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47999" y="3071571"/>
            <a:ext cx="6096000" cy="619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-1523"/>
            <a:ext cx="2851404" cy="6859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30070" y="345135"/>
            <a:ext cx="302450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-1523"/>
            <a:ext cx="12189460" cy="6859905"/>
            <a:chOff x="0" y="-1523"/>
            <a:chExt cx="12189460" cy="685990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88952" cy="6858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1523"/>
              <a:ext cx="2851404" cy="6859524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766E5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4323588"/>
            <a:ext cx="1741170" cy="779145"/>
          </a:xfrm>
          <a:custGeom>
            <a:avLst/>
            <a:gdLst/>
            <a:ahLst/>
            <a:cxnLst/>
            <a:rect l="l" t="t" r="r" b="b"/>
            <a:pathLst>
              <a:path w="1741170" h="779145">
                <a:moveTo>
                  <a:pt x="1345057" y="0"/>
                </a:moveTo>
                <a:lnTo>
                  <a:pt x="0" y="0"/>
                </a:lnTo>
                <a:lnTo>
                  <a:pt x="0" y="778763"/>
                </a:lnTo>
                <a:lnTo>
                  <a:pt x="1345057" y="778763"/>
                </a:lnTo>
                <a:lnTo>
                  <a:pt x="1354748" y="777956"/>
                </a:lnTo>
                <a:lnTo>
                  <a:pt x="1362678" y="775827"/>
                </a:lnTo>
                <a:lnTo>
                  <a:pt x="1368845" y="772816"/>
                </a:lnTo>
                <a:lnTo>
                  <a:pt x="1373251" y="769366"/>
                </a:lnTo>
                <a:lnTo>
                  <a:pt x="1373251" y="764667"/>
                </a:lnTo>
                <a:lnTo>
                  <a:pt x="1377950" y="764667"/>
                </a:lnTo>
                <a:lnTo>
                  <a:pt x="1734058" y="408178"/>
                </a:lnTo>
                <a:lnTo>
                  <a:pt x="1739344" y="399587"/>
                </a:lnTo>
                <a:lnTo>
                  <a:pt x="1741106" y="388794"/>
                </a:lnTo>
                <a:lnTo>
                  <a:pt x="1739344" y="377120"/>
                </a:lnTo>
                <a:lnTo>
                  <a:pt x="1734058" y="365887"/>
                </a:lnTo>
                <a:lnTo>
                  <a:pt x="1377950" y="14097"/>
                </a:lnTo>
                <a:lnTo>
                  <a:pt x="1377950" y="9398"/>
                </a:lnTo>
                <a:lnTo>
                  <a:pt x="1373251" y="9398"/>
                </a:lnTo>
                <a:lnTo>
                  <a:pt x="1368845" y="5947"/>
                </a:lnTo>
                <a:lnTo>
                  <a:pt x="1362678" y="2936"/>
                </a:lnTo>
                <a:lnTo>
                  <a:pt x="1354748" y="807"/>
                </a:lnTo>
                <a:lnTo>
                  <a:pt x="1345057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296416" y="5663894"/>
            <a:ext cx="27787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By:</a:t>
            </a:r>
            <a:r>
              <a:rPr dirty="0" sz="2800" spc="-125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Ajeet</a:t>
            </a:r>
            <a:r>
              <a:rPr dirty="0" sz="2800" spc="-80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3A372A"/>
                </a:solidFill>
                <a:latin typeface="Arial"/>
                <a:cs typeface="Arial"/>
              </a:rPr>
              <a:t>Kumar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217675" y="5638800"/>
            <a:ext cx="10971530" cy="0"/>
          </a:xfrm>
          <a:custGeom>
            <a:avLst/>
            <a:gdLst/>
            <a:ahLst/>
            <a:cxnLst/>
            <a:rect l="l" t="t" r="r" b="b"/>
            <a:pathLst>
              <a:path w="10971530" h="0">
                <a:moveTo>
                  <a:pt x="0" y="0"/>
                </a:moveTo>
                <a:lnTo>
                  <a:pt x="10971276" y="0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23945" y="250647"/>
            <a:ext cx="58515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75">
                <a:solidFill>
                  <a:srgbClr val="FF0000"/>
                </a:solidFill>
              </a:rPr>
              <a:t>React</a:t>
            </a:r>
            <a:r>
              <a:rPr dirty="0" sz="4000" spc="-270">
                <a:solidFill>
                  <a:srgbClr val="FF0000"/>
                </a:solidFill>
              </a:rPr>
              <a:t> </a:t>
            </a:r>
            <a:r>
              <a:rPr dirty="0" sz="4000" spc="-225">
                <a:solidFill>
                  <a:srgbClr val="FF0000"/>
                </a:solidFill>
              </a:rPr>
              <a:t>Js</a:t>
            </a:r>
            <a:r>
              <a:rPr dirty="0" sz="4000" spc="-290">
                <a:solidFill>
                  <a:srgbClr val="FF0000"/>
                </a:solidFill>
              </a:rPr>
              <a:t> </a:t>
            </a:r>
            <a:r>
              <a:rPr dirty="0" sz="4000" spc="-65">
                <a:solidFill>
                  <a:srgbClr val="FF0000"/>
                </a:solidFill>
              </a:rPr>
              <a:t>Online</a:t>
            </a:r>
            <a:r>
              <a:rPr dirty="0" sz="4000" spc="-295">
                <a:solidFill>
                  <a:srgbClr val="FF0000"/>
                </a:solidFill>
              </a:rPr>
              <a:t> </a:t>
            </a:r>
            <a:r>
              <a:rPr dirty="0" sz="4000" spc="-170">
                <a:solidFill>
                  <a:srgbClr val="FF0000"/>
                </a:solidFill>
              </a:rPr>
              <a:t>Training</a:t>
            </a:r>
            <a:endParaRPr sz="4000"/>
          </a:p>
        </p:txBody>
      </p:sp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79676" y="6161530"/>
            <a:ext cx="685800" cy="598932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382015" y="4599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08276" y="1752600"/>
            <a:ext cx="9144000" cy="32583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2570">
              <a:lnSpc>
                <a:spcPct val="100000"/>
              </a:lnSpc>
              <a:spcBef>
                <a:spcPts val="100"/>
              </a:spcBef>
            </a:pPr>
            <a:r>
              <a:rPr dirty="0" sz="3600" spc="-70"/>
              <a:t>useEffect</a:t>
            </a:r>
            <a:r>
              <a:rPr dirty="0" sz="3600" spc="-250"/>
              <a:t> </a:t>
            </a:r>
            <a:r>
              <a:rPr dirty="0" sz="3600" spc="-70"/>
              <a:t>Hook</a:t>
            </a:r>
            <a:r>
              <a:rPr dirty="0" sz="3600" spc="-235"/>
              <a:t> </a:t>
            </a:r>
            <a:r>
              <a:rPr dirty="0" sz="3600" spc="-185"/>
              <a:t>in</a:t>
            </a:r>
            <a:r>
              <a:rPr dirty="0" sz="3600" spc="-250"/>
              <a:t> </a:t>
            </a:r>
            <a:r>
              <a:rPr dirty="0" sz="3600" spc="80"/>
              <a:t>React</a:t>
            </a:r>
            <a:r>
              <a:rPr dirty="0" sz="3600" spc="-245"/>
              <a:t> </a:t>
            </a:r>
            <a:r>
              <a:rPr dirty="0" sz="3600" spc="-320"/>
              <a:t>JS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345135"/>
            <a:ext cx="45656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0"/>
              <a:t>useEffect</a:t>
            </a:r>
            <a:r>
              <a:rPr dirty="0" spc="-170"/>
              <a:t> </a:t>
            </a:r>
            <a:r>
              <a:rPr dirty="0" spc="-60"/>
              <a:t>Hook</a:t>
            </a:r>
            <a:r>
              <a:rPr dirty="0" spc="-195"/>
              <a:t> </a:t>
            </a:r>
            <a:r>
              <a:rPr dirty="0" spc="-140"/>
              <a:t>in</a:t>
            </a:r>
            <a:r>
              <a:rPr dirty="0" spc="-200"/>
              <a:t> </a:t>
            </a:r>
            <a:r>
              <a:rPr dirty="0" spc="50"/>
              <a:t>React</a:t>
            </a:r>
            <a:r>
              <a:rPr dirty="0" spc="-175"/>
              <a:t> </a:t>
            </a:r>
            <a:r>
              <a:rPr dirty="0" spc="-120"/>
              <a:t>JS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997356"/>
            <a:ext cx="10100945" cy="3747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7200"/>
              </a:lnSpc>
              <a:spcBef>
                <a:spcPts val="105"/>
              </a:spcBef>
            </a:pPr>
            <a:r>
              <a:rPr dirty="0" sz="1600">
                <a:latin typeface="Verdana"/>
                <a:cs typeface="Verdana"/>
              </a:rPr>
              <a:t>useEffect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hook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encapsulating code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'side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effects,'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if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you're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familiar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class </a:t>
            </a:r>
            <a:r>
              <a:rPr dirty="0" sz="1600">
                <a:latin typeface="Verdana"/>
                <a:cs typeface="Verdana"/>
              </a:rPr>
              <a:t>lifecycle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methods,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think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10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useEffect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Hook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componentDidMount,</a:t>
            </a:r>
            <a:r>
              <a:rPr dirty="0" sz="1600" spc="-10">
                <a:latin typeface="Verdana"/>
                <a:cs typeface="Verdana"/>
              </a:rPr>
              <a:t> componentDidUpdate,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9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componentWillUnmount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combined.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dirty="0" sz="1600" spc="-20">
                <a:latin typeface="Verdana"/>
                <a:cs typeface="Verdana"/>
              </a:rPr>
              <a:t>Ex:-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dirty="0" sz="1600">
                <a:latin typeface="Verdana"/>
                <a:cs typeface="Verdana"/>
              </a:rPr>
              <a:t>import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React,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{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useState,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useEffect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}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from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'react';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dirty="0" sz="1600" spc="-10" b="1" i="1">
                <a:latin typeface="Verdana"/>
                <a:cs typeface="Verdana"/>
              </a:rPr>
              <a:t>useEffect(Function)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 spc="-10" b="1" i="1">
                <a:latin typeface="Verdana"/>
                <a:cs typeface="Verdana"/>
              </a:rPr>
              <a:t>useEffect(Function,</a:t>
            </a:r>
            <a:r>
              <a:rPr dirty="0" sz="1600" spc="15" b="1" i="1">
                <a:latin typeface="Verdana"/>
                <a:cs typeface="Verdana"/>
              </a:rPr>
              <a:t> </a:t>
            </a:r>
            <a:r>
              <a:rPr dirty="0" sz="1600" spc="-10" b="1" i="1">
                <a:latin typeface="Verdana"/>
                <a:cs typeface="Verdana"/>
              </a:rPr>
              <a:t>Array)</a:t>
            </a:r>
            <a:endParaRPr sz="1600">
              <a:latin typeface="Verdana"/>
              <a:cs typeface="Verdana"/>
            </a:endParaRPr>
          </a:p>
          <a:p>
            <a:pPr marL="194945" indent="-182245">
              <a:lnSpc>
                <a:spcPct val="100000"/>
              </a:lnSpc>
              <a:spcBef>
                <a:spcPts val="1935"/>
              </a:spcBef>
              <a:buChar char="•"/>
              <a:tabLst>
                <a:tab pos="194945" algn="l"/>
              </a:tabLst>
            </a:pP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passed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useEffect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will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run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after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render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committed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screen.</a:t>
            </a:r>
            <a:endParaRPr sz="1600">
              <a:latin typeface="Verdana"/>
              <a:cs typeface="Verdana"/>
            </a:endParaRPr>
          </a:p>
          <a:p>
            <a:pPr marL="194945" indent="-182245">
              <a:lnSpc>
                <a:spcPct val="100000"/>
              </a:lnSpc>
              <a:spcBef>
                <a:spcPts val="1930"/>
              </a:spcBef>
              <a:buChar char="•"/>
              <a:tabLst>
                <a:tab pos="194945" algn="l"/>
              </a:tabLst>
            </a:pPr>
            <a:r>
              <a:rPr dirty="0" sz="1600">
                <a:latin typeface="Verdana"/>
                <a:cs typeface="Verdana"/>
              </a:rPr>
              <a:t>Second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argument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useEffect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array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values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effect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depends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on.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4965572"/>
            <a:ext cx="59061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Verdana"/>
                <a:cs typeface="Verdana"/>
              </a:rPr>
              <a:t>Note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-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useEffect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many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times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want.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345135"/>
            <a:ext cx="45656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60"/>
              <a:t>useEffect</a:t>
            </a:r>
            <a:r>
              <a:rPr dirty="0" spc="-170"/>
              <a:t> </a:t>
            </a:r>
            <a:r>
              <a:rPr dirty="0" spc="-60"/>
              <a:t>Hook</a:t>
            </a:r>
            <a:r>
              <a:rPr dirty="0" spc="-195"/>
              <a:t> </a:t>
            </a:r>
            <a:r>
              <a:rPr dirty="0" spc="-140"/>
              <a:t>in</a:t>
            </a:r>
            <a:r>
              <a:rPr dirty="0" spc="-200"/>
              <a:t> </a:t>
            </a:r>
            <a:r>
              <a:rPr dirty="0" spc="50"/>
              <a:t>React</a:t>
            </a:r>
            <a:r>
              <a:rPr dirty="0" spc="-175"/>
              <a:t> </a:t>
            </a:r>
            <a:r>
              <a:rPr dirty="0" spc="-120"/>
              <a:t>JS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16254"/>
            <a:ext cx="10089515" cy="25215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Verdana"/>
                <a:cs typeface="Verdana"/>
              </a:rPr>
              <a:t>What</a:t>
            </a:r>
            <a:r>
              <a:rPr dirty="0" sz="1600" spc="-4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does</a:t>
            </a:r>
            <a:r>
              <a:rPr dirty="0" sz="1600" spc="-3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useEffect</a:t>
            </a:r>
            <a:r>
              <a:rPr dirty="0" sz="1600" spc="-4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do</a:t>
            </a:r>
            <a:r>
              <a:rPr dirty="0" sz="1600" spc="-45" b="1">
                <a:latin typeface="Verdana"/>
                <a:cs typeface="Verdana"/>
              </a:rPr>
              <a:t> </a:t>
            </a:r>
            <a:r>
              <a:rPr dirty="0" sz="1600" spc="-50" b="1">
                <a:latin typeface="Verdana"/>
                <a:cs typeface="Verdana"/>
              </a:rPr>
              <a:t>?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6900"/>
              </a:lnSpc>
              <a:spcBef>
                <a:spcPts val="1810"/>
              </a:spcBef>
            </a:pPr>
            <a:r>
              <a:rPr dirty="0" sz="1600">
                <a:latin typeface="Verdana"/>
                <a:cs typeface="Verdana"/>
              </a:rPr>
              <a:t>By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using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Hook,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tell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your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needs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something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after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render. </a:t>
            </a:r>
            <a:r>
              <a:rPr dirty="0" sz="1600" spc="-10">
                <a:latin typeface="Verdana"/>
                <a:cs typeface="Verdana"/>
              </a:rPr>
              <a:t>React </a:t>
            </a:r>
            <a:r>
              <a:rPr dirty="0" sz="1600">
                <a:latin typeface="Verdana"/>
                <a:cs typeface="Verdana"/>
              </a:rPr>
              <a:t>will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remember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passed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later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after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performing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DOM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updates.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this </a:t>
            </a:r>
            <a:r>
              <a:rPr dirty="0" sz="1600">
                <a:latin typeface="Verdana"/>
                <a:cs typeface="Verdana"/>
              </a:rPr>
              <a:t>effect,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document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title,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could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also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perform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data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fetching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some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other </a:t>
            </a:r>
            <a:r>
              <a:rPr dirty="0" sz="1600">
                <a:latin typeface="Verdana"/>
                <a:cs typeface="Verdana"/>
              </a:rPr>
              <a:t>imperative</a:t>
            </a:r>
            <a:r>
              <a:rPr dirty="0" sz="1600" spc="-8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API.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dirty="0" sz="1600" b="1">
                <a:latin typeface="Verdana"/>
                <a:cs typeface="Verdana"/>
              </a:rPr>
              <a:t>Does</a:t>
            </a:r>
            <a:r>
              <a:rPr dirty="0" sz="1600" spc="-5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useEffect</a:t>
            </a:r>
            <a:r>
              <a:rPr dirty="0" sz="1600" spc="-6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run</a:t>
            </a:r>
            <a:r>
              <a:rPr dirty="0" sz="1600" spc="-6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after</a:t>
            </a:r>
            <a:r>
              <a:rPr dirty="0" sz="1600" spc="-5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every</a:t>
            </a:r>
            <a:r>
              <a:rPr dirty="0" sz="1600" spc="-5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Render</a:t>
            </a:r>
            <a:r>
              <a:rPr dirty="0" sz="1600" spc="-55" b="1">
                <a:latin typeface="Verdana"/>
                <a:cs typeface="Verdana"/>
              </a:rPr>
              <a:t> </a:t>
            </a:r>
            <a:r>
              <a:rPr dirty="0" sz="1600" spc="-50" b="1">
                <a:latin typeface="Verdana"/>
                <a:cs typeface="Verdana"/>
              </a:rPr>
              <a:t>?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dirty="0" sz="1600">
                <a:latin typeface="Verdana"/>
                <a:cs typeface="Verdana"/>
              </a:rPr>
              <a:t>Yes!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By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default,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runs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both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after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first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render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after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every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update.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57530" rIns="0" bIns="0" rtlCol="0" vert="horz">
            <a:spAutoFit/>
          </a:bodyPr>
          <a:lstStyle/>
          <a:p>
            <a:pPr marL="1334770">
              <a:lnSpc>
                <a:spcPct val="100000"/>
              </a:lnSpc>
              <a:spcBef>
                <a:spcPts val="100"/>
              </a:spcBef>
            </a:pPr>
            <a:r>
              <a:rPr dirty="0" sz="3600" spc="-165"/>
              <a:t>Hooks</a:t>
            </a:r>
            <a:r>
              <a:rPr dirty="0" sz="3600" spc="-229"/>
              <a:t> </a:t>
            </a:r>
            <a:r>
              <a:rPr dirty="0" sz="3600" spc="-185"/>
              <a:t>in</a:t>
            </a:r>
            <a:r>
              <a:rPr dirty="0" sz="3600" spc="-254"/>
              <a:t> </a:t>
            </a:r>
            <a:r>
              <a:rPr dirty="0" sz="3600" spc="80"/>
              <a:t>React</a:t>
            </a:r>
            <a:r>
              <a:rPr dirty="0" sz="3600" spc="-260"/>
              <a:t> </a:t>
            </a:r>
            <a:r>
              <a:rPr dirty="0" sz="3600" spc="-315"/>
              <a:t>JS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25"/>
              <a:t>Hooks</a:t>
            </a:r>
            <a:r>
              <a:rPr dirty="0" spc="-204"/>
              <a:t> </a:t>
            </a:r>
            <a:r>
              <a:rPr dirty="0" spc="-140"/>
              <a:t>in</a:t>
            </a:r>
            <a:r>
              <a:rPr dirty="0" spc="-200"/>
              <a:t> </a:t>
            </a:r>
            <a:r>
              <a:rPr dirty="0" spc="50"/>
              <a:t>React</a:t>
            </a:r>
            <a:r>
              <a:rPr dirty="0" spc="-185"/>
              <a:t> </a:t>
            </a:r>
            <a:r>
              <a:rPr dirty="0" spc="-140"/>
              <a:t>JS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997356"/>
            <a:ext cx="10196830" cy="38684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7785" marR="5080">
              <a:lnSpc>
                <a:spcPct val="107200"/>
              </a:lnSpc>
              <a:spcBef>
                <a:spcPts val="105"/>
              </a:spcBef>
            </a:pPr>
            <a:r>
              <a:rPr dirty="0" sz="1600">
                <a:latin typeface="Verdana"/>
                <a:cs typeface="Verdana"/>
              </a:rPr>
              <a:t>Hooks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new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feature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introduced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16.8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version.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allows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and </a:t>
            </a:r>
            <a:r>
              <a:rPr dirty="0" sz="1600">
                <a:latin typeface="Verdana"/>
                <a:cs typeface="Verdana"/>
              </a:rPr>
              <a:t>other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features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without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writing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class.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Hooks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"hook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into"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state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lifecycle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features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from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components.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does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not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work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inside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classes.</a:t>
            </a:r>
            <a:endParaRPr sz="16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  <a:spcBef>
                <a:spcPts val="1930"/>
              </a:spcBef>
            </a:pP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When</a:t>
            </a:r>
            <a:r>
              <a:rPr dirty="0" u="sng" sz="16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to</a:t>
            </a:r>
            <a:r>
              <a:rPr dirty="0" u="sng" sz="1600" spc="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use</a:t>
            </a: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</a:t>
            </a:r>
            <a:r>
              <a:rPr dirty="0" u="sng" sz="1600" spc="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Hooks</a:t>
            </a:r>
            <a:endParaRPr sz="1600">
              <a:latin typeface="Arial"/>
              <a:cs typeface="Arial"/>
            </a:endParaRPr>
          </a:p>
          <a:p>
            <a:pPr marL="57785" marR="111125">
              <a:lnSpc>
                <a:spcPct val="107200"/>
              </a:lnSpc>
              <a:spcBef>
                <a:spcPts val="1800"/>
              </a:spcBef>
            </a:pPr>
            <a:r>
              <a:rPr dirty="0" sz="1600">
                <a:latin typeface="Verdana"/>
                <a:cs typeface="Verdana"/>
              </a:rPr>
              <a:t>If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write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component,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want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add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some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it,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previously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do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by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converting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class.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But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now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do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by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using 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Hook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inside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existing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function component.</a:t>
            </a:r>
            <a:endParaRPr sz="1600">
              <a:latin typeface="Verdana"/>
              <a:cs typeface="Verdana"/>
            </a:endParaRPr>
          </a:p>
          <a:p>
            <a:pPr marL="12700" marR="7160259" indent="45720">
              <a:lnSpc>
                <a:spcPct val="144700"/>
              </a:lnSpc>
              <a:spcBef>
                <a:spcPts val="1215"/>
              </a:spcBef>
            </a:pP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Pre-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requisites</a:t>
            </a:r>
            <a:r>
              <a:rPr dirty="0" u="sng" sz="1600" spc="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for</a:t>
            </a:r>
            <a:r>
              <a:rPr dirty="0" u="sng" sz="1600" spc="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React</a:t>
            </a:r>
            <a:r>
              <a:rPr dirty="0" u="sng" sz="16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Hooks</a:t>
            </a:r>
            <a:r>
              <a:rPr dirty="0" sz="1600" spc="-2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>
                <a:latin typeface="Verdana"/>
                <a:cs typeface="Verdana"/>
              </a:rPr>
              <a:t>Node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version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6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above</a:t>
            </a:r>
            <a:r>
              <a:rPr dirty="0" sz="1600" spc="50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NPM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version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5.2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20">
                <a:latin typeface="Verdana"/>
                <a:cs typeface="Verdana"/>
              </a:rPr>
              <a:t> above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600" spc="-10">
                <a:latin typeface="Verdana"/>
                <a:cs typeface="Verdana"/>
              </a:rPr>
              <a:t>Create-</a:t>
            </a:r>
            <a:r>
              <a:rPr dirty="0" sz="1600" spc="-30">
                <a:latin typeface="Verdana"/>
                <a:cs typeface="Verdana"/>
              </a:rPr>
              <a:t>react-</a:t>
            </a:r>
            <a:r>
              <a:rPr dirty="0" sz="1600">
                <a:latin typeface="Verdana"/>
                <a:cs typeface="Verdana"/>
              </a:rPr>
              <a:t>app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tool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running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App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25"/>
              <a:t>Hooks</a:t>
            </a:r>
            <a:r>
              <a:rPr dirty="0" spc="-204"/>
              <a:t> </a:t>
            </a:r>
            <a:r>
              <a:rPr dirty="0" spc="-140"/>
              <a:t>in</a:t>
            </a:r>
            <a:r>
              <a:rPr dirty="0" spc="-200"/>
              <a:t> </a:t>
            </a:r>
            <a:r>
              <a:rPr dirty="0" spc="50"/>
              <a:t>React</a:t>
            </a:r>
            <a:r>
              <a:rPr dirty="0" spc="-185"/>
              <a:t> </a:t>
            </a:r>
            <a:r>
              <a:rPr dirty="0" spc="-140"/>
              <a:t>JS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884580"/>
            <a:ext cx="10217150" cy="3307715"/>
          </a:xfrm>
          <a:prstGeom prst="rect">
            <a:avLst/>
          </a:prstGeom>
        </p:spPr>
        <p:txBody>
          <a:bodyPr wrap="square" lIns="0" tIns="1454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Rules</a:t>
            </a:r>
            <a:r>
              <a:rPr dirty="0" u="sng" sz="16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of</a:t>
            </a:r>
            <a:r>
              <a:rPr dirty="0" u="sng" sz="16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Hooks</a:t>
            </a:r>
            <a:endParaRPr sz="1600">
              <a:latin typeface="Arial"/>
              <a:cs typeface="Arial"/>
            </a:endParaRPr>
          </a:p>
          <a:p>
            <a:pPr marL="12700" marR="31750">
              <a:lnSpc>
                <a:spcPct val="99100"/>
              </a:lnSpc>
              <a:spcBef>
                <a:spcPts val="1060"/>
              </a:spcBef>
            </a:pPr>
            <a:r>
              <a:rPr dirty="0" sz="1600">
                <a:latin typeface="Verdana"/>
                <a:cs typeface="Verdana"/>
              </a:rPr>
              <a:t>Hooks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similar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JavaScript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functions,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but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need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follow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these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two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rules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using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them. </a:t>
            </a:r>
            <a:r>
              <a:rPr dirty="0" sz="1600">
                <a:latin typeface="Verdana"/>
                <a:cs typeface="Verdana"/>
              </a:rPr>
              <a:t>Hooks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rule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ensures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all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stateful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logic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 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visible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source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code.</a:t>
            </a:r>
            <a:r>
              <a:rPr dirty="0" sz="1600" spc="-10">
                <a:latin typeface="Verdana"/>
                <a:cs typeface="Verdana"/>
              </a:rPr>
              <a:t> These </a:t>
            </a:r>
            <a:r>
              <a:rPr dirty="0" sz="1600">
                <a:latin typeface="Verdana"/>
                <a:cs typeface="Verdana"/>
              </a:rPr>
              <a:t>rules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are:</a:t>
            </a:r>
            <a:endParaRPr sz="1600">
              <a:latin typeface="Verdana"/>
              <a:cs typeface="Verdana"/>
            </a:endParaRPr>
          </a:p>
          <a:p>
            <a:pPr marL="240029" indent="-227329">
              <a:lnSpc>
                <a:spcPct val="100000"/>
              </a:lnSpc>
              <a:spcBef>
                <a:spcPts val="185"/>
              </a:spcBef>
              <a:buAutoNum type="arabicPeriod"/>
              <a:tabLst>
                <a:tab pos="240029" algn="l"/>
              </a:tabLst>
            </a:pPr>
            <a:r>
              <a:rPr dirty="0" sz="1600" b="1">
                <a:latin typeface="Arial"/>
                <a:cs typeface="Arial"/>
              </a:rPr>
              <a:t>Only call Hooks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at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the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top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spc="-20" b="1">
                <a:latin typeface="Arial"/>
                <a:cs typeface="Arial"/>
              </a:rPr>
              <a:t>level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99100"/>
              </a:lnSpc>
              <a:spcBef>
                <a:spcPts val="1205"/>
              </a:spcBef>
            </a:pPr>
            <a:r>
              <a:rPr dirty="0" sz="1600">
                <a:latin typeface="Verdana"/>
                <a:cs typeface="Verdana"/>
              </a:rPr>
              <a:t>Do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not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Hooks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inside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loops,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conditions,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nested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functions.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Hooks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should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always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used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the </a:t>
            </a:r>
            <a:r>
              <a:rPr dirty="0" sz="1600">
                <a:latin typeface="Verdana"/>
                <a:cs typeface="Verdana"/>
              </a:rPr>
              <a:t>top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level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functions. This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rule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ensures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Hooks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called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same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order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each</a:t>
            </a:r>
            <a:r>
              <a:rPr dirty="0" sz="1600" spc="50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time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renders.</a:t>
            </a:r>
            <a:endParaRPr sz="1600">
              <a:latin typeface="Verdana"/>
              <a:cs typeface="Verdana"/>
            </a:endParaRPr>
          </a:p>
          <a:p>
            <a:pPr marL="240029" indent="-227329">
              <a:lnSpc>
                <a:spcPct val="100000"/>
              </a:lnSpc>
              <a:spcBef>
                <a:spcPts val="190"/>
              </a:spcBef>
              <a:buAutoNum type="arabicPeriod" startAt="2"/>
              <a:tabLst>
                <a:tab pos="240029" algn="l"/>
              </a:tabLst>
            </a:pPr>
            <a:r>
              <a:rPr dirty="0" sz="1600" b="1">
                <a:latin typeface="Arial"/>
                <a:cs typeface="Arial"/>
              </a:rPr>
              <a:t>Only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call Hooks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from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React</a:t>
            </a:r>
            <a:r>
              <a:rPr dirty="0" sz="1600" spc="-10" b="1">
                <a:latin typeface="Arial"/>
                <a:cs typeface="Arial"/>
              </a:rPr>
              <a:t> functions</a:t>
            </a:r>
            <a:endParaRPr sz="1600">
              <a:latin typeface="Arial"/>
              <a:cs typeface="Arial"/>
            </a:endParaRPr>
          </a:p>
          <a:p>
            <a:pPr marL="12700" marR="323850">
              <a:lnSpc>
                <a:spcPts val="1880"/>
              </a:lnSpc>
              <a:spcBef>
                <a:spcPts val="1275"/>
              </a:spcBef>
            </a:pP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cannot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Hooks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from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regular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JavaScript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functions.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Instead,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Hooks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from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React </a:t>
            </a:r>
            <a:r>
              <a:rPr dirty="0" sz="1600">
                <a:latin typeface="Verdana"/>
                <a:cs typeface="Verdana"/>
              </a:rPr>
              <a:t>function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components.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Hooks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also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called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from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custom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Hooks.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25"/>
              <a:t>Hooks</a:t>
            </a:r>
            <a:r>
              <a:rPr dirty="0" spc="-204"/>
              <a:t> </a:t>
            </a:r>
            <a:r>
              <a:rPr dirty="0" spc="-140"/>
              <a:t>in</a:t>
            </a:r>
            <a:r>
              <a:rPr dirty="0" spc="-200"/>
              <a:t> </a:t>
            </a:r>
            <a:r>
              <a:rPr dirty="0" spc="50"/>
              <a:t>React</a:t>
            </a:r>
            <a:r>
              <a:rPr dirty="0" spc="-185"/>
              <a:t> </a:t>
            </a:r>
            <a:r>
              <a:rPr dirty="0" spc="-140"/>
              <a:t>JS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17778"/>
            <a:ext cx="10040620" cy="367855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What exactly</a:t>
            </a:r>
            <a:r>
              <a:rPr dirty="0" u="sng" sz="16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is</a:t>
            </a:r>
            <a:r>
              <a:rPr dirty="0" u="sng" sz="16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 </a:t>
            </a: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Hook?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9400"/>
              </a:lnSpc>
              <a:spcBef>
                <a:spcPts val="1045"/>
              </a:spcBef>
            </a:pPr>
            <a:r>
              <a:rPr dirty="0" sz="1600">
                <a:latin typeface="Verdana"/>
                <a:cs typeface="Verdana"/>
              </a:rPr>
              <a:t>Hooks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just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regular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JavaScript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functions.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layman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terms,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hooks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provide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way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use </a:t>
            </a:r>
            <a:r>
              <a:rPr dirty="0" sz="1600">
                <a:latin typeface="Verdana"/>
                <a:cs typeface="Verdana"/>
              </a:rPr>
              <a:t>functionalities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such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context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state,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could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earlier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only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achieved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through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classes,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and </a:t>
            </a:r>
            <a:r>
              <a:rPr dirty="0" sz="1600">
                <a:latin typeface="Verdana"/>
                <a:cs typeface="Verdana"/>
              </a:rPr>
              <a:t>now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easily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done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using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components.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1600">
              <a:latin typeface="Verdana"/>
              <a:cs typeface="Verdana"/>
            </a:endParaRPr>
          </a:p>
          <a:p>
            <a:pPr marL="12700" marR="66675">
              <a:lnSpc>
                <a:spcPct val="109400"/>
              </a:lnSpc>
            </a:pP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Hooks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enable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functional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attach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local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it,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will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be </a:t>
            </a:r>
            <a:r>
              <a:rPr dirty="0" sz="1600">
                <a:latin typeface="Verdana"/>
                <a:cs typeface="Verdana"/>
              </a:rPr>
              <a:t>preserved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by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re-</a:t>
            </a:r>
            <a:r>
              <a:rPr dirty="0" sz="1600">
                <a:latin typeface="Verdana"/>
                <a:cs typeface="Verdana"/>
              </a:rPr>
              <a:t>renders.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Hence,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allows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without classes.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1600">
              <a:latin typeface="Verdana"/>
              <a:cs typeface="Verdana"/>
            </a:endParaRPr>
          </a:p>
          <a:p>
            <a:pPr marL="12700" marR="24130">
              <a:lnSpc>
                <a:spcPct val="109400"/>
              </a:lnSpc>
              <a:spcBef>
                <a:spcPts val="5"/>
              </a:spcBef>
            </a:pPr>
            <a:r>
              <a:rPr dirty="0" sz="1600">
                <a:latin typeface="Verdana"/>
                <a:cs typeface="Verdana"/>
              </a:rPr>
              <a:t>While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working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components in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React,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sometimes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need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add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it.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order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achieve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(to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setState()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states),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have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convert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our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into </a:t>
            </a:r>
            <a:r>
              <a:rPr dirty="0" sz="1600">
                <a:latin typeface="Verdana"/>
                <a:cs typeface="Verdana"/>
              </a:rPr>
              <a:t>class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one.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help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Hooks,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Components, without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use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classes.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25"/>
              <a:t>Hooks</a:t>
            </a:r>
            <a:r>
              <a:rPr dirty="0" spc="-204"/>
              <a:t> </a:t>
            </a:r>
            <a:r>
              <a:rPr dirty="0" spc="-140"/>
              <a:t>in</a:t>
            </a:r>
            <a:r>
              <a:rPr dirty="0" spc="-200"/>
              <a:t> </a:t>
            </a:r>
            <a:r>
              <a:rPr dirty="0" spc="50"/>
              <a:t>React</a:t>
            </a:r>
            <a:r>
              <a:rPr dirty="0" spc="-185"/>
              <a:t> </a:t>
            </a:r>
            <a:r>
              <a:rPr dirty="0" spc="-140"/>
              <a:t>JS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1016254"/>
            <a:ext cx="5585460" cy="36969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Verdana"/>
                <a:cs typeface="Verdana"/>
              </a:rPr>
              <a:t>Advantages: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600" spc="-10">
                <a:latin typeface="Verdana"/>
                <a:cs typeface="Verdana"/>
              </a:rPr>
              <a:t>Readable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93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600">
                <a:latin typeface="Verdana"/>
                <a:cs typeface="Verdana"/>
              </a:rPr>
              <a:t>Lesser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Code.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935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600">
                <a:latin typeface="Verdana"/>
                <a:cs typeface="Verdana"/>
              </a:rPr>
              <a:t>Overall</a:t>
            </a:r>
            <a:r>
              <a:rPr dirty="0" sz="1600" spc="-9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Optimized</a:t>
            </a:r>
            <a:r>
              <a:rPr dirty="0" sz="1600" spc="-7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component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935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600">
                <a:latin typeface="Verdana"/>
                <a:cs typeface="Verdana"/>
              </a:rPr>
              <a:t>Writing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7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Functional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state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93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600">
                <a:latin typeface="Verdana"/>
                <a:cs typeface="Verdana"/>
              </a:rPr>
              <a:t>Writing</a:t>
            </a:r>
            <a:r>
              <a:rPr dirty="0" sz="1600" spc="-7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complex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components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became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easier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A42F0F"/>
              </a:buClr>
              <a:buFont typeface="Wingdings"/>
              <a:buChar char=""/>
            </a:pP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600">
                <a:latin typeface="Verdana"/>
                <a:cs typeface="Verdana"/>
              </a:rPr>
              <a:t>Handling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events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&amp;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logics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functional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components.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935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600">
                <a:latin typeface="Verdana"/>
                <a:cs typeface="Verdana"/>
              </a:rPr>
              <a:t>Performance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boost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up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Functional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Components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5423103"/>
            <a:ext cx="100641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fact,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main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plus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point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Hooks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enables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write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better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reusable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code.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25"/>
              <a:t>Hooks</a:t>
            </a:r>
            <a:r>
              <a:rPr dirty="0" spc="-204"/>
              <a:t> </a:t>
            </a:r>
            <a:r>
              <a:rPr dirty="0" spc="-140"/>
              <a:t>in</a:t>
            </a:r>
            <a:r>
              <a:rPr dirty="0" spc="-200"/>
              <a:t> </a:t>
            </a:r>
            <a:r>
              <a:rPr dirty="0" spc="50"/>
              <a:t>React</a:t>
            </a:r>
            <a:r>
              <a:rPr dirty="0" spc="-185"/>
              <a:t> </a:t>
            </a:r>
            <a:r>
              <a:rPr dirty="0" spc="-140"/>
              <a:t>JS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1016254"/>
            <a:ext cx="9987915" cy="3028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95"/>
              </a:spcBef>
            </a:pP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Built-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in</a:t>
            </a:r>
            <a:r>
              <a:rPr dirty="0" u="sng" sz="1600" spc="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Hooks</a:t>
            </a:r>
            <a:endParaRPr sz="1600">
              <a:latin typeface="Arial"/>
              <a:cs typeface="Arial"/>
            </a:endParaRPr>
          </a:p>
          <a:p>
            <a:pPr marL="57785" marR="5080">
              <a:lnSpc>
                <a:spcPct val="106900"/>
              </a:lnSpc>
              <a:spcBef>
                <a:spcPts val="1810"/>
              </a:spcBef>
            </a:pPr>
            <a:r>
              <a:rPr dirty="0" sz="1600">
                <a:latin typeface="Verdana"/>
                <a:cs typeface="Verdana"/>
              </a:rPr>
              <a:t>Here,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describe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built-</a:t>
            </a:r>
            <a:r>
              <a:rPr dirty="0" sz="1600">
                <a:latin typeface="Verdana"/>
                <a:cs typeface="Verdana"/>
              </a:rPr>
              <a:t>in Hooks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React. The</a:t>
            </a:r>
            <a:r>
              <a:rPr dirty="0" sz="1600" spc="-25">
                <a:latin typeface="Verdana"/>
                <a:cs typeface="Verdana"/>
              </a:rPr>
              <a:t> built-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Hooks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divided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into </a:t>
            </a:r>
            <a:r>
              <a:rPr dirty="0" sz="1600">
                <a:latin typeface="Verdana"/>
                <a:cs typeface="Verdana"/>
              </a:rPr>
              <a:t>two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parts,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given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below.</a:t>
            </a:r>
            <a:endParaRPr sz="16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  <a:spcBef>
                <a:spcPts val="1935"/>
              </a:spcBef>
            </a:pPr>
            <a:r>
              <a:rPr dirty="0" sz="1600" b="1">
                <a:latin typeface="Verdana"/>
                <a:cs typeface="Verdana"/>
              </a:rPr>
              <a:t>Basic</a:t>
            </a:r>
            <a:r>
              <a:rPr dirty="0" sz="1600" spc="-25" b="1">
                <a:latin typeface="Verdana"/>
                <a:cs typeface="Verdana"/>
              </a:rPr>
              <a:t> </a:t>
            </a:r>
            <a:r>
              <a:rPr dirty="0" sz="1600" spc="-10" b="1">
                <a:latin typeface="Verdana"/>
                <a:cs typeface="Verdana"/>
              </a:rPr>
              <a:t>Hooks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900"/>
              </a:spcBef>
              <a:buClr>
                <a:srgbClr val="A42F0F"/>
              </a:buClr>
              <a:buSzPct val="62500"/>
              <a:buFont typeface="Wingdings"/>
              <a:buChar char=""/>
              <a:tabLst>
                <a:tab pos="299085" algn="l"/>
              </a:tabLst>
            </a:pPr>
            <a:r>
              <a:rPr dirty="0" sz="1600" spc="-10">
                <a:latin typeface="Verdana"/>
                <a:cs typeface="Verdana"/>
              </a:rPr>
              <a:t>useState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780"/>
              </a:spcBef>
              <a:buClr>
                <a:srgbClr val="A42F0F"/>
              </a:buClr>
              <a:buSzPct val="62500"/>
              <a:buFont typeface="Wingdings"/>
              <a:buChar char=""/>
              <a:tabLst>
                <a:tab pos="299085" algn="l"/>
              </a:tabLst>
            </a:pPr>
            <a:r>
              <a:rPr dirty="0" sz="1600" spc="-10">
                <a:latin typeface="Verdana"/>
                <a:cs typeface="Verdana"/>
              </a:rPr>
              <a:t>useEffect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840"/>
              </a:spcBef>
              <a:buClr>
                <a:srgbClr val="A42F0F"/>
              </a:buClr>
              <a:buSzPct val="62500"/>
              <a:buFont typeface="Wingdings"/>
              <a:buChar char=""/>
              <a:tabLst>
                <a:tab pos="299085" algn="l"/>
              </a:tabLst>
            </a:pPr>
            <a:r>
              <a:rPr dirty="0" sz="1600" spc="-10">
                <a:latin typeface="Verdana"/>
                <a:cs typeface="Verdana"/>
              </a:rPr>
              <a:t>useContext</a:t>
            </a:r>
            <a:endParaRPr sz="16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  <a:spcBef>
                <a:spcPts val="1755"/>
              </a:spcBef>
            </a:pPr>
            <a:r>
              <a:rPr dirty="0" sz="1600" b="1">
                <a:latin typeface="Verdana"/>
                <a:cs typeface="Verdana"/>
              </a:rPr>
              <a:t>Additional</a:t>
            </a:r>
            <a:r>
              <a:rPr dirty="0" sz="1600" spc="-70" b="1">
                <a:latin typeface="Verdana"/>
                <a:cs typeface="Verdana"/>
              </a:rPr>
              <a:t> </a:t>
            </a:r>
            <a:r>
              <a:rPr dirty="0" sz="1600" spc="-20" b="1">
                <a:latin typeface="Verdana"/>
                <a:cs typeface="Verdana"/>
              </a:rPr>
              <a:t>Hooks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77416" y="4033799"/>
            <a:ext cx="1925320" cy="2083435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880"/>
              </a:spcBef>
              <a:buClr>
                <a:srgbClr val="A42F0F"/>
              </a:buClr>
              <a:buSzPct val="62500"/>
              <a:buFont typeface="Wingdings"/>
              <a:buChar char=""/>
              <a:tabLst>
                <a:tab pos="299085" algn="l"/>
              </a:tabLst>
            </a:pPr>
            <a:r>
              <a:rPr dirty="0" sz="1600" spc="-10">
                <a:latin typeface="Verdana"/>
                <a:cs typeface="Verdana"/>
              </a:rPr>
              <a:t>useReducer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780"/>
              </a:spcBef>
              <a:buClr>
                <a:srgbClr val="A42F0F"/>
              </a:buClr>
              <a:buSzPct val="62500"/>
              <a:buFont typeface="Wingdings"/>
              <a:buChar char=""/>
              <a:tabLst>
                <a:tab pos="299085" algn="l"/>
              </a:tabLst>
            </a:pPr>
            <a:r>
              <a:rPr dirty="0" sz="1600" spc="-10">
                <a:latin typeface="Verdana"/>
                <a:cs typeface="Verdana"/>
              </a:rPr>
              <a:t>useCallback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780"/>
              </a:spcBef>
              <a:buClr>
                <a:srgbClr val="A42F0F"/>
              </a:buClr>
              <a:buSzPct val="62500"/>
              <a:buFont typeface="Wingdings"/>
              <a:buChar char=""/>
              <a:tabLst>
                <a:tab pos="299085" algn="l"/>
              </a:tabLst>
            </a:pPr>
            <a:r>
              <a:rPr dirty="0" sz="1600" spc="-10">
                <a:latin typeface="Verdana"/>
                <a:cs typeface="Verdana"/>
              </a:rPr>
              <a:t>useMemo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780"/>
              </a:spcBef>
              <a:buClr>
                <a:srgbClr val="A42F0F"/>
              </a:buClr>
              <a:buSzPct val="62500"/>
              <a:buFont typeface="Wingdings"/>
              <a:buChar char=""/>
              <a:tabLst>
                <a:tab pos="299085" algn="l"/>
              </a:tabLst>
            </a:pPr>
            <a:r>
              <a:rPr dirty="0" sz="1600" spc="-10">
                <a:latin typeface="Verdana"/>
                <a:cs typeface="Verdana"/>
              </a:rPr>
              <a:t>useRef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780"/>
              </a:spcBef>
              <a:buClr>
                <a:srgbClr val="A42F0F"/>
              </a:buClr>
              <a:buSzPct val="62500"/>
              <a:buFont typeface="Wingdings"/>
              <a:buChar char=""/>
              <a:tabLst>
                <a:tab pos="299085" algn="l"/>
              </a:tabLst>
            </a:pPr>
            <a:r>
              <a:rPr dirty="0" sz="1600" spc="-10">
                <a:latin typeface="Verdana"/>
                <a:cs typeface="Verdana"/>
              </a:rPr>
              <a:t>useLayoutEffect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780"/>
              </a:spcBef>
              <a:buClr>
                <a:srgbClr val="A42F0F"/>
              </a:buClr>
              <a:buSzPct val="62500"/>
              <a:buFont typeface="Wingdings"/>
              <a:buChar char=""/>
              <a:tabLst>
                <a:tab pos="299085" algn="l"/>
              </a:tabLst>
            </a:pPr>
            <a:r>
              <a:rPr dirty="0" sz="1600" spc="-10">
                <a:latin typeface="Verdana"/>
                <a:cs typeface="Verdana"/>
              </a:rPr>
              <a:t>useDebugValue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dirty="0" sz="3600" spc="-135"/>
              <a:t>useState</a:t>
            </a:r>
            <a:r>
              <a:rPr dirty="0" sz="3600" spc="-250"/>
              <a:t> </a:t>
            </a:r>
            <a:r>
              <a:rPr dirty="0" sz="3600" spc="-70"/>
              <a:t>Hook</a:t>
            </a:r>
            <a:r>
              <a:rPr dirty="0" sz="3600" spc="-240"/>
              <a:t> </a:t>
            </a:r>
            <a:r>
              <a:rPr dirty="0" sz="3600" spc="-185"/>
              <a:t>in</a:t>
            </a:r>
            <a:r>
              <a:rPr dirty="0" sz="3600" spc="-260"/>
              <a:t> </a:t>
            </a:r>
            <a:r>
              <a:rPr dirty="0" sz="3600" spc="80"/>
              <a:t>React</a:t>
            </a:r>
            <a:r>
              <a:rPr dirty="0" sz="3600" spc="-250"/>
              <a:t> </a:t>
            </a:r>
            <a:r>
              <a:rPr dirty="0" sz="3600" spc="-320"/>
              <a:t>JS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345135"/>
            <a:ext cx="44634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95"/>
              <a:t>useState</a:t>
            </a:r>
            <a:r>
              <a:rPr dirty="0" spc="-175"/>
              <a:t> </a:t>
            </a:r>
            <a:r>
              <a:rPr dirty="0" spc="-60"/>
              <a:t>Hook</a:t>
            </a:r>
            <a:r>
              <a:rPr dirty="0" spc="-195"/>
              <a:t> </a:t>
            </a:r>
            <a:r>
              <a:rPr dirty="0" spc="-140"/>
              <a:t>in</a:t>
            </a:r>
            <a:r>
              <a:rPr dirty="0" spc="-204"/>
              <a:t> </a:t>
            </a:r>
            <a:r>
              <a:rPr dirty="0" spc="50"/>
              <a:t>React</a:t>
            </a:r>
            <a:r>
              <a:rPr dirty="0" spc="-175"/>
              <a:t> </a:t>
            </a:r>
            <a:r>
              <a:rPr dirty="0" spc="-150"/>
              <a:t>JS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997356"/>
            <a:ext cx="10139045" cy="2421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73025">
              <a:lnSpc>
                <a:spcPct val="107100"/>
              </a:lnSpc>
              <a:spcBef>
                <a:spcPts val="105"/>
              </a:spcBef>
            </a:pPr>
            <a:r>
              <a:rPr dirty="0" sz="1600">
                <a:latin typeface="Verdana"/>
                <a:cs typeface="Verdana"/>
              </a:rPr>
              <a:t>useState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Hook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allows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add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components.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inside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50">
                <a:latin typeface="Verdana"/>
                <a:cs typeface="Verdana"/>
              </a:rPr>
              <a:t>a </a:t>
            </a:r>
            <a:r>
              <a:rPr dirty="0" sz="1600">
                <a:latin typeface="Verdana"/>
                <a:cs typeface="Verdana"/>
              </a:rPr>
              <a:t>function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add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some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local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it.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useState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returns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pair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-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current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value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lets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update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it.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will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preserve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between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35">
                <a:latin typeface="Verdana"/>
                <a:cs typeface="Verdana"/>
              </a:rPr>
              <a:t>re-</a:t>
            </a:r>
            <a:r>
              <a:rPr dirty="0" sz="1600">
                <a:latin typeface="Verdana"/>
                <a:cs typeface="Verdana"/>
              </a:rPr>
              <a:t>renders.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can </a:t>
            </a:r>
            <a:r>
              <a:rPr dirty="0" sz="1600">
                <a:latin typeface="Verdana"/>
                <a:cs typeface="Verdana"/>
              </a:rPr>
              <a:t>call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from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event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handler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somewhere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else.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classes,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always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object,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store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multiple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values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object.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99100"/>
              </a:lnSpc>
              <a:spcBef>
                <a:spcPts val="1060"/>
              </a:spcBef>
            </a:pPr>
            <a:r>
              <a:rPr dirty="0" sz="1600">
                <a:latin typeface="Verdana"/>
                <a:cs typeface="Verdana"/>
              </a:rPr>
              <a:t>But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hooks,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 i="1">
                <a:latin typeface="Verdana"/>
                <a:cs typeface="Verdana"/>
              </a:rPr>
              <a:t>any</a:t>
            </a:r>
            <a:r>
              <a:rPr dirty="0" sz="1600" spc="-30" i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type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want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–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useState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array,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useState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an </a:t>
            </a:r>
            <a:r>
              <a:rPr dirty="0" sz="1600">
                <a:latin typeface="Verdana"/>
                <a:cs typeface="Verdana"/>
              </a:rPr>
              <a:t>object,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number,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boolean,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string,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whatever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need.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Each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useState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creates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single </a:t>
            </a:r>
            <a:r>
              <a:rPr dirty="0" sz="1600">
                <a:latin typeface="Verdana"/>
                <a:cs typeface="Verdana"/>
              </a:rPr>
              <a:t>piece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state,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holding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single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value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any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type.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Windows User</dc:creator>
  <dc:title>PowerPoint Presentation</dc:title>
  <dcterms:created xsi:type="dcterms:W3CDTF">2025-06-14T06:44:20Z</dcterms:created>
  <dcterms:modified xsi:type="dcterms:W3CDTF">2025-06-14T06:44:20Z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2025-06-14T00:00:00Z</vt:filetime>
  </property>
  <property fmtid="{D5CDD505-2E9C-101B-9397-08002B2CF9AE}" pid="5" name="Producer">
    <vt:lpwstr>Microsoft® PowerPoint® 2016</vt:lpwstr>
  </property>
</Properties>
</file>