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5577" y="3071571"/>
            <a:ext cx="787209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345135"/>
            <a:ext cx="445071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3135" y="1267104"/>
            <a:ext cx="9683115" cy="271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23945" y="250647"/>
            <a:ext cx="5851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1465">
              <a:lnSpc>
                <a:spcPct val="100000"/>
              </a:lnSpc>
              <a:spcBef>
                <a:spcPts val="100"/>
              </a:spcBef>
            </a:pPr>
            <a:r>
              <a:rPr dirty="0" sz="3600" spc="-165"/>
              <a:t>Images/Assets</a:t>
            </a:r>
            <a:r>
              <a:rPr dirty="0" sz="3600" spc="-215"/>
              <a:t> </a:t>
            </a:r>
            <a:r>
              <a:rPr dirty="0" sz="3600" spc="-185"/>
              <a:t>in</a:t>
            </a:r>
            <a:r>
              <a:rPr dirty="0" sz="3600" spc="-254"/>
              <a:t> </a:t>
            </a:r>
            <a:r>
              <a:rPr dirty="0" sz="3600" spc="80"/>
              <a:t>React</a:t>
            </a:r>
            <a:r>
              <a:rPr dirty="0" sz="3600" spc="-245"/>
              <a:t> </a:t>
            </a:r>
            <a:r>
              <a:rPr dirty="0" sz="3600" spc="-320"/>
              <a:t>JS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30"/>
              <a:t>Images/Assets</a:t>
            </a:r>
            <a:r>
              <a:rPr dirty="0" spc="-145"/>
              <a:t> </a:t>
            </a:r>
            <a:r>
              <a:rPr dirty="0" spc="-140"/>
              <a:t>in</a:t>
            </a:r>
            <a:r>
              <a:rPr dirty="0" spc="-204"/>
              <a:t> </a:t>
            </a:r>
            <a:r>
              <a:rPr dirty="0" spc="50"/>
              <a:t>React</a:t>
            </a:r>
            <a:r>
              <a:rPr dirty="0" spc="-180"/>
              <a:t> </a:t>
            </a:r>
            <a:r>
              <a:rPr dirty="0" spc="-110"/>
              <a:t>JS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827997"/>
            <a:ext cx="10240645" cy="3914140"/>
          </a:xfrm>
          <a:prstGeom prst="rect">
            <a:avLst/>
          </a:prstGeom>
        </p:spPr>
        <p:txBody>
          <a:bodyPr wrap="square" lIns="0" tIns="192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u="sng" sz="20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Images/Assets</a:t>
            </a:r>
            <a:r>
              <a:rPr dirty="0" u="sng" sz="20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in</a:t>
            </a:r>
            <a:r>
              <a:rPr dirty="0" u="sng" sz="20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React</a:t>
            </a:r>
            <a:r>
              <a:rPr dirty="0" u="sng" sz="20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JS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20"/>
              </a:spcBef>
              <a:buClr>
                <a:srgbClr val="A42F0F"/>
              </a:buClr>
              <a:buFont typeface="Symbol"/>
              <a:buChar char=""/>
              <a:tabLst>
                <a:tab pos="355600" algn="l"/>
              </a:tabLst>
            </a:pPr>
            <a:r>
              <a:rPr dirty="0" sz="1600">
                <a:latin typeface="Verdana"/>
                <a:cs typeface="Verdana"/>
              </a:rPr>
              <a:t>Inside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Public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Folder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Symbol"/>
              <a:buChar char=""/>
              <a:tabLst>
                <a:tab pos="355600" algn="l"/>
              </a:tabLst>
            </a:pPr>
            <a:r>
              <a:rPr dirty="0" sz="1600">
                <a:latin typeface="Verdana"/>
                <a:cs typeface="Verdana"/>
              </a:rPr>
              <a:t>Inside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src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Folder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Inside</a:t>
            </a:r>
            <a:r>
              <a:rPr dirty="0" u="sng" sz="20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Public</a:t>
            </a:r>
            <a:r>
              <a:rPr dirty="0" u="sng" sz="20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Folder</a:t>
            </a:r>
            <a:endParaRPr sz="2000">
              <a:latin typeface="Calibri"/>
              <a:cs typeface="Calibri"/>
            </a:endParaRPr>
          </a:p>
          <a:p>
            <a:pPr marL="287020" marR="5080" indent="45720">
              <a:lnSpc>
                <a:spcPct val="101899"/>
              </a:lnSpc>
              <a:spcBef>
                <a:spcPts val="1010"/>
              </a:spcBef>
            </a:pP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put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into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public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folder,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processed by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Webpack.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Instead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be </a:t>
            </a:r>
            <a:r>
              <a:rPr dirty="0" sz="1600">
                <a:latin typeface="Verdana"/>
                <a:cs typeface="Verdana"/>
              </a:rPr>
              <a:t>copied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build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folder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untouched.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To </a:t>
            </a:r>
            <a:r>
              <a:rPr dirty="0" sz="1600">
                <a:latin typeface="Verdana"/>
                <a:cs typeface="Verdana"/>
              </a:rPr>
              <a:t>reference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assets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public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folder,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a </a:t>
            </a:r>
            <a:r>
              <a:rPr dirty="0" sz="1600">
                <a:latin typeface="Verdana"/>
                <a:cs typeface="Verdana"/>
              </a:rPr>
              <a:t>special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variable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PUBLIC_URL.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Only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inside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public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folder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accessible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by</a:t>
            </a:r>
            <a:endParaRPr sz="160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</a:pPr>
            <a:r>
              <a:rPr dirty="0" sz="1600" b="1">
                <a:latin typeface="Verdana"/>
                <a:cs typeface="Verdana"/>
              </a:rPr>
              <a:t>%PUBLIC_URL%</a:t>
            </a:r>
            <a:r>
              <a:rPr dirty="0" sz="1600" spc="-95" b="1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prefix.</a:t>
            </a:r>
            <a:endParaRPr sz="1600">
              <a:latin typeface="Verdana"/>
              <a:cs typeface="Verdana"/>
            </a:endParaRPr>
          </a:p>
          <a:p>
            <a:pPr marL="103505">
              <a:lnSpc>
                <a:spcPct val="100000"/>
              </a:lnSpc>
              <a:spcBef>
                <a:spcPts val="915"/>
              </a:spcBef>
            </a:pPr>
            <a:r>
              <a:rPr dirty="0" sz="1600" i="1">
                <a:solidFill>
                  <a:srgbClr val="4471C4"/>
                </a:solidFill>
                <a:latin typeface="Calibri"/>
                <a:cs typeface="Calibri"/>
              </a:rPr>
              <a:t>&lt;link</a:t>
            </a:r>
            <a:r>
              <a:rPr dirty="0" sz="1600" spc="-70" i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4471C4"/>
                </a:solidFill>
                <a:latin typeface="Calibri"/>
                <a:cs typeface="Calibri"/>
              </a:rPr>
              <a:t>rel="shortcut</a:t>
            </a:r>
            <a:r>
              <a:rPr dirty="0" sz="1600" spc="-50" i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4471C4"/>
                </a:solidFill>
                <a:latin typeface="Calibri"/>
                <a:cs typeface="Calibri"/>
              </a:rPr>
              <a:t>icon"</a:t>
            </a:r>
            <a:r>
              <a:rPr dirty="0" sz="1600" spc="-55" i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600" i="1">
                <a:solidFill>
                  <a:srgbClr val="4471C4"/>
                </a:solidFill>
                <a:latin typeface="Calibri"/>
                <a:cs typeface="Calibri"/>
              </a:rPr>
              <a:t>href="%PUBLIC</a:t>
            </a:r>
            <a:r>
              <a:rPr dirty="0" sz="1600" spc="-45" i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600" spc="-10" i="1">
                <a:solidFill>
                  <a:srgbClr val="4471C4"/>
                </a:solidFill>
                <a:latin typeface="Calibri"/>
                <a:cs typeface="Calibri"/>
              </a:rPr>
              <a:t>URL%/favicon.ico"&gt;</a:t>
            </a:r>
            <a:endParaRPr sz="1600">
              <a:latin typeface="Calibri"/>
              <a:cs typeface="Calibri"/>
            </a:endParaRPr>
          </a:p>
          <a:p>
            <a:pPr marL="344805" indent="-287020">
              <a:lnSpc>
                <a:spcPct val="100000"/>
              </a:lnSpc>
              <a:spcBef>
                <a:spcPts val="1080"/>
              </a:spcBef>
              <a:buClr>
                <a:srgbClr val="A42F0F"/>
              </a:buClr>
              <a:buFont typeface="Wingdings"/>
              <a:buChar char=""/>
              <a:tabLst>
                <a:tab pos="344805" algn="l"/>
              </a:tabLst>
            </a:pPr>
            <a:r>
              <a:rPr dirty="0" sz="1600">
                <a:latin typeface="Verdana"/>
                <a:cs typeface="Verdana"/>
              </a:rPr>
              <a:t>None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public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folder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post-</a:t>
            </a:r>
            <a:r>
              <a:rPr dirty="0" sz="1600">
                <a:latin typeface="Verdana"/>
                <a:cs typeface="Verdana"/>
              </a:rPr>
              <a:t>processed</a:t>
            </a:r>
            <a:r>
              <a:rPr dirty="0" sz="1600" spc="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minified.</a:t>
            </a:r>
            <a:endParaRPr sz="1600">
              <a:latin typeface="Verdana"/>
              <a:cs typeface="Verdana"/>
            </a:endParaRPr>
          </a:p>
          <a:p>
            <a:pPr marL="344805" indent="-28702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44805" algn="l"/>
              </a:tabLst>
            </a:pPr>
            <a:r>
              <a:rPr dirty="0" sz="1600">
                <a:latin typeface="Verdana"/>
                <a:cs typeface="Verdana"/>
              </a:rPr>
              <a:t>Missing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compilation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time,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cause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404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errors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users.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4843653"/>
            <a:ext cx="1018222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Result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filenames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won't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include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content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hashes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you'll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query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arguments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rename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them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every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time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change.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30"/>
              <a:t>Images/Assets</a:t>
            </a:r>
            <a:r>
              <a:rPr dirty="0" spc="-145"/>
              <a:t> </a:t>
            </a:r>
            <a:r>
              <a:rPr dirty="0" spc="-140"/>
              <a:t>in</a:t>
            </a:r>
            <a:r>
              <a:rPr dirty="0" spc="-204"/>
              <a:t> </a:t>
            </a:r>
            <a:r>
              <a:rPr dirty="0" spc="50"/>
              <a:t>React</a:t>
            </a:r>
            <a:r>
              <a:rPr dirty="0" spc="-180"/>
              <a:t> </a:t>
            </a:r>
            <a:r>
              <a:rPr dirty="0" spc="-110"/>
              <a:t>JS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065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1095"/>
              </a:spcBef>
            </a:pPr>
            <a:r>
              <a:rPr dirty="0" spc="-10"/>
              <a:t>Note:</a:t>
            </a:r>
          </a:p>
          <a:p>
            <a:pPr marL="299085" indent="-28638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b="0">
                <a:latin typeface="Verdana"/>
                <a:cs typeface="Verdana"/>
              </a:rPr>
              <a:t>Normally</a:t>
            </a:r>
            <a:r>
              <a:rPr dirty="0" spc="-30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we</a:t>
            </a:r>
            <a:r>
              <a:rPr dirty="0" spc="-70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recommend</a:t>
            </a:r>
            <a:r>
              <a:rPr dirty="0" spc="-15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importing</a:t>
            </a:r>
            <a:r>
              <a:rPr dirty="0" spc="-25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stylesheets,</a:t>
            </a:r>
            <a:r>
              <a:rPr dirty="0" spc="-25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images,</a:t>
            </a:r>
            <a:r>
              <a:rPr dirty="0" spc="-35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and</a:t>
            </a:r>
            <a:r>
              <a:rPr dirty="0" spc="-60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fonts</a:t>
            </a:r>
            <a:r>
              <a:rPr dirty="0" spc="-60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from</a:t>
            </a:r>
            <a:r>
              <a:rPr dirty="0" spc="-65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JavaScript.</a:t>
            </a:r>
          </a:p>
          <a:p>
            <a:pPr marL="299085" indent="-286385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b="0">
                <a:latin typeface="Verdana"/>
                <a:cs typeface="Verdana"/>
              </a:rPr>
              <a:t>When</a:t>
            </a:r>
            <a:r>
              <a:rPr dirty="0" spc="-45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use</a:t>
            </a:r>
            <a:r>
              <a:rPr dirty="0" spc="-45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Public</a:t>
            </a:r>
            <a:r>
              <a:rPr dirty="0" spc="-30" b="0">
                <a:latin typeface="Verdana"/>
                <a:cs typeface="Verdana"/>
              </a:rPr>
              <a:t> </a:t>
            </a:r>
            <a:r>
              <a:rPr dirty="0" spc="-10" b="0">
                <a:latin typeface="Verdana"/>
                <a:cs typeface="Verdana"/>
              </a:rPr>
              <a:t>Folder</a:t>
            </a:r>
          </a:p>
          <a:p>
            <a:pPr lvl="1" marL="698500" indent="-285115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"/>
              <a:tabLst>
                <a:tab pos="698500" algn="l"/>
              </a:tabLst>
            </a:pPr>
            <a:r>
              <a:rPr dirty="0" sz="1400">
                <a:latin typeface="Verdana"/>
                <a:cs typeface="Verdana"/>
              </a:rPr>
              <a:t>You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need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file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with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specific</a:t>
            </a:r>
            <a:r>
              <a:rPr dirty="0" sz="1400" spc="-6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name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build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output,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such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as</a:t>
            </a:r>
            <a:r>
              <a:rPr dirty="0" sz="1400" spc="-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manifest.webmanifest.</a:t>
            </a:r>
            <a:endParaRPr sz="1400">
              <a:latin typeface="Verdana"/>
              <a:cs typeface="Verdana"/>
            </a:endParaRPr>
          </a:p>
          <a:p>
            <a:pPr lvl="1" marL="698500" indent="-285115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"/>
              <a:tabLst>
                <a:tab pos="698500" algn="l"/>
              </a:tabLst>
            </a:pPr>
            <a:r>
              <a:rPr dirty="0" sz="1400">
                <a:latin typeface="Verdana"/>
                <a:cs typeface="Verdana"/>
              </a:rPr>
              <a:t>You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have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thousands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images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and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need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to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dynamically</a:t>
            </a:r>
            <a:r>
              <a:rPr dirty="0" sz="1400" spc="-7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reference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their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paths.</a:t>
            </a:r>
            <a:endParaRPr sz="1400">
              <a:latin typeface="Verdana"/>
              <a:cs typeface="Verdana"/>
            </a:endParaRPr>
          </a:p>
          <a:p>
            <a:pPr lvl="1" marL="698500" indent="-285115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698500" algn="l"/>
              </a:tabLst>
            </a:pPr>
            <a:r>
              <a:rPr dirty="0" sz="1400">
                <a:latin typeface="Verdana"/>
                <a:cs typeface="Verdana"/>
              </a:rPr>
              <a:t>You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want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to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include</a:t>
            </a:r>
            <a:r>
              <a:rPr dirty="0" sz="1400" spc="-6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small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script</a:t>
            </a:r>
            <a:r>
              <a:rPr dirty="0" sz="1400" spc="-6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like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pace.js</a:t>
            </a:r>
            <a:r>
              <a:rPr dirty="0" sz="1400" spc="-5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outside</a:t>
            </a:r>
            <a:r>
              <a:rPr dirty="0" sz="1400" spc="-5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the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bundled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code.</a:t>
            </a:r>
            <a:endParaRPr sz="1400">
              <a:latin typeface="Verdana"/>
              <a:cs typeface="Verdana"/>
            </a:endParaRPr>
          </a:p>
          <a:p>
            <a:pPr lvl="1" marL="698500" indent="-28511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698500" algn="l"/>
              </a:tabLst>
            </a:pPr>
            <a:r>
              <a:rPr dirty="0" sz="1400">
                <a:latin typeface="Verdana"/>
                <a:cs typeface="Verdana"/>
              </a:rPr>
              <a:t>Some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library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may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be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incompatible</a:t>
            </a:r>
            <a:r>
              <a:rPr dirty="0" sz="1400" spc="-6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with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Webpack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and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you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have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no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other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option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but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to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include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it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as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 spc="-50">
                <a:latin typeface="Verdana"/>
                <a:cs typeface="Verdana"/>
              </a:rPr>
              <a:t>a</a:t>
            </a:r>
            <a:endParaRPr sz="140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  <a:spcBef>
                <a:spcPts val="15"/>
              </a:spcBef>
            </a:pPr>
            <a:r>
              <a:rPr dirty="0" sz="1400" b="0">
                <a:latin typeface="Verdana"/>
                <a:cs typeface="Verdana"/>
              </a:rPr>
              <a:t>&lt;script&gt;</a:t>
            </a:r>
            <a:r>
              <a:rPr dirty="0" sz="1400" spc="-55" b="0">
                <a:latin typeface="Verdana"/>
                <a:cs typeface="Verdana"/>
              </a:rPr>
              <a:t> </a:t>
            </a:r>
            <a:r>
              <a:rPr dirty="0" sz="1400" spc="-20" b="0">
                <a:latin typeface="Verdana"/>
                <a:cs typeface="Verdana"/>
              </a:rPr>
              <a:t>tags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30"/>
              <a:t>Images/Assets</a:t>
            </a:r>
            <a:r>
              <a:rPr dirty="0" spc="-145"/>
              <a:t> </a:t>
            </a:r>
            <a:r>
              <a:rPr dirty="0" spc="-140"/>
              <a:t>in</a:t>
            </a:r>
            <a:r>
              <a:rPr dirty="0" spc="-204"/>
              <a:t> </a:t>
            </a:r>
            <a:r>
              <a:rPr dirty="0" spc="50"/>
              <a:t>React</a:t>
            </a:r>
            <a:r>
              <a:rPr dirty="0" spc="-180"/>
              <a:t> </a:t>
            </a:r>
            <a:r>
              <a:rPr dirty="0" spc="-110"/>
              <a:t>JS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827997"/>
            <a:ext cx="9999345" cy="3481704"/>
          </a:xfrm>
          <a:prstGeom prst="rect">
            <a:avLst/>
          </a:prstGeom>
        </p:spPr>
        <p:txBody>
          <a:bodyPr wrap="square" lIns="0" tIns="192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Inside</a:t>
            </a:r>
            <a:r>
              <a:rPr dirty="0" u="sng" sz="20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src</a:t>
            </a:r>
            <a:r>
              <a:rPr dirty="0" u="sng" sz="20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Folder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120"/>
              </a:spcBef>
            </a:pP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Webpack,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static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assets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images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fonts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works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similarly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CSS.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import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a </a:t>
            </a:r>
            <a:r>
              <a:rPr dirty="0" sz="1600">
                <a:latin typeface="Verdana"/>
                <a:cs typeface="Verdana"/>
              </a:rPr>
              <a:t>file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right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module.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tells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Webpack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include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bundle.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Verdana"/>
                <a:cs typeface="Verdana"/>
              </a:rPr>
              <a:t>Unlike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CSS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imports,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importing 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gives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string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final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path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can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reference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code,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e.g.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src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attribute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image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href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link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PDF.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Scripts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stylesheets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minified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bundled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together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avoid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extra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network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requests.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Missing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cause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compilation errors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instead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404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errors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users.</a:t>
            </a:r>
            <a:endParaRPr sz="1600">
              <a:latin typeface="Verdana"/>
              <a:cs typeface="Verdana"/>
            </a:endParaRPr>
          </a:p>
          <a:p>
            <a:pPr marL="299085" marR="278765" indent="-28702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Result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filenames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include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hashes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don't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worry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about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browsers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caching </a:t>
            </a:r>
            <a:r>
              <a:rPr dirty="0" sz="1600">
                <a:latin typeface="Verdana"/>
                <a:cs typeface="Verdana"/>
              </a:rPr>
              <a:t>their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old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versions.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4"/>
              <a:t>Form</a:t>
            </a:r>
            <a:r>
              <a:rPr dirty="0" sz="3600" spc="-220"/>
              <a:t> </a:t>
            </a:r>
            <a:r>
              <a:rPr dirty="0" sz="3600" spc="-140"/>
              <a:t>with</a:t>
            </a:r>
            <a:r>
              <a:rPr dirty="0" sz="3600" spc="-245"/>
              <a:t> </a:t>
            </a:r>
            <a:r>
              <a:rPr dirty="0" sz="3600" spc="-65"/>
              <a:t>custom</a:t>
            </a:r>
            <a:r>
              <a:rPr dirty="0" sz="3600" spc="-229"/>
              <a:t> </a:t>
            </a:r>
            <a:r>
              <a:rPr dirty="0" sz="3600" spc="-160"/>
              <a:t>inputs</a:t>
            </a:r>
            <a:r>
              <a:rPr dirty="0" sz="3600" spc="-245"/>
              <a:t> </a:t>
            </a:r>
            <a:r>
              <a:rPr dirty="0" sz="3600" spc="-185"/>
              <a:t>in</a:t>
            </a:r>
            <a:r>
              <a:rPr dirty="0" sz="3600" spc="-240"/>
              <a:t> </a:t>
            </a:r>
            <a:r>
              <a:rPr dirty="0" sz="3600" spc="80"/>
              <a:t>React</a:t>
            </a:r>
            <a:r>
              <a:rPr dirty="0" sz="3600" spc="-220"/>
              <a:t> </a:t>
            </a:r>
            <a:r>
              <a:rPr dirty="0" sz="3600" spc="-315"/>
              <a:t>JS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2025-06-14T06:46:41Z</dcterms:created>
  <dcterms:modified xsi:type="dcterms:W3CDTF">2025-06-14T06:46:41Z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