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58670" y="3071571"/>
            <a:ext cx="776224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345135"/>
            <a:ext cx="619061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523"/>
            <a:ext cx="12189460" cy="6859905"/>
            <a:chOff x="0" y="-1523"/>
            <a:chExt cx="12189460" cy="68599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2851404" cy="68595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8270" y="3071571"/>
            <a:ext cx="59023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0">
                <a:solidFill>
                  <a:srgbClr val="252525"/>
                </a:solidFill>
                <a:latin typeface="Verdana"/>
                <a:cs typeface="Verdana"/>
              </a:rPr>
              <a:t>Consuming</a:t>
            </a:r>
            <a:r>
              <a:rPr dirty="0" sz="3600" spc="-229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265">
                <a:solidFill>
                  <a:srgbClr val="252525"/>
                </a:solidFill>
                <a:latin typeface="Verdana"/>
                <a:cs typeface="Verdana"/>
              </a:rPr>
              <a:t>APIs</a:t>
            </a:r>
            <a:r>
              <a:rPr dirty="0" sz="3600" spc="-26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70">
                <a:solidFill>
                  <a:srgbClr val="252525"/>
                </a:solidFill>
                <a:latin typeface="Verdana"/>
                <a:cs typeface="Verdana"/>
              </a:rPr>
              <a:t>With</a:t>
            </a:r>
            <a:r>
              <a:rPr dirty="0" sz="3600" spc="-25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20">
                <a:solidFill>
                  <a:srgbClr val="252525"/>
                </a:solidFill>
                <a:latin typeface="Verdana"/>
                <a:cs typeface="Verdana"/>
              </a:rPr>
              <a:t>Axios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Consuming</a:t>
            </a:r>
            <a:r>
              <a:rPr dirty="0" spc="-170"/>
              <a:t> </a:t>
            </a:r>
            <a:r>
              <a:rPr dirty="0" spc="-215"/>
              <a:t>APIs</a:t>
            </a:r>
            <a:r>
              <a:rPr dirty="0" spc="-160"/>
              <a:t> </a:t>
            </a:r>
            <a:r>
              <a:rPr dirty="0" spc="-150"/>
              <a:t>With</a:t>
            </a:r>
            <a:r>
              <a:rPr dirty="0" spc="-105"/>
              <a:t> </a:t>
            </a:r>
            <a:r>
              <a:rPr dirty="0" spc="-85"/>
              <a:t>Axios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50"/>
            <a:ext cx="10121265" cy="179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Axios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easy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promise-</a:t>
            </a:r>
            <a:r>
              <a:rPr dirty="0" sz="1800">
                <a:latin typeface="Verdana"/>
                <a:cs typeface="Verdana"/>
              </a:rPr>
              <a:t>based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HTTP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client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browser.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Since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Axios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is </a:t>
            </a:r>
            <a:r>
              <a:rPr dirty="0" sz="1800" spc="-10">
                <a:latin typeface="Verdana"/>
                <a:cs typeface="Verdana"/>
              </a:rPr>
              <a:t>promise-</a:t>
            </a:r>
            <a:r>
              <a:rPr dirty="0" sz="1800">
                <a:latin typeface="Verdana"/>
                <a:cs typeface="Verdana"/>
              </a:rPr>
              <a:t>based,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take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advantage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async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await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readable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and </a:t>
            </a:r>
            <a:r>
              <a:rPr dirty="0" sz="1800">
                <a:latin typeface="Verdana"/>
                <a:cs typeface="Verdana"/>
              </a:rPr>
              <a:t>asynchronous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code.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Axios,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get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ability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intercept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cancel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it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built-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feature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provides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client-</a:t>
            </a:r>
            <a:r>
              <a:rPr dirty="0" sz="1800">
                <a:latin typeface="Verdana"/>
                <a:cs typeface="Verdana"/>
              </a:rPr>
              <a:t>side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protection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against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cross-site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request forgery.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FEATURES</a:t>
            </a:r>
            <a:r>
              <a:rPr dirty="0" u="sng" sz="18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OF</a:t>
            </a:r>
            <a:r>
              <a:rPr dirty="0" u="sng" sz="18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AXIOS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2796667"/>
            <a:ext cx="4575175" cy="283527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Request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response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interception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Streamlined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error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handling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Support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upload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progress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Response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timeout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ability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cancel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requests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Support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older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browsers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Automatic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JSON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transformation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Consuming</a:t>
            </a:r>
            <a:r>
              <a:rPr dirty="0" spc="-170"/>
              <a:t> </a:t>
            </a:r>
            <a:r>
              <a:rPr dirty="0" spc="-215"/>
              <a:t>APIs</a:t>
            </a:r>
            <a:r>
              <a:rPr dirty="0" spc="-160"/>
              <a:t> </a:t>
            </a:r>
            <a:r>
              <a:rPr dirty="0" spc="-150"/>
              <a:t>With</a:t>
            </a:r>
            <a:r>
              <a:rPr dirty="0" spc="-105"/>
              <a:t> </a:t>
            </a:r>
            <a:r>
              <a:rPr dirty="0" spc="-85"/>
              <a:t>Axios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6467"/>
            <a:ext cx="10008235" cy="390207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700" b="1">
                <a:solidFill>
                  <a:srgbClr val="FF0000"/>
                </a:solidFill>
                <a:latin typeface="Verdana"/>
                <a:cs typeface="Verdana"/>
              </a:rPr>
              <a:t>MAKING</a:t>
            </a:r>
            <a:r>
              <a:rPr dirty="0" sz="1700" spc="-3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700" b="1">
                <a:solidFill>
                  <a:srgbClr val="FF0000"/>
                </a:solidFill>
                <a:latin typeface="Verdana"/>
                <a:cs typeface="Verdana"/>
              </a:rPr>
              <a:t>REQUESTS</a:t>
            </a:r>
            <a:r>
              <a:rPr dirty="0" sz="1700" spc="-4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700" b="1">
                <a:solidFill>
                  <a:srgbClr val="FF0000"/>
                </a:solidFill>
                <a:latin typeface="Verdana"/>
                <a:cs typeface="Verdana"/>
              </a:rPr>
              <a:t>WITH</a:t>
            </a:r>
            <a:r>
              <a:rPr dirty="0" sz="1700" spc="-4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700" spc="-10" b="1">
                <a:solidFill>
                  <a:srgbClr val="FF0000"/>
                </a:solidFill>
                <a:latin typeface="Verdana"/>
                <a:cs typeface="Verdana"/>
              </a:rPr>
              <a:t>AXIOS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ts val="1630"/>
              </a:lnSpc>
              <a:spcBef>
                <a:spcPts val="985"/>
              </a:spcBef>
            </a:pPr>
            <a:r>
              <a:rPr dirty="0" sz="1700">
                <a:latin typeface="Verdana"/>
                <a:cs typeface="Verdana"/>
              </a:rPr>
              <a:t>Making</a:t>
            </a:r>
            <a:r>
              <a:rPr dirty="0" sz="1700" spc="-4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HTTP</a:t>
            </a:r>
            <a:r>
              <a:rPr dirty="0" sz="1700" spc="-5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Requests</a:t>
            </a:r>
            <a:r>
              <a:rPr dirty="0" sz="1700" spc="-3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with</a:t>
            </a:r>
            <a:r>
              <a:rPr dirty="0" sz="1700" spc="-7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Axios</a:t>
            </a:r>
            <a:r>
              <a:rPr dirty="0" sz="1700" spc="-4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is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quite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easy.</a:t>
            </a:r>
            <a:r>
              <a:rPr dirty="0" sz="1700" spc="-5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The</a:t>
            </a:r>
            <a:r>
              <a:rPr dirty="0" sz="1700" spc="-4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code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below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is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basically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how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to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make</a:t>
            </a:r>
            <a:r>
              <a:rPr dirty="0" sz="1700" spc="-50">
                <a:latin typeface="Verdana"/>
                <a:cs typeface="Verdana"/>
              </a:rPr>
              <a:t> </a:t>
            </a:r>
            <a:r>
              <a:rPr dirty="0" sz="1700" spc="-25">
                <a:latin typeface="Verdana"/>
                <a:cs typeface="Verdana"/>
              </a:rPr>
              <a:t>an </a:t>
            </a:r>
            <a:r>
              <a:rPr dirty="0" sz="1700">
                <a:latin typeface="Verdana"/>
                <a:cs typeface="Verdana"/>
              </a:rPr>
              <a:t>HTTP</a:t>
            </a:r>
            <a:r>
              <a:rPr dirty="0" sz="1700" spc="-70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request.</a:t>
            </a:r>
            <a:endParaRPr sz="1700">
              <a:latin typeface="Verdana"/>
              <a:cs typeface="Verdana"/>
            </a:endParaRPr>
          </a:p>
          <a:p>
            <a:pPr marL="12700" marR="8011795">
              <a:lnSpc>
                <a:spcPts val="2630"/>
              </a:lnSpc>
              <a:spcBef>
                <a:spcPts val="150"/>
              </a:spcBef>
            </a:pPr>
            <a:r>
              <a:rPr dirty="0" sz="170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z="1700" spc="-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0000"/>
                </a:solidFill>
                <a:latin typeface="Calibri"/>
                <a:cs typeface="Calibri"/>
              </a:rPr>
              <a:t>Make</a:t>
            </a:r>
            <a:r>
              <a:rPr dirty="0" sz="17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7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0000"/>
                </a:solidFill>
                <a:latin typeface="Calibri"/>
                <a:cs typeface="Calibri"/>
              </a:rPr>
              <a:t>GET</a:t>
            </a:r>
            <a:r>
              <a:rPr dirty="0" sz="17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0000"/>
                </a:solidFill>
                <a:latin typeface="Calibri"/>
                <a:cs typeface="Calibri"/>
              </a:rPr>
              <a:t>request axios({</a:t>
            </a:r>
            <a:endParaRPr sz="1700">
              <a:latin typeface="Calibri"/>
              <a:cs typeface="Calibri"/>
            </a:endParaRPr>
          </a:p>
          <a:p>
            <a:pPr marL="111760">
              <a:lnSpc>
                <a:spcPct val="100000"/>
              </a:lnSpc>
              <a:spcBef>
                <a:spcPts val="405"/>
              </a:spcBef>
            </a:pPr>
            <a:r>
              <a:rPr dirty="0" sz="1700">
                <a:solidFill>
                  <a:srgbClr val="FF0000"/>
                </a:solidFill>
                <a:latin typeface="Calibri"/>
                <a:cs typeface="Calibri"/>
              </a:rPr>
              <a:t>method:</a:t>
            </a:r>
            <a:r>
              <a:rPr dirty="0" sz="17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0000"/>
                </a:solidFill>
                <a:latin typeface="Calibri"/>
                <a:cs typeface="Calibri"/>
              </a:rPr>
              <a:t>'get',</a:t>
            </a:r>
            <a:endParaRPr sz="1700">
              <a:latin typeface="Calibri"/>
              <a:cs typeface="Calibri"/>
            </a:endParaRPr>
          </a:p>
          <a:p>
            <a:pPr marL="111760">
              <a:lnSpc>
                <a:spcPct val="100000"/>
              </a:lnSpc>
              <a:spcBef>
                <a:spcPts val="600"/>
              </a:spcBef>
            </a:pPr>
            <a:r>
              <a:rPr dirty="0" sz="1700">
                <a:solidFill>
                  <a:srgbClr val="FF0000"/>
                </a:solidFill>
                <a:latin typeface="Calibri"/>
                <a:cs typeface="Calibri"/>
              </a:rPr>
              <a:t>url: </a:t>
            </a:r>
            <a:r>
              <a:rPr dirty="0" sz="1700" spc="-10">
                <a:solidFill>
                  <a:srgbClr val="FF0000"/>
                </a:solidFill>
                <a:latin typeface="Calibri"/>
                <a:cs typeface="Calibri"/>
              </a:rPr>
              <a:t>'https://api.github.com/users/hacktivist123',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700" spc="-25">
                <a:solidFill>
                  <a:srgbClr val="FF0000"/>
                </a:solidFill>
                <a:latin typeface="Calibri"/>
                <a:cs typeface="Calibri"/>
              </a:rPr>
              <a:t>});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70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z="17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0000"/>
                </a:solidFill>
                <a:latin typeface="Calibri"/>
                <a:cs typeface="Calibri"/>
              </a:rPr>
              <a:t>Make</a:t>
            </a:r>
            <a:r>
              <a:rPr dirty="0" sz="17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7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0000"/>
                </a:solidFill>
                <a:latin typeface="Calibri"/>
                <a:cs typeface="Calibri"/>
              </a:rPr>
              <a:t>Post</a:t>
            </a:r>
            <a:r>
              <a:rPr dirty="0" sz="17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0000"/>
                </a:solidFill>
                <a:latin typeface="Calibri"/>
                <a:cs typeface="Calibri"/>
              </a:rPr>
              <a:t>Request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700" spc="-10">
                <a:solidFill>
                  <a:srgbClr val="FF0000"/>
                </a:solidFill>
                <a:latin typeface="Calibri"/>
                <a:cs typeface="Calibri"/>
              </a:rPr>
              <a:t>axios({</a:t>
            </a:r>
            <a:endParaRPr sz="1700">
              <a:latin typeface="Calibri"/>
              <a:cs typeface="Calibri"/>
            </a:endParaRPr>
          </a:p>
          <a:p>
            <a:pPr marL="111760" marR="8557260">
              <a:lnSpc>
                <a:spcPct val="128800"/>
              </a:lnSpc>
            </a:pPr>
            <a:r>
              <a:rPr dirty="0" sz="1700">
                <a:solidFill>
                  <a:srgbClr val="FF0000"/>
                </a:solidFill>
                <a:latin typeface="Calibri"/>
                <a:cs typeface="Calibri"/>
              </a:rPr>
              <a:t>method:</a:t>
            </a:r>
            <a:r>
              <a:rPr dirty="0" sz="17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0000"/>
                </a:solidFill>
                <a:latin typeface="Calibri"/>
                <a:cs typeface="Calibri"/>
              </a:rPr>
              <a:t>'post', </a:t>
            </a:r>
            <a:r>
              <a:rPr dirty="0" sz="1700">
                <a:solidFill>
                  <a:srgbClr val="FF0000"/>
                </a:solidFill>
                <a:latin typeface="Calibri"/>
                <a:cs typeface="Calibri"/>
              </a:rPr>
              <a:t>url: </a:t>
            </a:r>
            <a:r>
              <a:rPr dirty="0" sz="1700" spc="-10">
                <a:solidFill>
                  <a:srgbClr val="FF0000"/>
                </a:solidFill>
                <a:latin typeface="Calibri"/>
                <a:cs typeface="Calibri"/>
              </a:rPr>
              <a:t>'/login',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4773777"/>
            <a:ext cx="2129155" cy="169672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690"/>
              </a:spcBef>
            </a:pPr>
            <a:r>
              <a:rPr dirty="0" sz="1700">
                <a:solidFill>
                  <a:srgbClr val="FF0000"/>
                </a:solidFill>
                <a:latin typeface="Calibri"/>
                <a:cs typeface="Calibri"/>
              </a:rPr>
              <a:t>data:</a:t>
            </a:r>
            <a:r>
              <a:rPr dirty="0" sz="17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700" spc="-5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700">
              <a:latin typeface="Calibri"/>
              <a:cs typeface="Calibri"/>
            </a:endParaRPr>
          </a:p>
          <a:p>
            <a:pPr marL="209550" marR="5080">
              <a:lnSpc>
                <a:spcPct val="128800"/>
              </a:lnSpc>
            </a:pPr>
            <a:r>
              <a:rPr dirty="0" sz="1700">
                <a:solidFill>
                  <a:srgbClr val="FF0000"/>
                </a:solidFill>
                <a:latin typeface="Calibri"/>
                <a:cs typeface="Calibri"/>
              </a:rPr>
              <a:t>firstName:</a:t>
            </a:r>
            <a:r>
              <a:rPr dirty="0" sz="17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0000"/>
                </a:solidFill>
                <a:latin typeface="Calibri"/>
                <a:cs typeface="Calibri"/>
              </a:rPr>
              <a:t>'shedrack', </a:t>
            </a:r>
            <a:r>
              <a:rPr dirty="0" sz="1700">
                <a:solidFill>
                  <a:srgbClr val="FF0000"/>
                </a:solidFill>
                <a:latin typeface="Calibri"/>
                <a:cs typeface="Calibri"/>
              </a:rPr>
              <a:t>lastName:</a:t>
            </a:r>
            <a:r>
              <a:rPr dirty="0" sz="17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0000"/>
                </a:solidFill>
                <a:latin typeface="Calibri"/>
                <a:cs typeface="Calibri"/>
              </a:rPr>
              <a:t>'akintayo'</a:t>
            </a:r>
            <a:endParaRPr sz="1700">
              <a:latin typeface="Calibri"/>
              <a:cs typeface="Calibri"/>
            </a:endParaRPr>
          </a:p>
          <a:p>
            <a:pPr marL="111760">
              <a:lnSpc>
                <a:spcPct val="100000"/>
              </a:lnSpc>
              <a:spcBef>
                <a:spcPts val="600"/>
              </a:spcBef>
            </a:pPr>
            <a:r>
              <a:rPr dirty="0" sz="1700" spc="-5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700" spc="-25">
                <a:solidFill>
                  <a:srgbClr val="FF0000"/>
                </a:solidFill>
                <a:latin typeface="Calibri"/>
                <a:cs typeface="Calibri"/>
              </a:rPr>
              <a:t>});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Consuming</a:t>
            </a:r>
            <a:r>
              <a:rPr dirty="0" spc="-170"/>
              <a:t> </a:t>
            </a:r>
            <a:r>
              <a:rPr dirty="0" spc="-215"/>
              <a:t>APIs</a:t>
            </a:r>
            <a:r>
              <a:rPr dirty="0" spc="-160"/>
              <a:t> </a:t>
            </a:r>
            <a:r>
              <a:rPr dirty="0" spc="-150"/>
              <a:t>With</a:t>
            </a:r>
            <a:r>
              <a:rPr dirty="0" spc="-105"/>
              <a:t> </a:t>
            </a:r>
            <a:r>
              <a:rPr dirty="0" spc="-85"/>
              <a:t>Axios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22350"/>
            <a:ext cx="10185400" cy="3256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above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shows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basic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ways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GET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POST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HTTP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with </a:t>
            </a:r>
            <a:r>
              <a:rPr dirty="0" sz="1800" spc="-10">
                <a:latin typeface="Verdana"/>
                <a:cs typeface="Verdana"/>
              </a:rPr>
              <a:t>Axios.</a:t>
            </a:r>
            <a:endParaRPr sz="18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Verdana"/>
                <a:cs typeface="Verdana"/>
              </a:rPr>
              <a:t>Axios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provides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shorthand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performing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different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HTTP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requests.</a:t>
            </a:r>
            <a:endParaRPr sz="18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10">
                <a:latin typeface="Verdana"/>
                <a:cs typeface="Verdana"/>
              </a:rPr>
              <a:t> follows: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axios.get(url[,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config])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axios.delete(url[,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config])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axios.post(url[,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data[,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config]])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axios.put(url[,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data[,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config]])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axios.patch(url[,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data[,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config]])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Consuming</a:t>
            </a:r>
            <a:r>
              <a:rPr dirty="0" spc="-170"/>
              <a:t> </a:t>
            </a:r>
            <a:r>
              <a:rPr dirty="0" spc="-215"/>
              <a:t>APIs</a:t>
            </a:r>
            <a:r>
              <a:rPr dirty="0" spc="-160"/>
              <a:t> </a:t>
            </a:r>
            <a:r>
              <a:rPr dirty="0" spc="-150"/>
              <a:t>With</a:t>
            </a:r>
            <a:r>
              <a:rPr dirty="0" spc="-105"/>
              <a:t> </a:t>
            </a:r>
            <a:r>
              <a:rPr dirty="0" spc="-85"/>
              <a:t>Axios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50"/>
            <a:ext cx="10225405" cy="3772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example,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similar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example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above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with </a:t>
            </a:r>
            <a:r>
              <a:rPr dirty="0" sz="1800">
                <a:latin typeface="Verdana"/>
                <a:cs typeface="Verdana"/>
              </a:rPr>
              <a:t>the shorthand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 like</a:t>
            </a:r>
            <a:r>
              <a:rPr dirty="0" sz="1800" spc="-25">
                <a:latin typeface="Verdana"/>
                <a:cs typeface="Verdana"/>
              </a:rPr>
              <a:t> so: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800">
              <a:latin typeface="Verdana"/>
              <a:cs typeface="Verdana"/>
            </a:endParaRPr>
          </a:p>
          <a:p>
            <a:pPr marL="12700" marR="5085715">
              <a:lnSpc>
                <a:spcPct val="146100"/>
              </a:lnSpc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Make</a:t>
            </a:r>
            <a:r>
              <a:rPr dirty="0" sz="18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GET</a:t>
            </a:r>
            <a:r>
              <a:rPr dirty="0" sz="18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request</a:t>
            </a:r>
            <a:r>
              <a:rPr dirty="0" sz="18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shorthand</a:t>
            </a:r>
            <a:r>
              <a:rPr dirty="0" sz="18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method axios.get('https://api.github.com/users/hacktivist123');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800">
              <a:latin typeface="Calibri"/>
              <a:cs typeface="Calibri"/>
            </a:endParaRPr>
          </a:p>
          <a:p>
            <a:pPr marL="12700" marR="5618480">
              <a:lnSpc>
                <a:spcPct val="146200"/>
              </a:lnSpc>
              <a:spcBef>
                <a:spcPts val="5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r>
              <a:rPr dirty="0" sz="18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Make</a:t>
            </a:r>
            <a:r>
              <a:rPr dirty="0" sz="18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Post</a:t>
            </a: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Request</a:t>
            </a:r>
            <a:r>
              <a:rPr dirty="0" sz="18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dirty="0" sz="18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shorthand</a:t>
            </a:r>
            <a:r>
              <a:rPr dirty="0" sz="18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method axios.post('/signup', </a:t>
            </a: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1615" marR="7980045">
              <a:lnSpc>
                <a:spcPct val="146100"/>
              </a:lnSpc>
              <a:spcBef>
                <a:spcPts val="10"/>
              </a:spcBef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firstName: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'shedrack',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lastName:</a:t>
            </a:r>
            <a:r>
              <a:rPr dirty="0" sz="1800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'akintayo'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4754879"/>
            <a:ext cx="8923655" cy="855344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});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800">
                <a:latin typeface="Verdana"/>
                <a:cs typeface="Verdana"/>
              </a:rPr>
              <a:t>Axios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provides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flexibility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makes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HTTP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even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readable.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Consuming</a:t>
            </a:r>
            <a:r>
              <a:rPr dirty="0" spc="-170"/>
              <a:t> </a:t>
            </a:r>
            <a:r>
              <a:rPr dirty="0" spc="-215"/>
              <a:t>APIs</a:t>
            </a:r>
            <a:r>
              <a:rPr dirty="0" spc="-160"/>
              <a:t> </a:t>
            </a:r>
            <a:r>
              <a:rPr dirty="0" spc="-150"/>
              <a:t>With</a:t>
            </a:r>
            <a:r>
              <a:rPr dirty="0" spc="-105"/>
              <a:t> </a:t>
            </a:r>
            <a:r>
              <a:rPr dirty="0" spc="-85"/>
              <a:t>Axios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5858"/>
            <a:ext cx="4508500" cy="82740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800">
                <a:latin typeface="Verdana"/>
                <a:cs typeface="Verdana"/>
              </a:rPr>
              <a:t>Installing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axios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npm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2309495" algn="l"/>
              </a:tabLst>
            </a:pP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npm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CLI: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b="1">
                <a:solidFill>
                  <a:srgbClr val="FF0000"/>
                </a:solidFill>
                <a:latin typeface="Verdana"/>
                <a:cs typeface="Verdana"/>
              </a:rPr>
              <a:t>npm</a:t>
            </a:r>
            <a:r>
              <a:rPr dirty="0" sz="1800" spc="-50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0000"/>
                </a:solidFill>
                <a:latin typeface="Verdana"/>
                <a:cs typeface="Verdana"/>
              </a:rPr>
              <a:t>install</a:t>
            </a:r>
            <a:r>
              <a:rPr dirty="0" sz="1800" spc="-4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Verdana"/>
                <a:cs typeface="Verdana"/>
              </a:rPr>
              <a:t>axios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Making</a:t>
            </a:r>
            <a:r>
              <a:rPr dirty="0" sz="3600" spc="-240"/>
              <a:t> </a:t>
            </a:r>
            <a:r>
              <a:rPr dirty="0" sz="3600" spc="-114"/>
              <a:t>multiple</a:t>
            </a:r>
            <a:r>
              <a:rPr dirty="0" sz="3600" spc="-225"/>
              <a:t> </a:t>
            </a:r>
            <a:r>
              <a:rPr dirty="0" sz="3600" spc="-155"/>
              <a:t>requests</a:t>
            </a:r>
            <a:r>
              <a:rPr dirty="0" sz="3600" spc="-245"/>
              <a:t> </a:t>
            </a:r>
            <a:r>
              <a:rPr dirty="0" sz="3600" spc="-140"/>
              <a:t>with</a:t>
            </a:r>
            <a:r>
              <a:rPr dirty="0" sz="3600" spc="-220"/>
              <a:t> </a:t>
            </a:r>
            <a:r>
              <a:rPr dirty="0" sz="3600" spc="-60"/>
              <a:t>axios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60420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Making</a:t>
            </a:r>
            <a:r>
              <a:rPr dirty="0" spc="-170"/>
              <a:t> </a:t>
            </a:r>
            <a:r>
              <a:rPr dirty="0" spc="-95"/>
              <a:t>multiple</a:t>
            </a:r>
            <a:r>
              <a:rPr dirty="0" spc="-180"/>
              <a:t> </a:t>
            </a:r>
            <a:r>
              <a:rPr dirty="0" spc="-135"/>
              <a:t>requests </a:t>
            </a:r>
            <a:r>
              <a:rPr dirty="0" spc="-110"/>
              <a:t>with</a:t>
            </a:r>
            <a:r>
              <a:rPr dirty="0" spc="-155"/>
              <a:t> </a:t>
            </a:r>
            <a:r>
              <a:rPr dirty="0" spc="-30"/>
              <a:t>axios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50"/>
            <a:ext cx="101466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Axios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provides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developers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ability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handle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simultaneous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HTTP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requests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axios.all()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method.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takes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array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arguments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returns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single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promise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resolves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only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arguments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passed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array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have </a:t>
            </a:r>
            <a:r>
              <a:rPr dirty="0" sz="1800" spc="-10">
                <a:latin typeface="Verdana"/>
                <a:cs typeface="Verdana"/>
              </a:rPr>
              <a:t>resolved.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8178" y="3071571"/>
            <a:ext cx="31527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252525"/>
                </a:solidFill>
                <a:latin typeface="Verdana"/>
                <a:cs typeface="Verdana"/>
              </a:rPr>
              <a:t>Fetch</a:t>
            </a:r>
            <a:r>
              <a:rPr dirty="0" sz="3600" spc="-26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225">
                <a:solidFill>
                  <a:srgbClr val="252525"/>
                </a:solidFill>
                <a:latin typeface="Verdana"/>
                <a:cs typeface="Verdana"/>
              </a:rPr>
              <a:t>Vs</a:t>
            </a:r>
            <a:r>
              <a:rPr dirty="0" sz="3600" spc="-27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35">
                <a:solidFill>
                  <a:srgbClr val="252525"/>
                </a:solidFill>
                <a:latin typeface="Verdana"/>
                <a:cs typeface="Verdana"/>
              </a:rPr>
              <a:t>Axios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2459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Fetch</a:t>
            </a:r>
            <a:r>
              <a:rPr dirty="0" spc="-185"/>
              <a:t> </a:t>
            </a:r>
            <a:r>
              <a:rPr dirty="0" spc="-180"/>
              <a:t>Vs</a:t>
            </a:r>
            <a:r>
              <a:rPr dirty="0" spc="-210"/>
              <a:t> </a:t>
            </a:r>
            <a:r>
              <a:rPr dirty="0" spc="-105"/>
              <a:t>Axios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22350"/>
            <a:ext cx="10048875" cy="329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Basic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Syntax</a:t>
            </a:r>
            <a:endParaRPr sz="1800">
              <a:latin typeface="Verdana"/>
              <a:cs typeface="Verdana"/>
            </a:endParaRPr>
          </a:p>
          <a:p>
            <a:pPr marL="355600" marR="508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Both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Axios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very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simple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syntaxes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making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requests.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Axios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has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upper hand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because Axios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automatically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converts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response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JSON,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</a:t>
            </a:r>
            <a:r>
              <a:rPr dirty="0" sz="1800" spc="-20">
                <a:latin typeface="Verdana"/>
                <a:cs typeface="Verdana"/>
              </a:rPr>
              <a:t> when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Axios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skip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step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converting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response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JSON,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unlike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Fetch()</a:t>
            </a:r>
            <a:endParaRPr sz="1800">
              <a:latin typeface="Verdana"/>
              <a:cs typeface="Verdana"/>
            </a:endParaRPr>
          </a:p>
          <a:p>
            <a:pPr marL="355600" marR="61976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we’d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still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convert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response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JSON.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Lastly,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Axios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shorthand </a:t>
            </a:r>
            <a:r>
              <a:rPr dirty="0" sz="1800">
                <a:latin typeface="Verdana"/>
                <a:cs typeface="Verdana"/>
              </a:rPr>
              <a:t>methods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allow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make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specific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HTTP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easier.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Browser</a:t>
            </a:r>
            <a:r>
              <a:rPr dirty="0" sz="1800" spc="-10">
                <a:latin typeface="Verdana"/>
                <a:cs typeface="Verdana"/>
              </a:rPr>
              <a:t> Compatibility</a:t>
            </a:r>
            <a:endParaRPr sz="1800">
              <a:latin typeface="Verdana"/>
              <a:cs typeface="Verdana"/>
            </a:endParaRPr>
          </a:p>
          <a:p>
            <a:pPr marL="355600" marR="13081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many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reasons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developers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would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prefer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Axios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over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because </a:t>
            </a:r>
            <a:r>
              <a:rPr dirty="0" sz="1800">
                <a:latin typeface="Verdana"/>
                <a:cs typeface="Verdana"/>
              </a:rPr>
              <a:t>Axios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supported across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major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browsers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versions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unlike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only </a:t>
            </a:r>
            <a:r>
              <a:rPr dirty="0" sz="1800">
                <a:latin typeface="Verdana"/>
                <a:cs typeface="Verdana"/>
              </a:rPr>
              <a:t>supported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Chrome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42+,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Firefox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39+,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Edge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14+,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Safari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10.1+.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Handling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Response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Timeout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4421504"/>
            <a:ext cx="968565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Setting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timeout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responses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very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easy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Axios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timeout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option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inside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 object.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Fetch,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easy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this. </a:t>
            </a:r>
            <a:r>
              <a:rPr dirty="0" sz="1800">
                <a:latin typeface="Verdana"/>
                <a:cs typeface="Verdana"/>
              </a:rPr>
              <a:t>Fetch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provides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similar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feature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AbortController()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interface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takes </a:t>
            </a: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time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implement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get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confusing.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31900">
              <a:lnSpc>
                <a:spcPct val="100000"/>
              </a:lnSpc>
              <a:spcBef>
                <a:spcPts val="100"/>
              </a:spcBef>
            </a:pPr>
            <a:r>
              <a:rPr dirty="0" sz="3600" spc="-50"/>
              <a:t>Consuming</a:t>
            </a:r>
            <a:r>
              <a:rPr dirty="0" sz="3600" spc="-235"/>
              <a:t> </a:t>
            </a:r>
            <a:r>
              <a:rPr dirty="0" sz="3600" spc="-265"/>
              <a:t>APIs </a:t>
            </a:r>
            <a:r>
              <a:rPr dirty="0" sz="3600" spc="-400"/>
              <a:t>In</a:t>
            </a:r>
            <a:r>
              <a:rPr dirty="0" sz="3600" spc="-265"/>
              <a:t> </a:t>
            </a:r>
            <a:r>
              <a:rPr dirty="0" sz="3600" spc="65"/>
              <a:t>React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2459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Fetch</a:t>
            </a:r>
            <a:r>
              <a:rPr dirty="0" spc="-185"/>
              <a:t> </a:t>
            </a:r>
            <a:r>
              <a:rPr dirty="0" spc="-180"/>
              <a:t>Vs</a:t>
            </a:r>
            <a:r>
              <a:rPr dirty="0" spc="-210"/>
              <a:t> </a:t>
            </a:r>
            <a:r>
              <a:rPr dirty="0" spc="-105"/>
              <a:t>Axios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5858"/>
            <a:ext cx="10206990" cy="272796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Intercepting</a:t>
            </a:r>
            <a:r>
              <a:rPr dirty="0" sz="1800" spc="-9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HTTP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Requests</a:t>
            </a:r>
            <a:endParaRPr sz="1800">
              <a:latin typeface="Verdana"/>
              <a:cs typeface="Verdana"/>
            </a:endParaRPr>
          </a:p>
          <a:p>
            <a:pPr marL="57785" marR="508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Verdana"/>
                <a:cs typeface="Verdana"/>
              </a:rPr>
              <a:t>Axios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allows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developers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intercept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HTTP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requests.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HTTP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interceptors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needed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when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need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change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HTTP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server.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Interceptors</a:t>
            </a:r>
            <a:r>
              <a:rPr dirty="0" sz="1800" spc="-20">
                <a:latin typeface="Verdana"/>
                <a:cs typeface="Verdana"/>
              </a:rPr>
              <a:t> give </a:t>
            </a:r>
            <a:r>
              <a:rPr dirty="0" sz="1800">
                <a:latin typeface="Verdana"/>
                <a:cs typeface="Verdana"/>
              </a:rPr>
              <a:t>us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ability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without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having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write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extra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code.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Making</a:t>
            </a:r>
            <a:r>
              <a:rPr dirty="0" sz="1800" spc="-1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Multiple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Simultaneously</a:t>
            </a:r>
            <a:endParaRPr sz="1800">
              <a:latin typeface="Verdana"/>
              <a:cs typeface="Verdana"/>
            </a:endParaRPr>
          </a:p>
          <a:p>
            <a:pPr marL="57785" marR="1651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Verdana"/>
                <a:cs typeface="Verdana"/>
              </a:rPr>
              <a:t>Axios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allows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multiple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HTTP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axios.all()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( </a:t>
            </a:r>
            <a:r>
              <a:rPr dirty="0" sz="1800">
                <a:latin typeface="Verdana"/>
                <a:cs typeface="Verdana"/>
              </a:rPr>
              <a:t>I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talked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about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above).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fetch()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provides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same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feature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the </a:t>
            </a:r>
            <a:r>
              <a:rPr dirty="0" sz="1800">
                <a:latin typeface="Verdana"/>
                <a:cs typeface="Verdana"/>
              </a:rPr>
              <a:t>promise.all()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method,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make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multiple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fetch()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inside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3973448"/>
            <a:ext cx="9933305" cy="140335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Note:</a:t>
            </a:r>
            <a:endParaRPr sz="18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  <a:spcBef>
                <a:spcPts val="1105"/>
              </a:spcBef>
            </a:pPr>
            <a:r>
              <a:rPr dirty="0" sz="1800">
                <a:latin typeface="Verdana"/>
                <a:cs typeface="Verdana"/>
              </a:rPr>
              <a:t>Axios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fetch()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great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ways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consuming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but I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advise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fetch() </a:t>
            </a:r>
            <a:r>
              <a:rPr dirty="0" sz="1800">
                <a:latin typeface="Verdana"/>
                <a:cs typeface="Verdana"/>
              </a:rPr>
              <a:t>when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building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relatively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small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Axios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building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large </a:t>
            </a:r>
            <a:r>
              <a:rPr dirty="0" sz="1800">
                <a:latin typeface="Verdana"/>
                <a:cs typeface="Verdana"/>
              </a:rPr>
              <a:t>applications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scalability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reasons.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Consuming</a:t>
            </a:r>
            <a:r>
              <a:rPr dirty="0" spc="-180"/>
              <a:t> </a:t>
            </a:r>
            <a:r>
              <a:rPr dirty="0" spc="-215"/>
              <a:t>APIs</a:t>
            </a:r>
            <a:r>
              <a:rPr dirty="0" spc="-170"/>
              <a:t> </a:t>
            </a:r>
            <a:r>
              <a:rPr dirty="0" spc="-310"/>
              <a:t>In</a:t>
            </a:r>
            <a:r>
              <a:rPr dirty="0" spc="-185"/>
              <a:t> </a:t>
            </a:r>
            <a:r>
              <a:rPr dirty="0" spc="40"/>
              <a:t>React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7356"/>
            <a:ext cx="9821545" cy="8102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7200"/>
              </a:lnSpc>
              <a:spcBef>
                <a:spcPts val="105"/>
              </a:spcBef>
            </a:pPr>
            <a:r>
              <a:rPr dirty="0" sz="1600">
                <a:latin typeface="Verdana"/>
                <a:cs typeface="Verdana"/>
              </a:rPr>
              <a:t>Consuming APIs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done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various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ways,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here,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discussing </a:t>
            </a:r>
            <a:r>
              <a:rPr dirty="0" sz="1600">
                <a:latin typeface="Verdana"/>
                <a:cs typeface="Verdana"/>
              </a:rPr>
              <a:t>how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consume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two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most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popular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 known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Axios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promise- </a:t>
            </a:r>
            <a:r>
              <a:rPr dirty="0" sz="1600">
                <a:latin typeface="Verdana"/>
                <a:cs typeface="Verdana"/>
              </a:rPr>
              <a:t>based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HTTP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client)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Fetch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API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browser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in-</a:t>
            </a:r>
            <a:r>
              <a:rPr dirty="0" sz="1600">
                <a:latin typeface="Verdana"/>
                <a:cs typeface="Verdana"/>
              </a:rPr>
              <a:t>built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API).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0777" y="3071571"/>
            <a:ext cx="79533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0">
                <a:solidFill>
                  <a:srgbClr val="252525"/>
                </a:solidFill>
                <a:latin typeface="Verdana"/>
                <a:cs typeface="Verdana"/>
              </a:rPr>
              <a:t>Consuming</a:t>
            </a:r>
            <a:r>
              <a:rPr dirty="0" sz="3600" spc="-22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265">
                <a:solidFill>
                  <a:srgbClr val="252525"/>
                </a:solidFill>
                <a:latin typeface="Verdana"/>
                <a:cs typeface="Verdana"/>
              </a:rPr>
              <a:t>APIs</a:t>
            </a:r>
            <a:r>
              <a:rPr dirty="0" sz="3600" spc="-26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200">
                <a:solidFill>
                  <a:srgbClr val="252525"/>
                </a:solidFill>
                <a:latin typeface="Verdana"/>
                <a:cs typeface="Verdana"/>
              </a:rPr>
              <a:t>Using</a:t>
            </a:r>
            <a:r>
              <a:rPr dirty="0" sz="3600" spc="-24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204">
                <a:solidFill>
                  <a:srgbClr val="252525"/>
                </a:solidFill>
                <a:latin typeface="Verdana"/>
                <a:cs typeface="Verdana"/>
              </a:rPr>
              <a:t>The</a:t>
            </a:r>
            <a:r>
              <a:rPr dirty="0" sz="3600" spc="-26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252525"/>
                </a:solidFill>
                <a:latin typeface="Verdana"/>
                <a:cs typeface="Verdana"/>
              </a:rPr>
              <a:t>Fetch</a:t>
            </a:r>
            <a:r>
              <a:rPr dirty="0" sz="3600" spc="-26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75">
                <a:solidFill>
                  <a:srgbClr val="252525"/>
                </a:solidFill>
                <a:latin typeface="Verdana"/>
                <a:cs typeface="Verdana"/>
              </a:rPr>
              <a:t>API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Consuming</a:t>
            </a:r>
            <a:r>
              <a:rPr dirty="0" spc="-180"/>
              <a:t> </a:t>
            </a:r>
            <a:r>
              <a:rPr dirty="0" spc="-215"/>
              <a:t>APIs</a:t>
            </a:r>
            <a:r>
              <a:rPr dirty="0" spc="-170"/>
              <a:t> </a:t>
            </a:r>
            <a:r>
              <a:rPr dirty="0" spc="-165"/>
              <a:t>Using</a:t>
            </a:r>
            <a:r>
              <a:rPr dirty="0" spc="-185"/>
              <a:t> </a:t>
            </a:r>
            <a:r>
              <a:rPr dirty="0" spc="-160"/>
              <a:t>The</a:t>
            </a:r>
            <a:r>
              <a:rPr dirty="0" spc="-185"/>
              <a:t> </a:t>
            </a:r>
            <a:r>
              <a:rPr dirty="0"/>
              <a:t>Fetch</a:t>
            </a:r>
            <a:r>
              <a:rPr dirty="0" spc="-160"/>
              <a:t> </a:t>
            </a:r>
            <a:r>
              <a:rPr dirty="0" spc="-45"/>
              <a:t>API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49"/>
            <a:ext cx="10006330" cy="2113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1592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fetch()</a:t>
            </a:r>
            <a:r>
              <a:rPr dirty="0" sz="1600" spc="-1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API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inbuilt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getting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resources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server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API </a:t>
            </a:r>
            <a:r>
              <a:rPr dirty="0" sz="1600" spc="-10">
                <a:latin typeface="Verdana"/>
                <a:cs typeface="Verdana"/>
              </a:rPr>
              <a:t>endpoint.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fetch()</a:t>
            </a:r>
            <a:r>
              <a:rPr dirty="0" sz="1600" spc="-1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API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always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takes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compulsory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argument,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URL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resource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fetch.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promise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points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response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request, </a:t>
            </a:r>
            <a:r>
              <a:rPr dirty="0" sz="1600">
                <a:latin typeface="Verdana"/>
                <a:cs typeface="Verdana"/>
              </a:rPr>
              <a:t>whether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request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successful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not.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also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optionally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pass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options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second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argument.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Consuming</a:t>
            </a:r>
            <a:r>
              <a:rPr dirty="0" spc="-180"/>
              <a:t> </a:t>
            </a:r>
            <a:r>
              <a:rPr dirty="0" spc="-215"/>
              <a:t>APIs</a:t>
            </a:r>
            <a:r>
              <a:rPr dirty="0" spc="-170"/>
              <a:t> </a:t>
            </a:r>
            <a:r>
              <a:rPr dirty="0" spc="-165"/>
              <a:t>Using</a:t>
            </a:r>
            <a:r>
              <a:rPr dirty="0" spc="-185"/>
              <a:t> </a:t>
            </a:r>
            <a:r>
              <a:rPr dirty="0" spc="-160"/>
              <a:t>The</a:t>
            </a:r>
            <a:r>
              <a:rPr dirty="0" spc="-185"/>
              <a:t> </a:t>
            </a:r>
            <a:r>
              <a:rPr dirty="0"/>
              <a:t>Fetch</a:t>
            </a:r>
            <a:r>
              <a:rPr dirty="0" spc="-160"/>
              <a:t> </a:t>
            </a:r>
            <a:r>
              <a:rPr dirty="0" spc="-45"/>
              <a:t>API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997966"/>
            <a:ext cx="10159365" cy="37420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sz="1300" b="1">
                <a:solidFill>
                  <a:srgbClr val="FF0000"/>
                </a:solidFill>
                <a:latin typeface="Verdana"/>
                <a:cs typeface="Verdana"/>
              </a:rPr>
              <a:t>PARAMETERS</a:t>
            </a:r>
            <a:r>
              <a:rPr dirty="0" sz="1300" spc="-2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300" b="1">
                <a:solidFill>
                  <a:srgbClr val="FF0000"/>
                </a:solidFill>
                <a:latin typeface="Verdana"/>
                <a:cs typeface="Verdana"/>
              </a:rPr>
              <a:t>FOR</a:t>
            </a:r>
            <a:r>
              <a:rPr dirty="0" sz="1300" spc="-40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300" b="1">
                <a:solidFill>
                  <a:srgbClr val="FF0000"/>
                </a:solidFill>
                <a:latin typeface="Verdana"/>
                <a:cs typeface="Verdana"/>
              </a:rPr>
              <a:t>THE</a:t>
            </a:r>
            <a:r>
              <a:rPr dirty="0" sz="1300" spc="-4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300" b="1">
                <a:solidFill>
                  <a:srgbClr val="FF0000"/>
                </a:solidFill>
                <a:latin typeface="Verdana"/>
                <a:cs typeface="Verdana"/>
              </a:rPr>
              <a:t>FETCH</a:t>
            </a:r>
            <a:r>
              <a:rPr dirty="0" sz="1300" spc="-40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300" spc="-25" b="1">
                <a:solidFill>
                  <a:srgbClr val="FF0000"/>
                </a:solidFill>
                <a:latin typeface="Verdana"/>
                <a:cs typeface="Verdana"/>
              </a:rPr>
              <a:t>API</a:t>
            </a:r>
            <a:endParaRPr sz="13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10">
                <a:latin typeface="Verdana"/>
                <a:cs typeface="Verdana"/>
              </a:rPr>
              <a:t>resource</a:t>
            </a:r>
            <a:endParaRPr sz="1800">
              <a:latin typeface="Verdana"/>
              <a:cs typeface="Verdana"/>
            </a:endParaRPr>
          </a:p>
          <a:p>
            <a:pPr marL="57785">
              <a:lnSpc>
                <a:spcPts val="2025"/>
              </a:lnSpc>
              <a:spcBef>
                <a:spcPts val="1510"/>
              </a:spcBef>
            </a:pP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path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resource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want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fetch,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either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direct link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57785">
              <a:lnSpc>
                <a:spcPts val="2025"/>
              </a:lnSpc>
            </a:pPr>
            <a:r>
              <a:rPr dirty="0" sz="1800">
                <a:latin typeface="Verdana"/>
                <a:cs typeface="Verdana"/>
              </a:rPr>
              <a:t>resource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path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object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51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20">
                <a:latin typeface="Verdana"/>
                <a:cs typeface="Verdana"/>
              </a:rPr>
              <a:t>init</a:t>
            </a:r>
            <a:endParaRPr sz="1800">
              <a:latin typeface="Verdana"/>
              <a:cs typeface="Verdana"/>
            </a:endParaRPr>
          </a:p>
          <a:p>
            <a:pPr marL="57785" marR="209550">
              <a:lnSpc>
                <a:spcPct val="86900"/>
              </a:lnSpc>
              <a:spcBef>
                <a:spcPts val="1805"/>
              </a:spcBef>
            </a:pP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containing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custom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setting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credentials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you’ll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provide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for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fetch()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request.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following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few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possible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options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be </a:t>
            </a:r>
            <a:r>
              <a:rPr dirty="0" sz="1800">
                <a:latin typeface="Verdana"/>
                <a:cs typeface="Verdana"/>
              </a:rPr>
              <a:t>contained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init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object:</a:t>
            </a:r>
            <a:endParaRPr sz="18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1525"/>
              </a:spcBef>
              <a:buClr>
                <a:srgbClr val="A42F0F"/>
              </a:buClr>
              <a:buFont typeface="Arial MT"/>
              <a:buChar char="•"/>
              <a:tabLst>
                <a:tab pos="756285" algn="l"/>
              </a:tabLst>
            </a:pPr>
            <a:r>
              <a:rPr dirty="0" sz="1800" spc="-10">
                <a:latin typeface="Verdana"/>
                <a:cs typeface="Verdana"/>
              </a:rPr>
              <a:t>method</a:t>
            </a:r>
            <a:endParaRPr sz="18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515"/>
              </a:spcBef>
            </a:pP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specifying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HTTP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e.g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55">
                <a:latin typeface="Verdana"/>
                <a:cs typeface="Verdana"/>
              </a:rPr>
              <a:t>GET,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POST,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4907660"/>
            <a:ext cx="9243695" cy="1005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0565" indent="-286385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Arial MT"/>
              <a:buChar char="•"/>
              <a:tabLst>
                <a:tab pos="710565" algn="l"/>
              </a:tabLst>
            </a:pPr>
            <a:r>
              <a:rPr dirty="0" sz="1800" spc="-10">
                <a:latin typeface="Verdana"/>
                <a:cs typeface="Verdana"/>
              </a:rPr>
              <a:t>headers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880"/>
              </a:lnSpc>
              <a:spcBef>
                <a:spcPts val="1810"/>
              </a:spcBef>
            </a:pP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specifying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headers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would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add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request,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usually </a:t>
            </a:r>
            <a:r>
              <a:rPr dirty="0" sz="1800">
                <a:latin typeface="Verdana"/>
                <a:cs typeface="Verdana"/>
              </a:rPr>
              <a:t>contained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 </a:t>
            </a:r>
            <a:r>
              <a:rPr dirty="0" sz="1800" spc="-10">
                <a:latin typeface="Verdana"/>
                <a:cs typeface="Verdana"/>
              </a:rPr>
              <a:t>literal.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Consuming</a:t>
            </a:r>
            <a:r>
              <a:rPr dirty="0" spc="-180"/>
              <a:t> </a:t>
            </a:r>
            <a:r>
              <a:rPr dirty="0" spc="-215"/>
              <a:t>APIs</a:t>
            </a:r>
            <a:r>
              <a:rPr dirty="0" spc="-170"/>
              <a:t> </a:t>
            </a:r>
            <a:r>
              <a:rPr dirty="0" spc="-165"/>
              <a:t>Using</a:t>
            </a:r>
            <a:r>
              <a:rPr dirty="0" spc="-185"/>
              <a:t> </a:t>
            </a:r>
            <a:r>
              <a:rPr dirty="0" spc="-160"/>
              <a:t>The</a:t>
            </a:r>
            <a:r>
              <a:rPr dirty="0" spc="-185"/>
              <a:t> </a:t>
            </a:r>
            <a:r>
              <a:rPr dirty="0"/>
              <a:t>Fetch</a:t>
            </a:r>
            <a:r>
              <a:rPr dirty="0" spc="-160"/>
              <a:t> </a:t>
            </a:r>
            <a:r>
              <a:rPr dirty="0" spc="-45"/>
              <a:t>API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1014729"/>
            <a:ext cx="11529060" cy="4357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7885" indent="-286385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2127885" algn="l"/>
              </a:tabLst>
            </a:pPr>
            <a:r>
              <a:rPr dirty="0" sz="1800" spc="-20">
                <a:latin typeface="Verdana"/>
                <a:cs typeface="Verdana"/>
              </a:rPr>
              <a:t>body</a:t>
            </a:r>
            <a:endParaRPr sz="1800">
              <a:latin typeface="Verdana"/>
              <a:cs typeface="Verdana"/>
            </a:endParaRPr>
          </a:p>
          <a:p>
            <a:pPr marL="1430020" marR="205740">
              <a:lnSpc>
                <a:spcPct val="107200"/>
              </a:lnSpc>
              <a:spcBef>
                <a:spcPts val="1800"/>
              </a:spcBef>
            </a:pP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specifying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body that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want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add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request: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 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Blob, </a:t>
            </a:r>
            <a:r>
              <a:rPr dirty="0" sz="1800">
                <a:latin typeface="Verdana"/>
                <a:cs typeface="Verdana"/>
              </a:rPr>
              <a:t>BufferSource,</a:t>
            </a:r>
            <a:r>
              <a:rPr dirty="0" sz="1800" spc="-9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FormData,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URLSearchParams,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USVString,</a:t>
            </a:r>
            <a:r>
              <a:rPr dirty="0" sz="1800" spc="-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ReadableStream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object</a:t>
            </a:r>
            <a:endParaRPr sz="1800">
              <a:latin typeface="Verdana"/>
              <a:cs typeface="Verdana"/>
            </a:endParaRPr>
          </a:p>
          <a:p>
            <a:pPr marL="2127885" indent="-286385">
              <a:lnSpc>
                <a:spcPct val="100000"/>
              </a:lnSpc>
              <a:spcBef>
                <a:spcPts val="1945"/>
              </a:spcBef>
              <a:buClr>
                <a:srgbClr val="A42F0F"/>
              </a:buClr>
              <a:buFont typeface="Wingdings"/>
              <a:buChar char=""/>
              <a:tabLst>
                <a:tab pos="2127885" algn="l"/>
              </a:tabLst>
            </a:pPr>
            <a:r>
              <a:rPr dirty="0" sz="1800" spc="-20">
                <a:latin typeface="Verdana"/>
                <a:cs typeface="Verdana"/>
              </a:rPr>
              <a:t>mode</a:t>
            </a:r>
            <a:endParaRPr sz="1800">
              <a:latin typeface="Verdana"/>
              <a:cs typeface="Verdana"/>
            </a:endParaRPr>
          </a:p>
          <a:p>
            <a:pPr marL="1430020" marR="186055">
              <a:lnSpc>
                <a:spcPct val="106700"/>
              </a:lnSpc>
              <a:spcBef>
                <a:spcPts val="1810"/>
              </a:spcBef>
            </a:pP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specifying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mode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request,</a:t>
            </a:r>
            <a:r>
              <a:rPr dirty="0" sz="1800" spc="-10">
                <a:latin typeface="Verdana"/>
                <a:cs typeface="Verdana"/>
              </a:rPr>
              <a:t> e.g.,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cors,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no-</a:t>
            </a:r>
            <a:r>
              <a:rPr dirty="0" sz="1800">
                <a:latin typeface="Verdana"/>
                <a:cs typeface="Verdana"/>
              </a:rPr>
              <a:t>cors,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or </a:t>
            </a:r>
            <a:r>
              <a:rPr dirty="0" sz="1800" spc="-10">
                <a:latin typeface="Verdana"/>
                <a:cs typeface="Verdana"/>
              </a:rPr>
              <a:t>same-origin.</a:t>
            </a:r>
            <a:endParaRPr sz="1800">
              <a:latin typeface="Verdana"/>
              <a:cs typeface="Verdana"/>
            </a:endParaRPr>
          </a:p>
          <a:p>
            <a:pPr marL="2127885" indent="-286385">
              <a:lnSpc>
                <a:spcPct val="100000"/>
              </a:lnSpc>
              <a:spcBef>
                <a:spcPts val="1960"/>
              </a:spcBef>
              <a:buClr>
                <a:srgbClr val="A42F0F"/>
              </a:buClr>
              <a:buFont typeface="Wingdings"/>
              <a:buChar char=""/>
              <a:tabLst>
                <a:tab pos="2127885" algn="l"/>
              </a:tabLst>
            </a:pPr>
            <a:r>
              <a:rPr dirty="0" sz="1800" spc="-10">
                <a:latin typeface="Verdana"/>
                <a:cs typeface="Verdana"/>
              </a:rPr>
              <a:t>credentials</a:t>
            </a:r>
            <a:endParaRPr sz="1800">
              <a:latin typeface="Verdana"/>
              <a:cs typeface="Verdana"/>
            </a:endParaRPr>
          </a:p>
          <a:p>
            <a:pPr marL="1430020" marR="5080">
              <a:lnSpc>
                <a:spcPct val="106700"/>
              </a:lnSpc>
              <a:spcBef>
                <a:spcPts val="1810"/>
              </a:spcBef>
            </a:pP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specifying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credentials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want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option </a:t>
            </a:r>
            <a:r>
              <a:rPr dirty="0" sz="1800">
                <a:latin typeface="Verdana"/>
                <a:cs typeface="Verdana"/>
              </a:rPr>
              <a:t>must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provided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consider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sending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cookies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automatically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current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domain.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Consuming</a:t>
            </a:r>
            <a:r>
              <a:rPr dirty="0" spc="-180"/>
              <a:t> </a:t>
            </a:r>
            <a:r>
              <a:rPr dirty="0" spc="-215"/>
              <a:t>APIs</a:t>
            </a:r>
            <a:r>
              <a:rPr dirty="0" spc="-170"/>
              <a:t> </a:t>
            </a:r>
            <a:r>
              <a:rPr dirty="0" spc="-165"/>
              <a:t>Using</a:t>
            </a:r>
            <a:r>
              <a:rPr dirty="0" spc="-185"/>
              <a:t> </a:t>
            </a:r>
            <a:r>
              <a:rPr dirty="0" spc="-160"/>
              <a:t>The</a:t>
            </a:r>
            <a:r>
              <a:rPr dirty="0" spc="-185"/>
              <a:t> </a:t>
            </a:r>
            <a:r>
              <a:rPr dirty="0"/>
              <a:t>Fetch</a:t>
            </a:r>
            <a:r>
              <a:rPr dirty="0" spc="-160"/>
              <a:t> </a:t>
            </a:r>
            <a:r>
              <a:rPr dirty="0" spc="-45"/>
              <a:t>API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60805"/>
            <a:ext cx="10243820" cy="3763010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1800" b="1">
                <a:solidFill>
                  <a:srgbClr val="FF0000"/>
                </a:solidFill>
                <a:latin typeface="Verdana"/>
                <a:cs typeface="Verdana"/>
              </a:rPr>
              <a:t>BASIC</a:t>
            </a:r>
            <a:r>
              <a:rPr dirty="0" sz="1800" spc="-30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0000"/>
                </a:solidFill>
                <a:latin typeface="Verdana"/>
                <a:cs typeface="Verdana"/>
              </a:rPr>
              <a:t>SYNTAX</a:t>
            </a:r>
            <a:r>
              <a:rPr dirty="0" sz="1800" spc="-50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0000"/>
                </a:solidFill>
                <a:latin typeface="Verdana"/>
                <a:cs typeface="Verdana"/>
              </a:rPr>
              <a:t>FOR</a:t>
            </a:r>
            <a:r>
              <a:rPr dirty="0" sz="1800" spc="-30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0000"/>
                </a:solidFill>
                <a:latin typeface="Verdana"/>
                <a:cs typeface="Verdana"/>
              </a:rPr>
              <a:t>USING</a:t>
            </a:r>
            <a:r>
              <a:rPr dirty="0" sz="1800" spc="-4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0000"/>
                </a:solidFill>
                <a:latin typeface="Verdana"/>
                <a:cs typeface="Verdana"/>
              </a:rPr>
              <a:t>THE</a:t>
            </a:r>
            <a:r>
              <a:rPr dirty="0" sz="1800" spc="-30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0000"/>
                </a:solidFill>
                <a:latin typeface="Verdana"/>
                <a:cs typeface="Verdana"/>
              </a:rPr>
              <a:t>FETCH()</a:t>
            </a:r>
            <a:r>
              <a:rPr dirty="0" sz="1800" spc="-60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Verdana"/>
                <a:cs typeface="Verdana"/>
              </a:rPr>
              <a:t>API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basic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really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simple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write,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take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look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following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code: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fetch('https://api.github.com/users/hacktivist123/repos')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  <a:spcBef>
                <a:spcPts val="994"/>
              </a:spcBef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.then(response</a:t>
            </a:r>
            <a:r>
              <a:rPr dirty="0" sz="18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=&gt;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response.json())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  <a:spcBef>
                <a:spcPts val="1000"/>
              </a:spcBef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.then(data</a:t>
            </a:r>
            <a:r>
              <a:rPr dirty="0" sz="18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=&gt;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console.log(data)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7100"/>
              </a:lnSpc>
              <a:spcBef>
                <a:spcPts val="890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above,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fetching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URL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returns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JSON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then </a:t>
            </a:r>
            <a:r>
              <a:rPr dirty="0" sz="1800">
                <a:latin typeface="Verdana"/>
                <a:cs typeface="Verdana"/>
              </a:rPr>
              <a:t>printing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console.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simplest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form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fetch()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often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takes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just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one </a:t>
            </a:r>
            <a:r>
              <a:rPr dirty="0" sz="1800">
                <a:latin typeface="Verdana"/>
                <a:cs typeface="Verdana"/>
              </a:rPr>
              <a:t>argument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path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resource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want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return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promise </a:t>
            </a:r>
            <a:r>
              <a:rPr dirty="0" sz="1800">
                <a:latin typeface="Verdana"/>
                <a:cs typeface="Verdana"/>
              </a:rPr>
              <a:t>containing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response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 request.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response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object.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4825695"/>
            <a:ext cx="10055860" cy="908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95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response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just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regular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HTTP response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actual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JSON.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other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get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JSON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body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content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response,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we’d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change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response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actual </a:t>
            </a:r>
            <a:r>
              <a:rPr dirty="0" sz="1800">
                <a:latin typeface="Verdana"/>
                <a:cs typeface="Verdana"/>
              </a:rPr>
              <a:t>JSON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json()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response.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Consuming</a:t>
            </a:r>
            <a:r>
              <a:rPr dirty="0" spc="-180"/>
              <a:t> </a:t>
            </a:r>
            <a:r>
              <a:rPr dirty="0" spc="-215"/>
              <a:t>APIs</a:t>
            </a:r>
            <a:r>
              <a:rPr dirty="0" spc="-170"/>
              <a:t> </a:t>
            </a:r>
            <a:r>
              <a:rPr dirty="0" spc="-165"/>
              <a:t>Using</a:t>
            </a:r>
            <a:r>
              <a:rPr dirty="0" spc="-185"/>
              <a:t> </a:t>
            </a:r>
            <a:r>
              <a:rPr dirty="0" spc="-160"/>
              <a:t>The</a:t>
            </a:r>
            <a:r>
              <a:rPr dirty="0" spc="-185"/>
              <a:t> </a:t>
            </a:r>
            <a:r>
              <a:rPr dirty="0"/>
              <a:t>Fetch</a:t>
            </a:r>
            <a:r>
              <a:rPr dirty="0" spc="-160"/>
              <a:t> </a:t>
            </a:r>
            <a:r>
              <a:rPr dirty="0" spc="-45"/>
              <a:t>API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5858"/>
            <a:ext cx="10216515" cy="260159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800" b="1">
                <a:solidFill>
                  <a:srgbClr val="FF0000"/>
                </a:solidFill>
                <a:latin typeface="Verdana"/>
                <a:cs typeface="Verdana"/>
              </a:rPr>
              <a:t>USING</a:t>
            </a:r>
            <a:r>
              <a:rPr dirty="0" sz="1800" spc="-50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0000"/>
                </a:solidFill>
                <a:latin typeface="Verdana"/>
                <a:cs typeface="Verdana"/>
              </a:rPr>
              <a:t>FETCH</a:t>
            </a:r>
            <a:r>
              <a:rPr dirty="0" sz="1800" spc="-3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0000"/>
                </a:solidFill>
                <a:latin typeface="Verdana"/>
                <a:cs typeface="Verdana"/>
              </a:rPr>
              <a:t>API</a:t>
            </a:r>
            <a:r>
              <a:rPr dirty="0" sz="1800" spc="-30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dirty="0" sz="1800" spc="-30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0000"/>
                </a:solidFill>
                <a:latin typeface="Verdana"/>
                <a:cs typeface="Verdana"/>
              </a:rPr>
              <a:t>REACT</a:t>
            </a:r>
            <a:r>
              <a:rPr dirty="0" sz="1800" spc="-30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API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normal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way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API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javascript, </a:t>
            </a:r>
            <a:r>
              <a:rPr dirty="0" sz="1800">
                <a:latin typeface="Verdana"/>
                <a:cs typeface="Verdana"/>
              </a:rPr>
              <a:t>there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change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syntax,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only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issue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deciding where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request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app.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Most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fetch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requests or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HTTP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sort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usually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done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in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Component.</a:t>
            </a:r>
            <a:endParaRPr sz="1800">
              <a:latin typeface="Verdana"/>
              <a:cs typeface="Verdana"/>
            </a:endParaRPr>
          </a:p>
          <a:p>
            <a:pPr marL="12700" marR="168910">
              <a:lnSpc>
                <a:spcPct val="100000"/>
              </a:lnSpc>
              <a:spcBef>
                <a:spcPts val="1010"/>
              </a:spcBef>
            </a:pP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request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either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made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inside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Lifecycle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Class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inside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useEffect()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Hook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Functional Component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2025-06-14T06:48:20Z</dcterms:created>
  <dcterms:modified xsi:type="dcterms:W3CDTF">2025-06-14T06:48:20Z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