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56436" y="3071571"/>
            <a:ext cx="9308465" cy="650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00173" y="345135"/>
            <a:ext cx="363410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7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-1523"/>
            <a:ext cx="12189460" cy="6859905"/>
            <a:chOff x="0" y="-1523"/>
            <a:chExt cx="12189460" cy="68599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8952" cy="6858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1523"/>
              <a:ext cx="2851404" cy="685952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766E5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4323588"/>
            <a:ext cx="1741170" cy="779145"/>
          </a:xfrm>
          <a:custGeom>
            <a:avLst/>
            <a:gdLst/>
            <a:ahLst/>
            <a:cxnLst/>
            <a:rect l="l" t="t" r="r" b="b"/>
            <a:pathLst>
              <a:path w="1741170" h="779145">
                <a:moveTo>
                  <a:pt x="1345057" y="0"/>
                </a:moveTo>
                <a:lnTo>
                  <a:pt x="0" y="0"/>
                </a:lnTo>
                <a:lnTo>
                  <a:pt x="0" y="778763"/>
                </a:lnTo>
                <a:lnTo>
                  <a:pt x="1345057" y="778763"/>
                </a:lnTo>
                <a:lnTo>
                  <a:pt x="1354748" y="777956"/>
                </a:lnTo>
                <a:lnTo>
                  <a:pt x="1362678" y="775827"/>
                </a:lnTo>
                <a:lnTo>
                  <a:pt x="1368845" y="772816"/>
                </a:lnTo>
                <a:lnTo>
                  <a:pt x="1373251" y="769366"/>
                </a:lnTo>
                <a:lnTo>
                  <a:pt x="1373251" y="764667"/>
                </a:lnTo>
                <a:lnTo>
                  <a:pt x="1377950" y="764667"/>
                </a:lnTo>
                <a:lnTo>
                  <a:pt x="1734058" y="408178"/>
                </a:lnTo>
                <a:lnTo>
                  <a:pt x="1739344" y="399587"/>
                </a:lnTo>
                <a:lnTo>
                  <a:pt x="1741106" y="388794"/>
                </a:lnTo>
                <a:lnTo>
                  <a:pt x="1739344" y="377120"/>
                </a:lnTo>
                <a:lnTo>
                  <a:pt x="1734058" y="365887"/>
                </a:lnTo>
                <a:lnTo>
                  <a:pt x="1377950" y="14097"/>
                </a:lnTo>
                <a:lnTo>
                  <a:pt x="1377950" y="9398"/>
                </a:lnTo>
                <a:lnTo>
                  <a:pt x="1373251" y="9398"/>
                </a:lnTo>
                <a:lnTo>
                  <a:pt x="1368845" y="5947"/>
                </a:lnTo>
                <a:lnTo>
                  <a:pt x="1362678" y="2936"/>
                </a:lnTo>
                <a:lnTo>
                  <a:pt x="1354748" y="807"/>
                </a:lnTo>
                <a:lnTo>
                  <a:pt x="1345057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296416" y="5663894"/>
            <a:ext cx="27787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By:</a:t>
            </a:r>
            <a:r>
              <a:rPr dirty="0" sz="2800" spc="-125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Ajeet</a:t>
            </a:r>
            <a:r>
              <a:rPr dirty="0" sz="2800" spc="-80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3A372A"/>
                </a:solidFill>
                <a:latin typeface="Arial"/>
                <a:cs typeface="Arial"/>
              </a:rPr>
              <a:t>Kumar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217675" y="5638800"/>
            <a:ext cx="10971530" cy="0"/>
          </a:xfrm>
          <a:custGeom>
            <a:avLst/>
            <a:gdLst/>
            <a:ahLst/>
            <a:cxnLst/>
            <a:rect l="l" t="t" r="r" b="b"/>
            <a:pathLst>
              <a:path w="10971530" h="0">
                <a:moveTo>
                  <a:pt x="0" y="0"/>
                </a:moveTo>
                <a:lnTo>
                  <a:pt x="10971276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23945" y="250647"/>
            <a:ext cx="58515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75">
                <a:solidFill>
                  <a:srgbClr val="FF0000"/>
                </a:solidFill>
              </a:rPr>
              <a:t>React</a:t>
            </a:r>
            <a:r>
              <a:rPr dirty="0" sz="4000" spc="-270">
                <a:solidFill>
                  <a:srgbClr val="FF0000"/>
                </a:solidFill>
              </a:rPr>
              <a:t> </a:t>
            </a:r>
            <a:r>
              <a:rPr dirty="0" sz="4000" spc="-225">
                <a:solidFill>
                  <a:srgbClr val="FF0000"/>
                </a:solidFill>
              </a:rPr>
              <a:t>Js</a:t>
            </a:r>
            <a:r>
              <a:rPr dirty="0" sz="4000" spc="-290">
                <a:solidFill>
                  <a:srgbClr val="FF0000"/>
                </a:solidFill>
              </a:rPr>
              <a:t> </a:t>
            </a:r>
            <a:r>
              <a:rPr dirty="0" sz="4000" spc="-65">
                <a:solidFill>
                  <a:srgbClr val="FF0000"/>
                </a:solidFill>
              </a:rPr>
              <a:t>Online</a:t>
            </a:r>
            <a:r>
              <a:rPr dirty="0" sz="4000" spc="-295">
                <a:solidFill>
                  <a:srgbClr val="FF0000"/>
                </a:solidFill>
              </a:rPr>
              <a:t> </a:t>
            </a:r>
            <a:r>
              <a:rPr dirty="0" sz="4000" spc="-170">
                <a:solidFill>
                  <a:srgbClr val="FF0000"/>
                </a:solidFill>
              </a:rPr>
              <a:t>Training</a:t>
            </a:r>
            <a:endParaRPr sz="4000"/>
          </a:p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79676" y="6161530"/>
            <a:ext cx="685800" cy="598932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382015" y="4599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08276" y="1752600"/>
            <a:ext cx="9144000" cy="32583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/>
              <a:t>Introduction</a:t>
            </a:r>
            <a:r>
              <a:rPr dirty="0" sz="2800" spc="-195"/>
              <a:t> </a:t>
            </a:r>
            <a:r>
              <a:rPr dirty="0" sz="2800"/>
              <a:t>to</a:t>
            </a:r>
            <a:r>
              <a:rPr dirty="0" sz="2800" spc="-180"/>
              <a:t> </a:t>
            </a:r>
            <a:r>
              <a:rPr dirty="0" sz="2800" spc="-55"/>
              <a:t>redux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16254"/>
            <a:ext cx="6726555" cy="1506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Action</a:t>
            </a:r>
            <a:r>
              <a:rPr dirty="0" u="sng" sz="1600" spc="-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creators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action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creator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returns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action.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600">
                <a:solidFill>
                  <a:srgbClr val="6AAC91"/>
                </a:solidFill>
                <a:latin typeface="Verdana"/>
                <a:cs typeface="Verdana"/>
              </a:rPr>
              <a:t>Action</a:t>
            </a:r>
            <a:r>
              <a:rPr dirty="0" sz="1600" spc="-50">
                <a:solidFill>
                  <a:srgbClr val="6AAC91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6AAC91"/>
                </a:solidFill>
                <a:latin typeface="Verdana"/>
                <a:cs typeface="Verdana"/>
              </a:rPr>
              <a:t>Creator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600">
                <a:latin typeface="Verdana"/>
                <a:cs typeface="Verdana"/>
              </a:rPr>
              <a:t>const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deleteTodo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=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(id)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=&gt;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(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{type:</a:t>
            </a:r>
            <a:r>
              <a:rPr dirty="0" sz="1600" spc="-3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0000"/>
                </a:solidFill>
                <a:latin typeface="Verdana"/>
                <a:cs typeface="Verdana"/>
              </a:rPr>
              <a:t>DELETE_TODO,</a:t>
            </a:r>
            <a:r>
              <a:rPr dirty="0" sz="1600" spc="-2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payload:</a:t>
            </a:r>
            <a:r>
              <a:rPr dirty="0" sz="1600" spc="-4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FF0000"/>
                </a:solidFill>
                <a:latin typeface="Verdana"/>
                <a:cs typeface="Verdana"/>
              </a:rPr>
              <a:t>id}</a:t>
            </a:r>
            <a:r>
              <a:rPr dirty="0" sz="1600" spc="-20">
                <a:latin typeface="Verdana"/>
                <a:cs typeface="Verdana"/>
              </a:rPr>
              <a:t>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/>
              <a:t>Introduction</a:t>
            </a:r>
            <a:r>
              <a:rPr dirty="0" sz="2800" spc="-195"/>
              <a:t> </a:t>
            </a:r>
            <a:r>
              <a:rPr dirty="0" sz="2800"/>
              <a:t>to</a:t>
            </a:r>
            <a:r>
              <a:rPr dirty="0" sz="2800" spc="-180"/>
              <a:t> </a:t>
            </a:r>
            <a:r>
              <a:rPr dirty="0" sz="2800" spc="-55"/>
              <a:t>redux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887628"/>
            <a:ext cx="10241915" cy="3361054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Reducers</a:t>
            </a:r>
            <a:endParaRPr sz="1600">
              <a:latin typeface="Arial"/>
              <a:cs typeface="Arial"/>
            </a:endParaRPr>
          </a:p>
          <a:p>
            <a:pPr marL="12700" marR="335915">
              <a:lnSpc>
                <a:spcPct val="100000"/>
              </a:lnSpc>
              <a:spcBef>
                <a:spcPts val="1035"/>
              </a:spcBef>
            </a:pP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reducer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takes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two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parameters: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action.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reducer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immutable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and </a:t>
            </a:r>
            <a:r>
              <a:rPr dirty="0" sz="1600">
                <a:latin typeface="Verdana"/>
                <a:cs typeface="Verdana"/>
              </a:rPr>
              <a:t>always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returns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copy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entire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state.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Verdana"/>
              <a:cs typeface="Verdana"/>
            </a:endParaRPr>
          </a:p>
          <a:p>
            <a:pPr marL="12700" marR="43307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Actions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describe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fact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something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happened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but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don’t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specify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how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application’s</a:t>
            </a:r>
            <a:r>
              <a:rPr dirty="0" sz="1600" spc="-10">
                <a:latin typeface="Verdana"/>
                <a:cs typeface="Verdana"/>
              </a:rPr>
              <a:t> state </a:t>
            </a:r>
            <a:r>
              <a:rPr dirty="0" sz="1600">
                <a:latin typeface="Verdana"/>
                <a:cs typeface="Verdana"/>
              </a:rPr>
              <a:t>changes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response.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job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reducers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Reducer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payloads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from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actions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updates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store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via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accordingly. </a:t>
            </a:r>
            <a:r>
              <a:rPr dirty="0" sz="1600" spc="-25">
                <a:latin typeface="Verdana"/>
                <a:cs typeface="Verdana"/>
              </a:rPr>
              <a:t>It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pure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return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new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from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initial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state..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reducer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typically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consists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switch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statement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goes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through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all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possible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action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types.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/>
              <a:t>Introduction</a:t>
            </a:r>
            <a:r>
              <a:rPr dirty="0" sz="2800" spc="-195"/>
              <a:t> </a:t>
            </a:r>
            <a:r>
              <a:rPr dirty="0" sz="2800"/>
              <a:t>to</a:t>
            </a:r>
            <a:r>
              <a:rPr dirty="0" sz="2800" spc="-180"/>
              <a:t> </a:t>
            </a:r>
            <a:r>
              <a:rPr dirty="0" sz="2800" spc="-55"/>
              <a:t>redux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928073"/>
            <a:ext cx="3630295" cy="387477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u="sng" sz="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Reducers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100" spc="-10">
                <a:latin typeface="Verdana"/>
                <a:cs typeface="Verdana"/>
              </a:rPr>
              <a:t>Reducer</a:t>
            </a:r>
            <a:endParaRPr sz="1100">
              <a:latin typeface="Verdana"/>
              <a:cs typeface="Verdana"/>
            </a:endParaRPr>
          </a:p>
          <a:p>
            <a:pPr marL="111760" marR="2130425" indent="-99695">
              <a:lnSpc>
                <a:spcPct val="155500"/>
              </a:lnSpc>
              <a:spcBef>
                <a:spcPts val="10"/>
              </a:spcBef>
            </a:pPr>
            <a:r>
              <a:rPr dirty="0" sz="1100">
                <a:latin typeface="Verdana"/>
                <a:cs typeface="Verdana"/>
              </a:rPr>
              <a:t>const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initialState</a:t>
            </a:r>
            <a:r>
              <a:rPr dirty="0" sz="1100" spc="1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=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0">
                <a:latin typeface="Verdana"/>
                <a:cs typeface="Verdana"/>
              </a:rPr>
              <a:t>{ </a:t>
            </a:r>
            <a:r>
              <a:rPr dirty="0" sz="1100">
                <a:latin typeface="Verdana"/>
                <a:cs typeface="Verdana"/>
              </a:rPr>
              <a:t>todos: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50">
                <a:latin typeface="Verdana"/>
                <a:cs typeface="Verdana"/>
              </a:rPr>
              <a:t>[</a:t>
            </a:r>
            <a:endParaRPr sz="1100">
              <a:latin typeface="Verdana"/>
              <a:cs typeface="Verdana"/>
            </a:endParaRPr>
          </a:p>
          <a:p>
            <a:pPr marL="209550">
              <a:lnSpc>
                <a:spcPct val="100000"/>
              </a:lnSpc>
              <a:spcBef>
                <a:spcPts val="735"/>
              </a:spcBef>
            </a:pPr>
            <a:r>
              <a:rPr dirty="0" sz="1100">
                <a:latin typeface="Verdana"/>
                <a:cs typeface="Verdana"/>
              </a:rPr>
              <a:t>{id: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1,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text: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'Eat'},</a:t>
            </a:r>
            <a:endParaRPr sz="1100">
              <a:latin typeface="Verdana"/>
              <a:cs typeface="Verdana"/>
            </a:endParaRPr>
          </a:p>
          <a:p>
            <a:pPr marL="209550">
              <a:lnSpc>
                <a:spcPct val="100000"/>
              </a:lnSpc>
              <a:spcBef>
                <a:spcPts val="745"/>
              </a:spcBef>
            </a:pPr>
            <a:r>
              <a:rPr dirty="0" sz="1100">
                <a:latin typeface="Verdana"/>
                <a:cs typeface="Verdana"/>
              </a:rPr>
              <a:t>{id: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2,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text: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'Sleep'},</a:t>
            </a:r>
            <a:endParaRPr sz="1100">
              <a:latin typeface="Verdana"/>
              <a:cs typeface="Verdana"/>
            </a:endParaRPr>
          </a:p>
          <a:p>
            <a:pPr marL="111760">
              <a:lnSpc>
                <a:spcPct val="100000"/>
              </a:lnSpc>
              <a:spcBef>
                <a:spcPts val="730"/>
              </a:spcBef>
            </a:pPr>
            <a:r>
              <a:rPr dirty="0" sz="1100" spc="-25">
                <a:latin typeface="Verdana"/>
                <a:cs typeface="Verdana"/>
              </a:rPr>
              <a:t>],</a:t>
            </a:r>
            <a:endParaRPr sz="1100">
              <a:latin typeface="Verdana"/>
              <a:cs typeface="Verdana"/>
            </a:endParaRPr>
          </a:p>
          <a:p>
            <a:pPr marL="111760" marR="2348230">
              <a:lnSpc>
                <a:spcPts val="2060"/>
              </a:lnSpc>
              <a:spcBef>
                <a:spcPts val="185"/>
              </a:spcBef>
            </a:pPr>
            <a:r>
              <a:rPr dirty="0" sz="1100">
                <a:latin typeface="Verdana"/>
                <a:cs typeface="Verdana"/>
              </a:rPr>
              <a:t>loading: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false, </a:t>
            </a:r>
            <a:r>
              <a:rPr dirty="0" sz="1100">
                <a:latin typeface="Verdana"/>
                <a:cs typeface="Verdana"/>
              </a:rPr>
              <a:t>hasErrors: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false,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1100" spc="-50"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  <a:p>
            <a:pPr marL="111760" marR="5080" indent="-99695">
              <a:lnSpc>
                <a:spcPts val="2070"/>
              </a:lnSpc>
              <a:spcBef>
                <a:spcPts val="175"/>
              </a:spcBef>
            </a:pPr>
            <a:r>
              <a:rPr dirty="0" sz="1100">
                <a:latin typeface="Verdana"/>
                <a:cs typeface="Verdana"/>
              </a:rPr>
              <a:t>function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todoReducer(state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=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initialState,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action)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0">
                <a:latin typeface="Verdana"/>
                <a:cs typeface="Verdana"/>
              </a:rPr>
              <a:t>{ </a:t>
            </a:r>
            <a:r>
              <a:rPr dirty="0" sz="1100">
                <a:latin typeface="Verdana"/>
                <a:cs typeface="Verdana"/>
              </a:rPr>
              <a:t>switch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(action.type)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50">
                <a:latin typeface="Verdana"/>
                <a:cs typeface="Verdana"/>
              </a:rPr>
              <a:t>{</a:t>
            </a:r>
            <a:endParaRPr sz="1100">
              <a:latin typeface="Verdana"/>
              <a:cs typeface="Verdana"/>
            </a:endParaRPr>
          </a:p>
          <a:p>
            <a:pPr marL="209550">
              <a:lnSpc>
                <a:spcPct val="100000"/>
              </a:lnSpc>
              <a:spcBef>
                <a:spcPts val="535"/>
              </a:spcBef>
            </a:pPr>
            <a:r>
              <a:rPr dirty="0" sz="1100">
                <a:latin typeface="Verdana"/>
                <a:cs typeface="Verdana"/>
              </a:rPr>
              <a:t>case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DELETE_TODO:</a:t>
            </a:r>
            <a:endParaRPr sz="1100">
              <a:latin typeface="Verdana"/>
              <a:cs typeface="Verdana"/>
            </a:endParaRPr>
          </a:p>
          <a:p>
            <a:pPr marL="307975">
              <a:lnSpc>
                <a:spcPct val="100000"/>
              </a:lnSpc>
              <a:spcBef>
                <a:spcPts val="730"/>
              </a:spcBef>
            </a:pPr>
            <a:r>
              <a:rPr dirty="0" sz="1100">
                <a:latin typeface="Verdana"/>
                <a:cs typeface="Verdana"/>
              </a:rPr>
              <a:t>return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50">
                <a:latin typeface="Verdana"/>
                <a:cs typeface="Verdana"/>
              </a:rPr>
              <a:t>{</a:t>
            </a:r>
            <a:endParaRPr sz="1100">
              <a:latin typeface="Verdana"/>
              <a:cs typeface="Verdana"/>
            </a:endParaRPr>
          </a:p>
          <a:p>
            <a:pPr marL="405765">
              <a:lnSpc>
                <a:spcPct val="100000"/>
              </a:lnSpc>
              <a:spcBef>
                <a:spcPts val="745"/>
              </a:spcBef>
            </a:pPr>
            <a:r>
              <a:rPr dirty="0" sz="1100" spc="-10">
                <a:latin typeface="Verdana"/>
                <a:cs typeface="Verdana"/>
              </a:rPr>
              <a:t>...state,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19985" y="4777206"/>
            <a:ext cx="4711700" cy="106997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208915">
              <a:lnSpc>
                <a:spcPct val="100000"/>
              </a:lnSpc>
              <a:spcBef>
                <a:spcPts val="830"/>
              </a:spcBef>
            </a:pPr>
            <a:r>
              <a:rPr dirty="0" sz="1100">
                <a:latin typeface="Verdana"/>
                <a:cs typeface="Verdana"/>
              </a:rPr>
              <a:t>todos: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state.todos.filter((todo)</a:t>
            </a:r>
            <a:r>
              <a:rPr dirty="0" sz="1100" spc="2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=&gt;</a:t>
            </a:r>
            <a:r>
              <a:rPr dirty="0" sz="1100" spc="1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todo.id</a:t>
            </a:r>
            <a:r>
              <a:rPr dirty="0" sz="1100" spc="2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!==</a:t>
            </a:r>
            <a:r>
              <a:rPr dirty="0" sz="1100" spc="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action.payload),</a:t>
            </a:r>
            <a:endParaRPr sz="1100">
              <a:latin typeface="Verdana"/>
              <a:cs typeface="Verdana"/>
            </a:endParaRPr>
          </a:p>
          <a:p>
            <a:pPr marL="111125">
              <a:lnSpc>
                <a:spcPct val="100000"/>
              </a:lnSpc>
              <a:spcBef>
                <a:spcPts val="730"/>
              </a:spcBef>
            </a:pPr>
            <a:r>
              <a:rPr dirty="0" sz="1100" spc="-50"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  <a:p>
            <a:pPr marL="111125" marR="3756660" indent="-99060">
              <a:lnSpc>
                <a:spcPct val="155400"/>
              </a:lnSpc>
              <a:spcBef>
                <a:spcPts val="15"/>
              </a:spcBef>
            </a:pPr>
            <a:r>
              <a:rPr dirty="0" sz="1100" spc="-10">
                <a:latin typeface="Verdana"/>
                <a:cs typeface="Verdana"/>
              </a:rPr>
              <a:t>default: </a:t>
            </a:r>
            <a:r>
              <a:rPr dirty="0" sz="1100">
                <a:latin typeface="Verdana"/>
                <a:cs typeface="Verdana"/>
              </a:rPr>
              <a:t>return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state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23135" y="5819952"/>
            <a:ext cx="213995" cy="54991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840"/>
              </a:spcBef>
            </a:pPr>
            <a:r>
              <a:rPr dirty="0" sz="1100" spc="-50"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100" spc="-50"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/>
              <a:t>Introduction</a:t>
            </a:r>
            <a:r>
              <a:rPr dirty="0" sz="2800" spc="-195"/>
              <a:t> </a:t>
            </a:r>
            <a:r>
              <a:rPr dirty="0" sz="2800"/>
              <a:t>to</a:t>
            </a:r>
            <a:r>
              <a:rPr dirty="0" sz="2800" spc="-180"/>
              <a:t> </a:t>
            </a:r>
            <a:r>
              <a:rPr dirty="0" sz="2800" spc="-55"/>
              <a:t>redux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886714"/>
            <a:ext cx="11535410" cy="4485640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1430020">
              <a:lnSpc>
                <a:spcPct val="100000"/>
              </a:lnSpc>
              <a:spcBef>
                <a:spcPts val="1130"/>
              </a:spcBef>
            </a:pP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Store</a:t>
            </a:r>
            <a:endParaRPr sz="1800">
              <a:latin typeface="Arial"/>
              <a:cs typeface="Arial"/>
            </a:endParaRPr>
          </a:p>
          <a:p>
            <a:pPr algn="just" marL="1430020" marR="139700">
              <a:lnSpc>
                <a:spcPct val="100000"/>
              </a:lnSpc>
              <a:spcBef>
                <a:spcPts val="1030"/>
              </a:spcBef>
            </a:pP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application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state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lives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store,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which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initialized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reducer.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When </a:t>
            </a:r>
            <a:r>
              <a:rPr dirty="0" sz="1800">
                <a:latin typeface="Verdana"/>
                <a:cs typeface="Verdana"/>
              </a:rPr>
              <a:t>used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React,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&lt;Provider&gt;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exists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wrap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application,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anything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within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 </a:t>
            </a:r>
            <a:r>
              <a:rPr dirty="0" sz="1800">
                <a:latin typeface="Verdana"/>
                <a:cs typeface="Verdana"/>
              </a:rPr>
              <a:t>Provider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have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access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Redux.</a:t>
            </a:r>
            <a:endParaRPr sz="1800">
              <a:latin typeface="Verdana"/>
              <a:cs typeface="Verdana"/>
            </a:endParaRPr>
          </a:p>
          <a:p>
            <a:pPr marL="1430020" marR="5080">
              <a:lnSpc>
                <a:spcPct val="100000"/>
              </a:lnSpc>
              <a:spcBef>
                <a:spcPts val="1015"/>
              </a:spcBef>
            </a:pP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store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object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brings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them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together.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Store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place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where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entire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state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your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application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lists.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manages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status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application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50">
                <a:latin typeface="Verdana"/>
                <a:cs typeface="Verdana"/>
              </a:rPr>
              <a:t>a </a:t>
            </a:r>
            <a:r>
              <a:rPr dirty="0" sz="1800">
                <a:latin typeface="Verdana"/>
                <a:cs typeface="Verdana"/>
              </a:rPr>
              <a:t>dispatch(action)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function.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 is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like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brain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responsible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all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moving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parts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Redux.</a:t>
            </a:r>
            <a:endParaRPr sz="1800">
              <a:latin typeface="Verdana"/>
              <a:cs typeface="Verdana"/>
            </a:endParaRPr>
          </a:p>
          <a:p>
            <a:pPr marL="1430020">
              <a:lnSpc>
                <a:spcPct val="100000"/>
              </a:lnSpc>
              <a:spcBef>
                <a:spcPts val="994"/>
              </a:spcBef>
            </a:pP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store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following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responsibilities:</a:t>
            </a:r>
            <a:endParaRPr sz="1800">
              <a:latin typeface="Verdana"/>
              <a:cs typeface="Verdana"/>
            </a:endParaRPr>
          </a:p>
          <a:p>
            <a:pPr marL="1727200" indent="-342900">
              <a:lnSpc>
                <a:spcPct val="100000"/>
              </a:lnSpc>
              <a:spcBef>
                <a:spcPts val="950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>
                <a:latin typeface="Verdana"/>
                <a:cs typeface="Verdana"/>
              </a:rPr>
              <a:t>Holds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application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state;</a:t>
            </a:r>
            <a:endParaRPr sz="1800">
              <a:latin typeface="Verdana"/>
              <a:cs typeface="Verdana"/>
            </a:endParaRPr>
          </a:p>
          <a:p>
            <a:pPr marL="1727200" indent="-342900">
              <a:lnSpc>
                <a:spcPct val="100000"/>
              </a:lnSpc>
              <a:spcBef>
                <a:spcPts val="1945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>
                <a:latin typeface="Verdana"/>
                <a:cs typeface="Verdana"/>
              </a:rPr>
              <a:t>Allows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access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state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via</a:t>
            </a:r>
            <a:r>
              <a:rPr dirty="0" sz="1800" spc="-10">
                <a:latin typeface="Verdana"/>
                <a:cs typeface="Verdana"/>
              </a:rPr>
              <a:t> getState();</a:t>
            </a:r>
            <a:endParaRPr sz="1800">
              <a:latin typeface="Verdana"/>
              <a:cs typeface="Verdana"/>
            </a:endParaRPr>
          </a:p>
          <a:p>
            <a:pPr marL="1727200" indent="-342900">
              <a:lnSpc>
                <a:spcPts val="1939"/>
              </a:lnSpc>
              <a:spcBef>
                <a:spcPts val="1955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>
                <a:latin typeface="Verdana"/>
                <a:cs typeface="Verdana"/>
              </a:rPr>
              <a:t>Allows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state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updated via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dispatch(action);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660"/>
              </a:lnSpc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/>
              <a:t>Introduction</a:t>
            </a:r>
            <a:r>
              <a:rPr dirty="0" sz="2800" spc="-195"/>
              <a:t> </a:t>
            </a:r>
            <a:r>
              <a:rPr dirty="0" sz="2800"/>
              <a:t>to</a:t>
            </a:r>
            <a:r>
              <a:rPr dirty="0" sz="2800" spc="-180"/>
              <a:t> </a:t>
            </a:r>
            <a:r>
              <a:rPr dirty="0" sz="2800" spc="-55"/>
              <a:t>redux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891286"/>
            <a:ext cx="4252595" cy="283972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Store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u="sng" sz="18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Index.js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46200"/>
              </a:lnSpc>
              <a:spcBef>
                <a:spcPts val="45"/>
              </a:spcBef>
            </a:pPr>
            <a:r>
              <a:rPr dirty="0" sz="1800">
                <a:latin typeface="Verdana"/>
                <a:cs typeface="Verdana"/>
              </a:rPr>
              <a:t>import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{createStore}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'redux' </a:t>
            </a:r>
            <a:r>
              <a:rPr dirty="0" sz="1800">
                <a:latin typeface="Verdana"/>
                <a:cs typeface="Verdana"/>
              </a:rPr>
              <a:t>import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{Provider}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'react-</a:t>
            </a:r>
            <a:r>
              <a:rPr dirty="0" sz="1800" spc="-10">
                <a:latin typeface="Verdana"/>
                <a:cs typeface="Verdana"/>
              </a:rPr>
              <a:t>redux' </a:t>
            </a:r>
            <a:r>
              <a:rPr dirty="0" sz="1800">
                <a:latin typeface="Verdana"/>
                <a:cs typeface="Verdana"/>
              </a:rPr>
              <a:t>import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reducer from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'./reducers'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75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Verdana"/>
                <a:cs typeface="Verdana"/>
              </a:rPr>
              <a:t>const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store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=</a:t>
            </a:r>
            <a:r>
              <a:rPr dirty="0" sz="1800" spc="-10">
                <a:latin typeface="Verdana"/>
                <a:cs typeface="Verdana"/>
              </a:rPr>
              <a:t> createStore(reducer)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35835" y="4107560"/>
            <a:ext cx="4095750" cy="2031364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95"/>
              </a:spcBef>
            </a:pPr>
            <a:r>
              <a:rPr dirty="0" sz="1800" spc="-10">
                <a:latin typeface="Verdana"/>
                <a:cs typeface="Verdana"/>
              </a:rPr>
              <a:t>render(</a:t>
            </a:r>
            <a:endParaRPr sz="1800">
              <a:latin typeface="Verdana"/>
              <a:cs typeface="Verdana"/>
            </a:endParaRPr>
          </a:p>
          <a:p>
            <a:pPr marL="161290">
              <a:lnSpc>
                <a:spcPct val="100000"/>
              </a:lnSpc>
              <a:spcBef>
                <a:spcPts val="994"/>
              </a:spcBef>
            </a:pPr>
            <a:r>
              <a:rPr dirty="0" sz="1800">
                <a:latin typeface="Verdana"/>
                <a:cs typeface="Verdana"/>
              </a:rPr>
              <a:t>&lt;Provider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store={store}&gt;</a:t>
            </a:r>
            <a:endParaRPr sz="1800">
              <a:latin typeface="Verdana"/>
              <a:cs typeface="Verdana"/>
            </a:endParaRPr>
          </a:p>
          <a:p>
            <a:pPr marL="323215">
              <a:lnSpc>
                <a:spcPct val="100000"/>
              </a:lnSpc>
              <a:spcBef>
                <a:spcPts val="994"/>
              </a:spcBef>
            </a:pPr>
            <a:r>
              <a:rPr dirty="0" sz="1800">
                <a:latin typeface="Verdana"/>
                <a:cs typeface="Verdana"/>
              </a:rPr>
              <a:t>&lt;App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/&gt;</a:t>
            </a:r>
            <a:endParaRPr sz="1800">
              <a:latin typeface="Verdana"/>
              <a:cs typeface="Verdana"/>
            </a:endParaRPr>
          </a:p>
          <a:p>
            <a:pPr marL="161290">
              <a:lnSpc>
                <a:spcPct val="146100"/>
              </a:lnSpc>
              <a:spcBef>
                <a:spcPts val="15"/>
              </a:spcBef>
            </a:pPr>
            <a:r>
              <a:rPr dirty="0" sz="1800" spc="-10">
                <a:latin typeface="Verdana"/>
                <a:cs typeface="Verdana"/>
              </a:rPr>
              <a:t>&lt;/Provider&gt;, document.getElementById('root'),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35835" y="6239967"/>
            <a:ext cx="1041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/>
              <a:t>Introduction</a:t>
            </a:r>
            <a:r>
              <a:rPr dirty="0" sz="2800" spc="-195"/>
              <a:t> </a:t>
            </a:r>
            <a:r>
              <a:rPr dirty="0" sz="2800"/>
              <a:t>to</a:t>
            </a:r>
            <a:r>
              <a:rPr dirty="0" sz="2800" spc="-180"/>
              <a:t> </a:t>
            </a:r>
            <a:r>
              <a:rPr dirty="0" sz="2800" spc="-55"/>
              <a:t>redux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886714"/>
            <a:ext cx="9956800" cy="3392804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Store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1800" spc="-10">
                <a:latin typeface="Verdana"/>
                <a:cs typeface="Verdana"/>
              </a:rPr>
              <a:t>Note: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10"/>
              </a:spcBef>
            </a:pP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important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note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will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only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have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single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store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8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application.</a:t>
            </a:r>
            <a:r>
              <a:rPr dirty="0" sz="1800" spc="-25">
                <a:latin typeface="Verdana"/>
                <a:cs typeface="Verdana"/>
              </a:rPr>
              <a:t> If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want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split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your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data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handling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logic,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will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reducer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composition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instead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of </a:t>
            </a:r>
            <a:r>
              <a:rPr dirty="0" sz="1800">
                <a:latin typeface="Verdana"/>
                <a:cs typeface="Verdana"/>
              </a:rPr>
              <a:t>many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stores.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endParaRPr sz="1800">
              <a:latin typeface="Verdana"/>
              <a:cs typeface="Verdana"/>
            </a:endParaRPr>
          </a:p>
          <a:p>
            <a:pPr marL="12700" marR="5838190">
              <a:lnSpc>
                <a:spcPct val="146400"/>
              </a:lnSpc>
            </a:pPr>
            <a:r>
              <a:rPr dirty="0" sz="1800">
                <a:latin typeface="Verdana"/>
                <a:cs typeface="Verdana"/>
              </a:rPr>
              <a:t>import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{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createStore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}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'redux' </a:t>
            </a:r>
            <a:r>
              <a:rPr dirty="0" sz="1800">
                <a:latin typeface="Verdana"/>
                <a:cs typeface="Verdana"/>
              </a:rPr>
              <a:t>import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todoApp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'./reducers' </a:t>
            </a:r>
            <a:r>
              <a:rPr dirty="0" sz="1800">
                <a:latin typeface="Verdana"/>
                <a:cs typeface="Verdana"/>
              </a:rPr>
              <a:t>let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store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=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createStore(todoApp)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/>
              <a:t>Introduction</a:t>
            </a:r>
            <a:r>
              <a:rPr dirty="0" sz="2800" spc="-195"/>
              <a:t> </a:t>
            </a:r>
            <a:r>
              <a:rPr dirty="0" sz="2800"/>
              <a:t>to</a:t>
            </a:r>
            <a:r>
              <a:rPr dirty="0" sz="2800" spc="-180"/>
              <a:t> </a:t>
            </a:r>
            <a:r>
              <a:rPr dirty="0" sz="2800" spc="-55"/>
              <a:t>redux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886714"/>
            <a:ext cx="10050780" cy="3392804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Dispatch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30"/>
              </a:spcBef>
            </a:pPr>
            <a:r>
              <a:rPr dirty="0" sz="1800">
                <a:latin typeface="Verdana"/>
                <a:cs typeface="Verdana"/>
              </a:rPr>
              <a:t>dispatch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method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available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store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object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accepts an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object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which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used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update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state.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Usually,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object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result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invoking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action creator.</a:t>
            </a:r>
            <a:endParaRPr sz="1800">
              <a:latin typeface="Verdana"/>
              <a:cs typeface="Verdana"/>
            </a:endParaRPr>
          </a:p>
          <a:p>
            <a:pPr marL="173990" marR="5535930" indent="-161925">
              <a:lnSpc>
                <a:spcPct val="146100"/>
              </a:lnSpc>
              <a:spcBef>
                <a:spcPts val="20"/>
              </a:spcBef>
            </a:pPr>
            <a:r>
              <a:rPr dirty="0" sz="1800">
                <a:latin typeface="Verdana"/>
                <a:cs typeface="Verdana"/>
              </a:rPr>
              <a:t>const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=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({dispatch})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=&gt;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50">
                <a:latin typeface="Verdana"/>
                <a:cs typeface="Verdana"/>
              </a:rPr>
              <a:t>{ </a:t>
            </a:r>
            <a:r>
              <a:rPr dirty="0" sz="1800">
                <a:latin typeface="Verdana"/>
                <a:cs typeface="Verdana"/>
              </a:rPr>
              <a:t>useEffect(()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=&gt;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 spc="-50">
                <a:latin typeface="Verdana"/>
                <a:cs typeface="Verdana"/>
              </a:rPr>
              <a:t>{</a:t>
            </a:r>
            <a:endParaRPr sz="1800">
              <a:latin typeface="Verdana"/>
              <a:cs typeface="Verdana"/>
            </a:endParaRPr>
          </a:p>
          <a:p>
            <a:pPr marL="335915">
              <a:lnSpc>
                <a:spcPct val="100000"/>
              </a:lnSpc>
              <a:spcBef>
                <a:spcPts val="994"/>
              </a:spcBef>
            </a:pPr>
            <a:r>
              <a:rPr dirty="0" sz="1800" spc="-10">
                <a:latin typeface="Verdana"/>
                <a:cs typeface="Verdana"/>
              </a:rPr>
              <a:t>dispatch(deleteTodo())</a:t>
            </a:r>
            <a:endParaRPr sz="1800">
              <a:latin typeface="Verdana"/>
              <a:cs typeface="Verdana"/>
            </a:endParaRPr>
          </a:p>
          <a:p>
            <a:pPr marL="173990">
              <a:lnSpc>
                <a:spcPct val="100000"/>
              </a:lnSpc>
              <a:spcBef>
                <a:spcPts val="1005"/>
              </a:spcBef>
            </a:pPr>
            <a:r>
              <a:rPr dirty="0" sz="1800">
                <a:latin typeface="Verdana"/>
                <a:cs typeface="Verdana"/>
              </a:rPr>
              <a:t>},</a:t>
            </a:r>
            <a:r>
              <a:rPr dirty="0" sz="1800" spc="-10">
                <a:latin typeface="Verdana"/>
                <a:cs typeface="Verdana"/>
              </a:rPr>
              <a:t> [dispatch])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800" spc="-5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/>
              <a:t>Introduction</a:t>
            </a:r>
            <a:r>
              <a:rPr dirty="0" sz="2800" spc="-195"/>
              <a:t> </a:t>
            </a:r>
            <a:r>
              <a:rPr dirty="0" sz="2800"/>
              <a:t>to</a:t>
            </a:r>
            <a:r>
              <a:rPr dirty="0" sz="2800" spc="-180"/>
              <a:t> </a:t>
            </a:r>
            <a:r>
              <a:rPr dirty="0" sz="2800" spc="-55"/>
              <a:t>redux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886714"/>
            <a:ext cx="9436100" cy="1110615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Connect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30"/>
              </a:spcBef>
            </a:pP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connect()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typical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way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connect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React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7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Redux.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connected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sometimes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referred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container.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26845">
              <a:lnSpc>
                <a:spcPct val="100000"/>
              </a:lnSpc>
              <a:spcBef>
                <a:spcPts val="100"/>
              </a:spcBef>
            </a:pPr>
            <a:r>
              <a:rPr dirty="0" sz="3600" spc="-145"/>
              <a:t>Why</a:t>
            </a:r>
            <a:r>
              <a:rPr dirty="0" sz="3600" spc="-250"/>
              <a:t> </a:t>
            </a:r>
            <a:r>
              <a:rPr dirty="0" sz="3600" spc="-114"/>
              <a:t>should</a:t>
            </a:r>
            <a:r>
              <a:rPr dirty="0" sz="3600" spc="-229"/>
              <a:t> </a:t>
            </a:r>
            <a:r>
              <a:rPr dirty="0" sz="3600" spc="-715"/>
              <a:t>I</a:t>
            </a:r>
            <a:r>
              <a:rPr dirty="0" sz="3600" spc="-240"/>
              <a:t> </a:t>
            </a:r>
            <a:r>
              <a:rPr dirty="0" sz="3600" spc="-150"/>
              <a:t>use</a:t>
            </a:r>
            <a:r>
              <a:rPr dirty="0" sz="3600" spc="-229"/>
              <a:t> </a:t>
            </a:r>
            <a:r>
              <a:rPr dirty="0" sz="3600" spc="-10"/>
              <a:t>Redux?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469138"/>
            <a:ext cx="303847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0"/>
              <a:t>Why</a:t>
            </a:r>
            <a:r>
              <a:rPr dirty="0" spc="-90"/>
              <a:t> </a:t>
            </a:r>
            <a:r>
              <a:rPr dirty="0" spc="-60"/>
              <a:t>should</a:t>
            </a:r>
            <a:r>
              <a:rPr dirty="0" spc="-155"/>
              <a:t> </a:t>
            </a:r>
            <a:r>
              <a:rPr dirty="0" spc="-390"/>
              <a:t>I</a:t>
            </a:r>
            <a:r>
              <a:rPr dirty="0" spc="-150"/>
              <a:t> </a:t>
            </a:r>
            <a:r>
              <a:rPr dirty="0" spc="-75"/>
              <a:t>use</a:t>
            </a:r>
            <a:r>
              <a:rPr dirty="0" spc="-145"/>
              <a:t> </a:t>
            </a:r>
            <a:r>
              <a:rPr dirty="0" spc="-10"/>
              <a:t>Redux?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1022350"/>
            <a:ext cx="11606530" cy="4349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27200" marR="663575" indent="-343535">
              <a:lnSpc>
                <a:spcPct val="100000"/>
              </a:lnSpc>
              <a:spcBef>
                <a:spcPts val="100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 b="1">
                <a:latin typeface="Verdana"/>
                <a:cs typeface="Verdana"/>
              </a:rPr>
              <a:t>Easily</a:t>
            </a:r>
            <a:r>
              <a:rPr dirty="0" sz="1800" spc="-3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manage</a:t>
            </a:r>
            <a:r>
              <a:rPr dirty="0" sz="1800" spc="-2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global</a:t>
            </a:r>
            <a:r>
              <a:rPr dirty="0" sz="1800" spc="-4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state</a:t>
            </a:r>
            <a:r>
              <a:rPr dirty="0" sz="1800" spc="-2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-</a:t>
            </a:r>
            <a:r>
              <a:rPr dirty="0" sz="1800" spc="-35" b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access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or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update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any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part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state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any </a:t>
            </a:r>
            <a:r>
              <a:rPr dirty="0" sz="1800" spc="-30">
                <a:latin typeface="Verdana"/>
                <a:cs typeface="Verdana"/>
              </a:rPr>
              <a:t>Redux-</a:t>
            </a:r>
            <a:r>
              <a:rPr dirty="0" sz="1800">
                <a:latin typeface="Verdana"/>
                <a:cs typeface="Verdana"/>
              </a:rPr>
              <a:t>connected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component</a:t>
            </a:r>
            <a:endParaRPr sz="1800">
              <a:latin typeface="Verdana"/>
              <a:cs typeface="Verdana"/>
            </a:endParaRPr>
          </a:p>
          <a:p>
            <a:pPr marL="1727200" marR="106680" indent="-34353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 b="1">
                <a:latin typeface="Verdana"/>
                <a:cs typeface="Verdana"/>
              </a:rPr>
              <a:t>Easily</a:t>
            </a:r>
            <a:r>
              <a:rPr dirty="0" sz="1800" spc="-4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keep</a:t>
            </a:r>
            <a:r>
              <a:rPr dirty="0" sz="1800" spc="-4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track</a:t>
            </a:r>
            <a:r>
              <a:rPr dirty="0" sz="1800" spc="-3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of</a:t>
            </a:r>
            <a:r>
              <a:rPr dirty="0" sz="1800" spc="-5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changes</a:t>
            </a:r>
            <a:r>
              <a:rPr dirty="0" sz="1800" spc="-3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with</a:t>
            </a:r>
            <a:r>
              <a:rPr dirty="0" sz="1800" spc="-2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Redux</a:t>
            </a:r>
            <a:r>
              <a:rPr dirty="0" sz="1800" spc="-4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DevTools</a:t>
            </a:r>
            <a:r>
              <a:rPr dirty="0" sz="1800" spc="-4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-</a:t>
            </a:r>
            <a:r>
              <a:rPr dirty="0" sz="1800" spc="-45" b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any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action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or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state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change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tracked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easy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follow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Redux.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fact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entire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state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 </a:t>
            </a:r>
            <a:r>
              <a:rPr dirty="0" sz="1800">
                <a:latin typeface="Verdana"/>
                <a:cs typeface="Verdana"/>
              </a:rPr>
              <a:t>application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tracked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each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change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means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easily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do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time-travel </a:t>
            </a:r>
            <a:r>
              <a:rPr dirty="0" sz="1800">
                <a:latin typeface="Verdana"/>
                <a:cs typeface="Verdana"/>
              </a:rPr>
              <a:t>debugging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move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back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forth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between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changes.</a:t>
            </a:r>
            <a:endParaRPr sz="1800">
              <a:latin typeface="Verdana"/>
              <a:cs typeface="Verdana"/>
            </a:endParaRPr>
          </a:p>
          <a:p>
            <a:pPr marL="1430020" marR="78105">
              <a:lnSpc>
                <a:spcPct val="100000"/>
              </a:lnSpc>
              <a:spcBef>
                <a:spcPts val="1010"/>
              </a:spcBef>
            </a:pP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downside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there's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lot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initial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boilerplate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set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up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maintain </a:t>
            </a:r>
            <a:r>
              <a:rPr dirty="0" sz="1800">
                <a:latin typeface="Verdana"/>
                <a:cs typeface="Verdana"/>
              </a:rPr>
              <a:t>(especially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if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plain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without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Toolkit).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smaller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application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may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not </a:t>
            </a:r>
            <a:r>
              <a:rPr dirty="0" sz="1800">
                <a:latin typeface="Verdana"/>
                <a:cs typeface="Verdana"/>
              </a:rPr>
              <a:t>need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may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instead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benefit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simply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using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Context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API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global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state needs.</a:t>
            </a:r>
            <a:endParaRPr sz="1800">
              <a:latin typeface="Verdana"/>
              <a:cs typeface="Verdana"/>
            </a:endParaRPr>
          </a:p>
          <a:p>
            <a:pPr marL="1430020" marR="5080">
              <a:lnSpc>
                <a:spcPct val="100000"/>
              </a:lnSpc>
              <a:spcBef>
                <a:spcPts val="1000"/>
              </a:spcBef>
            </a:pP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my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personal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experience,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set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up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application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Context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alone,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later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needed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convert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everything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over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make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more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maintainable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organized.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7470" y="3071571"/>
            <a:ext cx="467106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0">
                <a:solidFill>
                  <a:srgbClr val="252525"/>
                </a:solidFill>
                <a:latin typeface="Verdana"/>
                <a:cs typeface="Verdana"/>
              </a:rPr>
              <a:t>Introduction</a:t>
            </a:r>
            <a:r>
              <a:rPr dirty="0" sz="3600" spc="-24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>
                <a:solidFill>
                  <a:srgbClr val="252525"/>
                </a:solidFill>
                <a:latin typeface="Verdana"/>
                <a:cs typeface="Verdana"/>
              </a:rPr>
              <a:t>to</a:t>
            </a:r>
            <a:r>
              <a:rPr dirty="0" sz="3600" spc="-29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60">
                <a:solidFill>
                  <a:srgbClr val="252525"/>
                </a:solidFill>
                <a:latin typeface="Verdana"/>
                <a:cs typeface="Verdana"/>
              </a:rPr>
              <a:t>redux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62480">
              <a:lnSpc>
                <a:spcPct val="100000"/>
              </a:lnSpc>
              <a:spcBef>
                <a:spcPts val="100"/>
              </a:spcBef>
            </a:pPr>
            <a:r>
              <a:rPr dirty="0" sz="3600" spc="-100"/>
              <a:t>Redux</a:t>
            </a:r>
            <a:r>
              <a:rPr dirty="0" sz="3600" spc="-229"/>
              <a:t> </a:t>
            </a:r>
            <a:r>
              <a:rPr dirty="0" sz="3600" spc="65"/>
              <a:t>dependencies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733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Redux</a:t>
            </a:r>
            <a:r>
              <a:rPr dirty="0" spc="-145"/>
              <a:t> </a:t>
            </a:r>
            <a:r>
              <a:rPr dirty="0" spc="-10"/>
              <a:t>dependencies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895858"/>
            <a:ext cx="8202930" cy="2031364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1095"/>
              </a:spcBef>
            </a:pP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requires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few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dependencies.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-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Core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library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React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-</a:t>
            </a:r>
            <a:r>
              <a:rPr dirty="0" sz="1800" spc="-7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React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bindings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Redux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Thunk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-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Async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middleware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Redux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DevTools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Extension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-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Connects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DevTools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56279">
              <a:lnSpc>
                <a:spcPct val="100000"/>
              </a:lnSpc>
              <a:spcBef>
                <a:spcPts val="100"/>
              </a:spcBef>
            </a:pPr>
            <a:r>
              <a:rPr dirty="0" sz="3600" spc="-150"/>
              <a:t>Installation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469138"/>
            <a:ext cx="133096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5"/>
              <a:t>Installation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868425"/>
            <a:ext cx="8106409" cy="2970530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dirty="0" sz="1800" spc="-50">
                <a:latin typeface="Verdana"/>
                <a:cs typeface="Verdana"/>
              </a:rPr>
              <a:t>To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React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your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React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app: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1800" b="1">
                <a:latin typeface="Verdana"/>
                <a:cs typeface="Verdana"/>
              </a:rPr>
              <a:t>npm</a:t>
            </a:r>
            <a:r>
              <a:rPr dirty="0" sz="1800" spc="-5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install</a:t>
            </a:r>
            <a:r>
              <a:rPr dirty="0" sz="1800" spc="-45" b="1">
                <a:latin typeface="Verdana"/>
                <a:cs typeface="Verdana"/>
              </a:rPr>
              <a:t> </a:t>
            </a:r>
            <a:r>
              <a:rPr dirty="0" sz="1800" spc="-10" b="1">
                <a:latin typeface="Verdana"/>
                <a:cs typeface="Verdana"/>
              </a:rPr>
              <a:t>react-redux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1800" spc="-10">
                <a:latin typeface="Verdana"/>
                <a:cs typeface="Verdana"/>
              </a:rPr>
              <a:t>You'll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also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need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install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set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up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store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your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app.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1800" b="1">
                <a:latin typeface="Verdana"/>
                <a:cs typeface="Verdana"/>
              </a:rPr>
              <a:t>npm</a:t>
            </a:r>
            <a:r>
              <a:rPr dirty="0" sz="1800" spc="-5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install</a:t>
            </a:r>
            <a:r>
              <a:rPr dirty="0" sz="1800" spc="-45" b="1">
                <a:latin typeface="Verdana"/>
                <a:cs typeface="Verdana"/>
              </a:rPr>
              <a:t> </a:t>
            </a:r>
            <a:r>
              <a:rPr dirty="0" sz="1800" spc="-10" b="1">
                <a:latin typeface="Verdana"/>
                <a:cs typeface="Verdana"/>
              </a:rPr>
              <a:t>redux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25">
                <a:latin typeface="Verdana"/>
                <a:cs typeface="Verdana"/>
              </a:rPr>
              <a:t>OR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1800" b="1">
                <a:latin typeface="Verdana"/>
                <a:cs typeface="Verdana"/>
              </a:rPr>
              <a:t>npm</a:t>
            </a:r>
            <a:r>
              <a:rPr dirty="0" sz="1800" spc="-2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install</a:t>
            </a:r>
            <a:r>
              <a:rPr dirty="0" sz="1800" spc="-1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redux</a:t>
            </a:r>
            <a:r>
              <a:rPr dirty="0" sz="1800" spc="-20" b="1">
                <a:latin typeface="Verdana"/>
                <a:cs typeface="Verdana"/>
              </a:rPr>
              <a:t> </a:t>
            </a:r>
            <a:r>
              <a:rPr dirty="0" sz="1800" spc="-10" b="1">
                <a:latin typeface="Verdana"/>
                <a:cs typeface="Verdana"/>
              </a:rPr>
              <a:t>react-redux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469138"/>
            <a:ext cx="133096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5"/>
              <a:t>Installation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988821"/>
            <a:ext cx="9759315" cy="25228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700" spc="-10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Provider</a:t>
            </a:r>
            <a:endParaRPr sz="1700">
              <a:latin typeface="Verdana"/>
              <a:cs typeface="Verdana"/>
            </a:endParaRPr>
          </a:p>
          <a:p>
            <a:pPr marL="12700" marR="5080">
              <a:lnSpc>
                <a:spcPts val="1780"/>
              </a:lnSpc>
              <a:spcBef>
                <a:spcPts val="1800"/>
              </a:spcBef>
            </a:pPr>
            <a:r>
              <a:rPr dirty="0" sz="1700">
                <a:latin typeface="Verdana"/>
                <a:cs typeface="Verdana"/>
              </a:rPr>
              <a:t>React</a:t>
            </a:r>
            <a:r>
              <a:rPr dirty="0" sz="1700" spc="-5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Redux</a:t>
            </a:r>
            <a:r>
              <a:rPr dirty="0" sz="1700" spc="-4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provides</a:t>
            </a:r>
            <a:r>
              <a:rPr dirty="0" sz="1700" spc="-4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&lt;Provider</a:t>
            </a:r>
            <a:r>
              <a:rPr dirty="0" sz="1700" spc="-6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/&gt;,</a:t>
            </a:r>
            <a:r>
              <a:rPr dirty="0" sz="1700" spc="-4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which</a:t>
            </a:r>
            <a:r>
              <a:rPr dirty="0" sz="1700" spc="-4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makes</a:t>
            </a:r>
            <a:r>
              <a:rPr dirty="0" sz="1700" spc="-5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the</a:t>
            </a:r>
            <a:r>
              <a:rPr dirty="0" sz="1700" spc="-4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Redux</a:t>
            </a:r>
            <a:r>
              <a:rPr dirty="0" sz="1700" spc="-5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store</a:t>
            </a:r>
            <a:r>
              <a:rPr dirty="0" sz="1700" spc="-2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available</a:t>
            </a:r>
            <a:r>
              <a:rPr dirty="0" sz="1700" spc="-4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to</a:t>
            </a:r>
            <a:r>
              <a:rPr dirty="0" sz="1700" spc="-2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the</a:t>
            </a:r>
            <a:r>
              <a:rPr dirty="0" sz="1700" spc="-3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rest</a:t>
            </a:r>
            <a:r>
              <a:rPr dirty="0" sz="1700" spc="-40">
                <a:latin typeface="Verdana"/>
                <a:cs typeface="Verdana"/>
              </a:rPr>
              <a:t> </a:t>
            </a:r>
            <a:r>
              <a:rPr dirty="0" sz="1700" spc="-25">
                <a:latin typeface="Verdana"/>
                <a:cs typeface="Verdana"/>
              </a:rPr>
              <a:t>of </a:t>
            </a:r>
            <a:r>
              <a:rPr dirty="0" sz="1700">
                <a:latin typeface="Verdana"/>
                <a:cs typeface="Verdana"/>
              </a:rPr>
              <a:t>your</a:t>
            </a:r>
            <a:r>
              <a:rPr dirty="0" sz="1700" spc="-15">
                <a:latin typeface="Verdana"/>
                <a:cs typeface="Verdana"/>
              </a:rPr>
              <a:t> </a:t>
            </a:r>
            <a:r>
              <a:rPr dirty="0" sz="1700" spc="-20">
                <a:latin typeface="Verdana"/>
                <a:cs typeface="Verdana"/>
              </a:rPr>
              <a:t>app: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dirty="0" u="sng" sz="1700" spc="-10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Index.js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z="1700">
                <a:latin typeface="Verdana"/>
                <a:cs typeface="Verdana"/>
              </a:rPr>
              <a:t>import</a:t>
            </a:r>
            <a:r>
              <a:rPr dirty="0" sz="1700" spc="-2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React</a:t>
            </a:r>
            <a:r>
              <a:rPr dirty="0" sz="1700" spc="-3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from</a:t>
            </a:r>
            <a:r>
              <a:rPr dirty="0" sz="1700" spc="-20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'react'</a:t>
            </a:r>
            <a:endParaRPr sz="1700">
              <a:latin typeface="Verdana"/>
              <a:cs typeface="Verdana"/>
            </a:endParaRPr>
          </a:p>
          <a:p>
            <a:pPr marL="12700" marR="5930265">
              <a:lnSpc>
                <a:spcPct val="128800"/>
              </a:lnSpc>
              <a:spcBef>
                <a:spcPts val="10"/>
              </a:spcBef>
            </a:pPr>
            <a:r>
              <a:rPr dirty="0" sz="1700">
                <a:latin typeface="Verdana"/>
                <a:cs typeface="Verdana"/>
              </a:rPr>
              <a:t>import</a:t>
            </a:r>
            <a:r>
              <a:rPr dirty="0" sz="1700" spc="-1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ReactDOM</a:t>
            </a:r>
            <a:r>
              <a:rPr dirty="0" sz="1700" spc="-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from</a:t>
            </a:r>
            <a:r>
              <a:rPr dirty="0" sz="1700" spc="-10">
                <a:latin typeface="Verdana"/>
                <a:cs typeface="Verdana"/>
              </a:rPr>
              <a:t> </a:t>
            </a:r>
            <a:r>
              <a:rPr dirty="0" sz="1700" spc="-20">
                <a:latin typeface="Verdana"/>
                <a:cs typeface="Verdana"/>
              </a:rPr>
              <a:t>'react-dom' </a:t>
            </a:r>
            <a:r>
              <a:rPr dirty="0" sz="1700">
                <a:latin typeface="Verdana"/>
                <a:cs typeface="Verdana"/>
              </a:rPr>
              <a:t>import</a:t>
            </a:r>
            <a:r>
              <a:rPr dirty="0" sz="1700" spc="-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App</a:t>
            </a:r>
            <a:r>
              <a:rPr dirty="0" sz="1700" spc="1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from</a:t>
            </a:r>
            <a:r>
              <a:rPr dirty="0" sz="1700" spc="-15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'./App'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35708" y="3569208"/>
            <a:ext cx="4227830" cy="26416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dirty="0" sz="1700">
                <a:latin typeface="Verdana"/>
                <a:cs typeface="Verdana"/>
              </a:rPr>
              <a:t>import</a:t>
            </a:r>
            <a:r>
              <a:rPr dirty="0" sz="1700" spc="-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{</a:t>
            </a:r>
            <a:r>
              <a:rPr dirty="0" sz="1700" spc="-1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Provider</a:t>
            </a:r>
            <a:r>
              <a:rPr dirty="0" sz="1700" spc="-2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}</a:t>
            </a:r>
            <a:r>
              <a:rPr dirty="0" sz="1700" spc="-1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from </a:t>
            </a:r>
            <a:r>
              <a:rPr dirty="0" sz="1700" spc="-25">
                <a:latin typeface="Verdana"/>
                <a:cs typeface="Verdana"/>
              </a:rPr>
              <a:t>'react-</a:t>
            </a:r>
            <a:r>
              <a:rPr dirty="0" sz="1700" spc="-10">
                <a:latin typeface="Verdana"/>
                <a:cs typeface="Verdana"/>
              </a:rPr>
              <a:t>redux'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23135" y="4155414"/>
            <a:ext cx="5979795" cy="693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8800"/>
              </a:lnSpc>
              <a:spcBef>
                <a:spcPts val="100"/>
              </a:spcBef>
            </a:pPr>
            <a:r>
              <a:rPr dirty="0" sz="1700">
                <a:latin typeface="Verdana"/>
                <a:cs typeface="Verdana"/>
              </a:rPr>
              <a:t>const</a:t>
            </a:r>
            <a:r>
              <a:rPr dirty="0" sz="1700" spc="-2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rootElement</a:t>
            </a:r>
            <a:r>
              <a:rPr dirty="0" sz="1700" spc="-2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=</a:t>
            </a:r>
            <a:r>
              <a:rPr dirty="0" sz="1700" spc="-25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document.getElementById('root') ReactDOM.render(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35708" y="4907279"/>
            <a:ext cx="1632585" cy="26416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4445" rIns="0" bIns="0" rtlCol="0" vert="horz">
            <a:spAutoFit/>
          </a:bodyPr>
          <a:lstStyle/>
          <a:p>
            <a:pPr marL="304800">
              <a:lnSpc>
                <a:spcPct val="100000"/>
              </a:lnSpc>
              <a:spcBef>
                <a:spcPts val="35"/>
              </a:spcBef>
            </a:pPr>
            <a:r>
              <a:rPr dirty="0" sz="1700" spc="-10">
                <a:latin typeface="Verdana"/>
                <a:cs typeface="Verdana"/>
              </a:rPr>
              <a:t>&lt;Provider&gt;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332989" y="5232653"/>
            <a:ext cx="97091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latin typeface="Verdana"/>
                <a:cs typeface="Verdana"/>
              </a:rPr>
              <a:t>&lt;App</a:t>
            </a:r>
            <a:r>
              <a:rPr dirty="0" sz="1700" spc="-30">
                <a:latin typeface="Verdana"/>
                <a:cs typeface="Verdana"/>
              </a:rPr>
              <a:t> </a:t>
            </a:r>
            <a:r>
              <a:rPr dirty="0" sz="1700" spc="-35">
                <a:latin typeface="Verdana"/>
                <a:cs typeface="Verdana"/>
              </a:rPr>
              <a:t>/&gt;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735709" y="5574791"/>
            <a:ext cx="1653539" cy="264160"/>
          </a:xfrm>
          <a:custGeom>
            <a:avLst/>
            <a:gdLst/>
            <a:ahLst/>
            <a:cxnLst/>
            <a:rect l="l" t="t" r="r" b="b"/>
            <a:pathLst>
              <a:path w="1653539" h="264160">
                <a:moveTo>
                  <a:pt x="1653540" y="0"/>
                </a:moveTo>
                <a:lnTo>
                  <a:pt x="304800" y="0"/>
                </a:lnTo>
                <a:lnTo>
                  <a:pt x="0" y="0"/>
                </a:lnTo>
                <a:lnTo>
                  <a:pt x="0" y="263652"/>
                </a:lnTo>
                <a:lnTo>
                  <a:pt x="304800" y="263652"/>
                </a:lnTo>
                <a:lnTo>
                  <a:pt x="1653540" y="263652"/>
                </a:lnTo>
                <a:lnTo>
                  <a:pt x="165354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723135" y="5490768"/>
            <a:ext cx="1758314" cy="10299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 marR="5080">
              <a:lnSpc>
                <a:spcPct val="129400"/>
              </a:lnSpc>
              <a:spcBef>
                <a:spcPts val="100"/>
              </a:spcBef>
            </a:pPr>
            <a:r>
              <a:rPr dirty="0" sz="1700" spc="-10">
                <a:latin typeface="Verdana"/>
                <a:cs typeface="Verdana"/>
              </a:rPr>
              <a:t>&lt;/Provider&gt;, rootElement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1700" spc="-50">
                <a:latin typeface="Verdana"/>
                <a:cs typeface="Verdana"/>
              </a:rPr>
              <a:t>)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469138"/>
            <a:ext cx="133096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5"/>
              <a:t>Installation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997966"/>
            <a:ext cx="6097905" cy="18268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300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Creating</a:t>
            </a:r>
            <a:r>
              <a:rPr dirty="0" u="sng" sz="1300" spc="-40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300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the</a:t>
            </a:r>
            <a:r>
              <a:rPr dirty="0" u="sng" sz="1300" spc="-35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300" spc="-20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store</a:t>
            </a:r>
            <a:endParaRPr sz="1300">
              <a:latin typeface="Verdana"/>
              <a:cs typeface="Verdana"/>
            </a:endParaRPr>
          </a:p>
          <a:p>
            <a:pPr marL="12700" marR="5080">
              <a:lnSpc>
                <a:spcPct val="202300"/>
              </a:lnSpc>
            </a:pPr>
            <a:r>
              <a:rPr dirty="0" sz="1300">
                <a:latin typeface="Verdana"/>
                <a:cs typeface="Verdana"/>
              </a:rPr>
              <a:t>First,</a:t>
            </a:r>
            <a:r>
              <a:rPr dirty="0" sz="1300" spc="-15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let's</a:t>
            </a:r>
            <a:r>
              <a:rPr dirty="0" sz="1300" spc="-2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look</a:t>
            </a:r>
            <a:r>
              <a:rPr dirty="0" sz="1300" spc="-25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at</a:t>
            </a:r>
            <a:r>
              <a:rPr dirty="0" sz="1300" spc="-35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the</a:t>
            </a:r>
            <a:r>
              <a:rPr dirty="0" sz="1300" spc="-15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original</a:t>
            </a:r>
            <a:r>
              <a:rPr dirty="0" sz="1300" spc="-1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index.js</a:t>
            </a:r>
            <a:r>
              <a:rPr dirty="0" sz="1300" spc="5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file in</a:t>
            </a:r>
            <a:r>
              <a:rPr dirty="0" sz="1300" spc="-3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which we</a:t>
            </a:r>
            <a:r>
              <a:rPr dirty="0" sz="1300" spc="-2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created</a:t>
            </a:r>
            <a:r>
              <a:rPr dirty="0" sz="1300" spc="-15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our</a:t>
            </a:r>
            <a:r>
              <a:rPr dirty="0" sz="1300" spc="-35">
                <a:latin typeface="Verdana"/>
                <a:cs typeface="Verdana"/>
              </a:rPr>
              <a:t> </a:t>
            </a:r>
            <a:r>
              <a:rPr dirty="0" sz="1300" spc="-10">
                <a:latin typeface="Verdana"/>
                <a:cs typeface="Verdana"/>
              </a:rPr>
              <a:t>store: </a:t>
            </a:r>
            <a:r>
              <a:rPr dirty="0" sz="1300">
                <a:latin typeface="Verdana"/>
                <a:cs typeface="Verdana"/>
              </a:rPr>
              <a:t>import</a:t>
            </a:r>
            <a:r>
              <a:rPr dirty="0" sz="1300" spc="-4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React</a:t>
            </a:r>
            <a:r>
              <a:rPr dirty="0" sz="1300" spc="-35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from</a:t>
            </a:r>
            <a:r>
              <a:rPr dirty="0" sz="1300" spc="-35">
                <a:latin typeface="Verdana"/>
                <a:cs typeface="Verdana"/>
              </a:rPr>
              <a:t> </a:t>
            </a:r>
            <a:r>
              <a:rPr dirty="0" sz="1300" spc="-10">
                <a:latin typeface="Verdana"/>
                <a:cs typeface="Verdana"/>
              </a:rPr>
              <a:t>'react'</a:t>
            </a:r>
            <a:endParaRPr sz="1300">
              <a:latin typeface="Verdana"/>
              <a:cs typeface="Verdana"/>
            </a:endParaRPr>
          </a:p>
          <a:p>
            <a:pPr marL="12700" marR="2906395">
              <a:lnSpc>
                <a:spcPct val="202300"/>
              </a:lnSpc>
              <a:spcBef>
                <a:spcPts val="5"/>
              </a:spcBef>
            </a:pPr>
            <a:r>
              <a:rPr dirty="0" sz="1300">
                <a:latin typeface="Verdana"/>
                <a:cs typeface="Verdana"/>
              </a:rPr>
              <a:t>import</a:t>
            </a:r>
            <a:r>
              <a:rPr dirty="0" sz="1300" spc="-5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{</a:t>
            </a:r>
            <a:r>
              <a:rPr dirty="0" sz="1300" spc="-5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render</a:t>
            </a:r>
            <a:r>
              <a:rPr dirty="0" sz="1300" spc="15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}</a:t>
            </a:r>
            <a:r>
              <a:rPr dirty="0" sz="1300" spc="-1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from </a:t>
            </a:r>
            <a:r>
              <a:rPr dirty="0" sz="1300" spc="-20">
                <a:latin typeface="Verdana"/>
                <a:cs typeface="Verdana"/>
              </a:rPr>
              <a:t>'react-dom' </a:t>
            </a:r>
            <a:r>
              <a:rPr dirty="0" sz="1300">
                <a:latin typeface="Verdana"/>
                <a:cs typeface="Verdana"/>
              </a:rPr>
              <a:t>import</a:t>
            </a:r>
            <a:r>
              <a:rPr dirty="0" sz="1300" spc="-1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{</a:t>
            </a:r>
            <a:r>
              <a:rPr dirty="0" sz="1300" spc="-1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Provider</a:t>
            </a:r>
            <a:r>
              <a:rPr dirty="0" sz="1300" spc="1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}</a:t>
            </a:r>
            <a:r>
              <a:rPr dirty="0" sz="1300" spc="-1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from</a:t>
            </a:r>
            <a:r>
              <a:rPr dirty="0" sz="1300" spc="-10">
                <a:latin typeface="Verdana"/>
                <a:cs typeface="Verdana"/>
              </a:rPr>
              <a:t> </a:t>
            </a:r>
            <a:r>
              <a:rPr dirty="0" sz="1300" spc="-20">
                <a:latin typeface="Verdana"/>
                <a:cs typeface="Verdana"/>
              </a:rPr>
              <a:t>'react-</a:t>
            </a:r>
            <a:r>
              <a:rPr dirty="0" sz="1300" spc="-10">
                <a:latin typeface="Verdana"/>
                <a:cs typeface="Verdana"/>
              </a:rPr>
              <a:t>redux'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35708" y="3012948"/>
            <a:ext cx="3016250" cy="20129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dirty="0" sz="1300">
                <a:latin typeface="Verdana"/>
                <a:cs typeface="Verdana"/>
              </a:rPr>
              <a:t>import</a:t>
            </a:r>
            <a:r>
              <a:rPr dirty="0" sz="1300" spc="-2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{</a:t>
            </a:r>
            <a:r>
              <a:rPr dirty="0" sz="1300" spc="-2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createStore</a:t>
            </a:r>
            <a:r>
              <a:rPr dirty="0" sz="1300" spc="-2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}</a:t>
            </a:r>
            <a:r>
              <a:rPr dirty="0" sz="1300" spc="-25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from</a:t>
            </a:r>
            <a:r>
              <a:rPr dirty="0" sz="1300" spc="-20">
                <a:latin typeface="Verdana"/>
                <a:cs typeface="Verdana"/>
              </a:rPr>
              <a:t> </a:t>
            </a:r>
            <a:r>
              <a:rPr dirty="0" sz="1300" spc="-10">
                <a:latin typeface="Verdana"/>
                <a:cs typeface="Verdana"/>
              </a:rPr>
              <a:t>'redux'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23135" y="3403219"/>
            <a:ext cx="199580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latin typeface="Verdana"/>
                <a:cs typeface="Verdana"/>
              </a:rPr>
              <a:t>import</a:t>
            </a:r>
            <a:r>
              <a:rPr dirty="0" sz="1300" spc="-25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App</a:t>
            </a:r>
            <a:r>
              <a:rPr dirty="0" sz="1300" spc="-15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from</a:t>
            </a:r>
            <a:r>
              <a:rPr dirty="0" sz="1300" spc="-35">
                <a:latin typeface="Verdana"/>
                <a:cs typeface="Verdana"/>
              </a:rPr>
              <a:t> </a:t>
            </a:r>
            <a:r>
              <a:rPr dirty="0" sz="1300" spc="-10">
                <a:latin typeface="Verdana"/>
                <a:cs typeface="Verdana"/>
              </a:rPr>
              <a:t>'./App'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35708" y="3814571"/>
            <a:ext cx="2341245" cy="20129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dirty="0" sz="1300">
                <a:latin typeface="Verdana"/>
                <a:cs typeface="Verdana"/>
              </a:rPr>
              <a:t>const</a:t>
            </a:r>
            <a:r>
              <a:rPr dirty="0" sz="1300" spc="-2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store</a:t>
            </a:r>
            <a:r>
              <a:rPr dirty="0" sz="1300" spc="-2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=</a:t>
            </a:r>
            <a:r>
              <a:rPr dirty="0" sz="1300" spc="-20">
                <a:latin typeface="Verdana"/>
                <a:cs typeface="Verdana"/>
              </a:rPr>
              <a:t> </a:t>
            </a:r>
            <a:r>
              <a:rPr dirty="0" sz="1300" spc="-10">
                <a:latin typeface="Verdana"/>
                <a:cs typeface="Verdana"/>
              </a:rPr>
              <a:t>createStore()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848229" y="4616196"/>
            <a:ext cx="1183005" cy="201295"/>
          </a:xfrm>
          <a:custGeom>
            <a:avLst/>
            <a:gdLst/>
            <a:ahLst/>
            <a:cxnLst/>
            <a:rect l="l" t="t" r="r" b="b"/>
            <a:pathLst>
              <a:path w="1183004" h="201295">
                <a:moveTo>
                  <a:pt x="1182623" y="0"/>
                </a:moveTo>
                <a:lnTo>
                  <a:pt x="0" y="0"/>
                </a:lnTo>
                <a:lnTo>
                  <a:pt x="0" y="201167"/>
                </a:lnTo>
                <a:lnTo>
                  <a:pt x="1182623" y="201167"/>
                </a:lnTo>
                <a:lnTo>
                  <a:pt x="118262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723135" y="4205097"/>
            <a:ext cx="2455545" cy="624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>
                <a:latin typeface="Verdana"/>
                <a:cs typeface="Verdana"/>
              </a:rPr>
              <a:t>render(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Verdana"/>
              <a:cs typeface="Verdana"/>
            </a:endParaRPr>
          </a:p>
          <a:p>
            <a:pPr marL="247650">
              <a:lnSpc>
                <a:spcPct val="100000"/>
              </a:lnSpc>
            </a:pPr>
            <a:r>
              <a:rPr dirty="0" sz="1300">
                <a:latin typeface="Verdana"/>
                <a:cs typeface="Verdana"/>
              </a:rPr>
              <a:t>&lt;Provider</a:t>
            </a:r>
            <a:r>
              <a:rPr dirty="0" sz="1300" spc="-70">
                <a:latin typeface="Verdana"/>
                <a:cs typeface="Verdana"/>
              </a:rPr>
              <a:t> </a:t>
            </a:r>
            <a:r>
              <a:rPr dirty="0" sz="1300" spc="-10">
                <a:latin typeface="Verdana"/>
                <a:cs typeface="Verdana"/>
              </a:rPr>
              <a:t>store={store}&gt;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192782" y="5006721"/>
            <a:ext cx="74866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latin typeface="Verdana"/>
                <a:cs typeface="Verdana"/>
              </a:rPr>
              <a:t>&lt;App</a:t>
            </a:r>
            <a:r>
              <a:rPr dirty="0" sz="1300" spc="-30">
                <a:latin typeface="Verdana"/>
                <a:cs typeface="Verdana"/>
              </a:rPr>
              <a:t> </a:t>
            </a:r>
            <a:r>
              <a:rPr dirty="0" sz="1300" spc="-25">
                <a:latin typeface="Verdana"/>
                <a:cs typeface="Verdana"/>
              </a:rPr>
              <a:t>/&gt;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723135" y="5409438"/>
            <a:ext cx="3038475" cy="10248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7650">
              <a:lnSpc>
                <a:spcPct val="100000"/>
              </a:lnSpc>
              <a:spcBef>
                <a:spcPts val="95"/>
              </a:spcBef>
            </a:pPr>
            <a:r>
              <a:rPr dirty="0" sz="1300" spc="-10">
                <a:latin typeface="Verdana"/>
                <a:cs typeface="Verdana"/>
              </a:rPr>
              <a:t>&lt;/Provider&gt;,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Verdana"/>
              <a:cs typeface="Verdana"/>
            </a:endParaRPr>
          </a:p>
          <a:p>
            <a:pPr marL="247650">
              <a:lnSpc>
                <a:spcPct val="100000"/>
              </a:lnSpc>
            </a:pPr>
            <a:r>
              <a:rPr dirty="0" sz="1300" spc="-10">
                <a:latin typeface="Verdana"/>
                <a:cs typeface="Verdana"/>
              </a:rPr>
              <a:t>document.getElementById('root')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300" spc="-50">
                <a:latin typeface="Verdana"/>
                <a:cs typeface="Verdana"/>
              </a:rPr>
              <a:t>)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469138"/>
            <a:ext cx="133096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5"/>
              <a:t>Installation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01013"/>
            <a:ext cx="5155565" cy="20656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100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Set</a:t>
            </a:r>
            <a:r>
              <a:rPr dirty="0" u="sng" sz="1100" spc="-5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100" spc="-10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Reducer</a:t>
            </a:r>
            <a:endParaRPr sz="1100">
              <a:latin typeface="Verdana"/>
              <a:cs typeface="Verdana"/>
            </a:endParaRPr>
          </a:p>
          <a:p>
            <a:pPr marL="12700" marR="5080">
              <a:lnSpc>
                <a:spcPts val="2950"/>
              </a:lnSpc>
              <a:spcBef>
                <a:spcPts val="359"/>
              </a:spcBef>
            </a:pPr>
            <a:r>
              <a:rPr dirty="0" sz="1100">
                <a:latin typeface="Verdana"/>
                <a:cs typeface="Verdana"/>
              </a:rPr>
              <a:t>First,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let's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look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at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the</a:t>
            </a:r>
            <a:r>
              <a:rPr dirty="0" sz="1100" spc="-1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original index.js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file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in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which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we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created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our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store: </a:t>
            </a:r>
            <a:r>
              <a:rPr dirty="0" sz="1100">
                <a:latin typeface="Verdana"/>
                <a:cs typeface="Verdana"/>
              </a:rPr>
              <a:t>import</a:t>
            </a:r>
            <a:r>
              <a:rPr dirty="0" sz="1100" spc="-1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React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from</a:t>
            </a:r>
            <a:r>
              <a:rPr dirty="0" sz="1100" spc="-1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'react'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 sz="1100">
                <a:latin typeface="Verdana"/>
                <a:cs typeface="Verdana"/>
              </a:rPr>
              <a:t>import</a:t>
            </a:r>
            <a:r>
              <a:rPr dirty="0" sz="1100" spc="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{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render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}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from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'react-</a:t>
            </a:r>
            <a:r>
              <a:rPr dirty="0" sz="1100" spc="-20">
                <a:latin typeface="Verdana"/>
                <a:cs typeface="Verdana"/>
              </a:rPr>
              <a:t>dom'</a:t>
            </a:r>
            <a:endParaRPr sz="1100">
              <a:latin typeface="Verdana"/>
              <a:cs typeface="Verdana"/>
            </a:endParaRPr>
          </a:p>
          <a:p>
            <a:pPr marL="12700" marR="2443480">
              <a:lnSpc>
                <a:spcPct val="222700"/>
              </a:lnSpc>
              <a:spcBef>
                <a:spcPts val="15"/>
              </a:spcBef>
            </a:pPr>
            <a:r>
              <a:rPr dirty="0" sz="1100">
                <a:latin typeface="Verdana"/>
                <a:cs typeface="Verdana"/>
              </a:rPr>
              <a:t>import {</a:t>
            </a:r>
            <a:r>
              <a:rPr dirty="0" sz="1100" spc="-1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Provider }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from</a:t>
            </a:r>
            <a:r>
              <a:rPr dirty="0" sz="1100" spc="-10">
                <a:latin typeface="Verdana"/>
                <a:cs typeface="Verdana"/>
              </a:rPr>
              <a:t> 'react-redux' </a:t>
            </a:r>
            <a:r>
              <a:rPr dirty="0" sz="1100">
                <a:latin typeface="Verdana"/>
                <a:cs typeface="Verdana"/>
              </a:rPr>
              <a:t>import {</a:t>
            </a:r>
            <a:r>
              <a:rPr dirty="0" sz="1100" spc="-1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createStore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}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from</a:t>
            </a:r>
            <a:r>
              <a:rPr dirty="0" sz="1100" spc="-10">
                <a:latin typeface="Verdana"/>
                <a:cs typeface="Verdana"/>
              </a:rPr>
              <a:t> 'redux'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35708" y="3259835"/>
            <a:ext cx="2642870" cy="16954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Verdana"/>
                <a:cs typeface="Verdana"/>
              </a:rPr>
              <a:t>import</a:t>
            </a:r>
            <a:r>
              <a:rPr dirty="0" sz="1100" spc="-1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rootReducer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from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'./reducers'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610228" y="4008120"/>
            <a:ext cx="856615" cy="169545"/>
          </a:xfrm>
          <a:custGeom>
            <a:avLst/>
            <a:gdLst/>
            <a:ahLst/>
            <a:cxnLst/>
            <a:rect l="l" t="t" r="r" b="b"/>
            <a:pathLst>
              <a:path w="856614" h="169545">
                <a:moveTo>
                  <a:pt x="856488" y="0"/>
                </a:moveTo>
                <a:lnTo>
                  <a:pt x="0" y="0"/>
                </a:lnTo>
                <a:lnTo>
                  <a:pt x="0" y="169163"/>
                </a:lnTo>
                <a:lnTo>
                  <a:pt x="856488" y="169163"/>
                </a:lnTo>
                <a:lnTo>
                  <a:pt x="85648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723135" y="3622369"/>
            <a:ext cx="2821305" cy="1317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Verdana"/>
                <a:cs typeface="Verdana"/>
              </a:rPr>
              <a:t>import</a:t>
            </a:r>
            <a:r>
              <a:rPr dirty="0" sz="1100" spc="-1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App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from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'./App'</a:t>
            </a:r>
            <a:endParaRPr sz="1100">
              <a:latin typeface="Verdana"/>
              <a:cs typeface="Verdana"/>
            </a:endParaRPr>
          </a:p>
          <a:p>
            <a:pPr marL="12700" marR="5080">
              <a:lnSpc>
                <a:spcPts val="2950"/>
              </a:lnSpc>
              <a:spcBef>
                <a:spcPts val="360"/>
              </a:spcBef>
            </a:pPr>
            <a:r>
              <a:rPr dirty="0" sz="1100">
                <a:latin typeface="Verdana"/>
                <a:cs typeface="Verdana"/>
              </a:rPr>
              <a:t>const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store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=</a:t>
            </a:r>
            <a:r>
              <a:rPr dirty="0" sz="1100" spc="-1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createStore(rootReducer) render(</a:t>
            </a:r>
            <a:endParaRPr sz="1100">
              <a:latin typeface="Verdana"/>
              <a:cs typeface="Verdana"/>
            </a:endParaRPr>
          </a:p>
          <a:p>
            <a:pPr marL="209550">
              <a:lnSpc>
                <a:spcPct val="100000"/>
              </a:lnSpc>
              <a:spcBef>
                <a:spcPts val="1265"/>
              </a:spcBef>
            </a:pPr>
            <a:r>
              <a:rPr dirty="0" sz="1100">
                <a:latin typeface="Verdana"/>
                <a:cs typeface="Verdana"/>
              </a:rPr>
              <a:t>&lt;Provider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store={store}&gt;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116582" y="5121021"/>
            <a:ext cx="6381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Verdana"/>
                <a:cs typeface="Verdana"/>
              </a:rPr>
              <a:t>&lt;App</a:t>
            </a:r>
            <a:r>
              <a:rPr dirty="0" sz="1100" spc="-25">
                <a:latin typeface="Verdana"/>
                <a:cs typeface="Verdana"/>
              </a:rPr>
              <a:t> /&gt;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723135" y="5494731"/>
            <a:ext cx="2579370" cy="943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955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Verdana"/>
                <a:cs typeface="Verdana"/>
              </a:rPr>
              <a:t>&lt;/Provider&gt;,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100">
              <a:latin typeface="Verdana"/>
              <a:cs typeface="Verdana"/>
            </a:endParaRPr>
          </a:p>
          <a:p>
            <a:pPr marL="209550">
              <a:lnSpc>
                <a:spcPct val="100000"/>
              </a:lnSpc>
              <a:spcBef>
                <a:spcPts val="5"/>
              </a:spcBef>
            </a:pPr>
            <a:r>
              <a:rPr dirty="0" sz="1100" spc="-10">
                <a:latin typeface="Verdana"/>
                <a:cs typeface="Verdana"/>
              </a:rPr>
              <a:t>document.getElementById('root')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469138"/>
            <a:ext cx="133096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5"/>
              <a:t>Installation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994917"/>
            <a:ext cx="10175875" cy="1724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4780">
              <a:lnSpc>
                <a:spcPct val="1072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code,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pass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our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reducers to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createStore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function,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which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returns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50">
                <a:latin typeface="Verdana"/>
                <a:cs typeface="Verdana"/>
              </a:rPr>
              <a:t>a </a:t>
            </a:r>
            <a:r>
              <a:rPr dirty="0" sz="1800">
                <a:latin typeface="Verdana"/>
                <a:cs typeface="Verdana"/>
              </a:rPr>
              <a:t>store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object.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pass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object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react-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Provider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component,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which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is </a:t>
            </a:r>
            <a:r>
              <a:rPr dirty="0" sz="1800">
                <a:latin typeface="Verdana"/>
                <a:cs typeface="Verdana"/>
              </a:rPr>
              <a:t>rendered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at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top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our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tree.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7200"/>
              </a:lnSpc>
              <a:spcBef>
                <a:spcPts val="1789"/>
              </a:spcBef>
            </a:pP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ensures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any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time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connect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 in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our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via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react-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connect,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 </a:t>
            </a:r>
            <a:r>
              <a:rPr dirty="0" sz="1800">
                <a:latin typeface="Verdana"/>
                <a:cs typeface="Verdana"/>
              </a:rPr>
              <a:t>store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available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our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components.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469138"/>
            <a:ext cx="133096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5"/>
              <a:t>Installation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14729"/>
            <a:ext cx="9591040" cy="163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10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connect()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7200"/>
              </a:lnSpc>
              <a:spcBef>
                <a:spcPts val="1800"/>
              </a:spcBef>
            </a:pPr>
            <a:r>
              <a:rPr dirty="0" sz="1800">
                <a:latin typeface="Verdana"/>
                <a:cs typeface="Verdana"/>
              </a:rPr>
              <a:t>React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provides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connect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connect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your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 </a:t>
            </a:r>
            <a:r>
              <a:rPr dirty="0" sz="1800" spc="-10">
                <a:latin typeface="Verdana"/>
                <a:cs typeface="Verdana"/>
              </a:rPr>
              <a:t>store.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dirty="0" sz="1800" spc="-10">
                <a:latin typeface="Verdana"/>
                <a:cs typeface="Verdana"/>
              </a:rPr>
              <a:t>Normally,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you’ll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call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connect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way: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3397122"/>
            <a:ext cx="43611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70C"/>
                </a:solidFill>
                <a:latin typeface="Verdana"/>
                <a:cs typeface="Verdana"/>
              </a:rPr>
              <a:t>import</a:t>
            </a:r>
            <a:r>
              <a:rPr dirty="0" sz="1800" spc="-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00070C"/>
                </a:solidFill>
                <a:latin typeface="Verdana"/>
                <a:cs typeface="Verdana"/>
              </a:rPr>
              <a:t>{</a:t>
            </a:r>
            <a:r>
              <a:rPr dirty="0" sz="1800" spc="-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00070C"/>
                </a:solidFill>
                <a:latin typeface="Verdana"/>
                <a:cs typeface="Verdana"/>
              </a:rPr>
              <a:t>connect</a:t>
            </a:r>
            <a:r>
              <a:rPr dirty="0" sz="1800" spc="-1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00070C"/>
                </a:solidFill>
                <a:latin typeface="Verdana"/>
                <a:cs typeface="Verdana"/>
              </a:rPr>
              <a:t>} from </a:t>
            </a:r>
            <a:r>
              <a:rPr dirty="0" sz="1800" spc="-20">
                <a:solidFill>
                  <a:srgbClr val="00070C"/>
                </a:solidFill>
                <a:latin typeface="Verdana"/>
                <a:cs typeface="Verdana"/>
              </a:rPr>
              <a:t>'react-</a:t>
            </a:r>
            <a:r>
              <a:rPr dirty="0" sz="1800" spc="-10">
                <a:solidFill>
                  <a:srgbClr val="00070C"/>
                </a:solidFill>
                <a:latin typeface="Verdana"/>
                <a:cs typeface="Verdana"/>
              </a:rPr>
              <a:t>redux’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442841"/>
            <a:ext cx="5649595" cy="1865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3002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70C"/>
                </a:solidFill>
                <a:latin typeface="Verdana"/>
                <a:cs typeface="Verdana"/>
              </a:rPr>
              <a:t>Class</a:t>
            </a:r>
            <a:r>
              <a:rPr dirty="0" sz="1800" spc="-4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00070C"/>
                </a:solidFill>
                <a:latin typeface="Verdana"/>
                <a:cs typeface="Verdana"/>
              </a:rPr>
              <a:t>Counter</a:t>
            </a:r>
            <a:r>
              <a:rPr dirty="0" sz="1800" spc="-3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00070C"/>
                </a:solidFill>
                <a:latin typeface="Verdana"/>
                <a:cs typeface="Verdana"/>
              </a:rPr>
              <a:t>extends</a:t>
            </a:r>
            <a:r>
              <a:rPr dirty="0" sz="1800" spc="-1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00070C"/>
                </a:solidFill>
                <a:latin typeface="Verdana"/>
                <a:cs typeface="Verdana"/>
              </a:rPr>
              <a:t>Component</a:t>
            </a:r>
            <a:r>
              <a:rPr dirty="0" sz="1800" spc="-3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00070C"/>
                </a:solidFill>
                <a:latin typeface="Verdana"/>
                <a:cs typeface="Verdana"/>
              </a:rPr>
              <a:t>{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75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  <a:p>
            <a:pPr marL="1430020">
              <a:lnSpc>
                <a:spcPct val="100000"/>
              </a:lnSpc>
              <a:spcBef>
                <a:spcPts val="1105"/>
              </a:spcBef>
            </a:pPr>
            <a:r>
              <a:rPr dirty="0" sz="1800" spc="-50">
                <a:solidFill>
                  <a:srgbClr val="00070C"/>
                </a:solidFill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  <a:p>
            <a:pPr marL="1430020">
              <a:lnSpc>
                <a:spcPct val="100000"/>
              </a:lnSpc>
              <a:spcBef>
                <a:spcPts val="1945"/>
              </a:spcBef>
            </a:pPr>
            <a:r>
              <a:rPr dirty="0" sz="1800">
                <a:solidFill>
                  <a:srgbClr val="00070C"/>
                </a:solidFill>
                <a:latin typeface="Verdana"/>
                <a:cs typeface="Verdana"/>
              </a:rPr>
              <a:t>export</a:t>
            </a:r>
            <a:r>
              <a:rPr dirty="0" sz="1800" spc="-2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00070C"/>
                </a:solidFill>
                <a:latin typeface="Verdana"/>
                <a:cs typeface="Verdana"/>
              </a:rPr>
              <a:t>default</a:t>
            </a:r>
            <a:r>
              <a:rPr dirty="0" sz="1800" spc="-1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00070C"/>
                </a:solidFill>
                <a:latin typeface="Verdana"/>
                <a:cs typeface="Verdana"/>
              </a:rPr>
              <a:t>connect()(Counter)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469138"/>
            <a:ext cx="133096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5"/>
              <a:t>Installation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01013"/>
            <a:ext cx="4462145" cy="9423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100" spc="-10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connect()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import</a:t>
            </a:r>
            <a:r>
              <a:rPr dirty="0" sz="1100" spc="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{ connect</a:t>
            </a:r>
            <a:r>
              <a:rPr dirty="0" sz="1100" spc="-1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}</a:t>
            </a:r>
            <a:r>
              <a:rPr dirty="0" sz="1100" spc="-1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from</a:t>
            </a:r>
            <a:r>
              <a:rPr dirty="0" sz="1100" spc="-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 spc="-10">
                <a:solidFill>
                  <a:srgbClr val="00070C"/>
                </a:solidFill>
                <a:latin typeface="Verdana"/>
                <a:cs typeface="Verdana"/>
              </a:rPr>
              <a:t>'react-redux'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import {</a:t>
            </a:r>
            <a:r>
              <a:rPr dirty="0" sz="1100" spc="-1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increment,</a:t>
            </a:r>
            <a:r>
              <a:rPr dirty="0" sz="1100" spc="-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decrement,</a:t>
            </a:r>
            <a:r>
              <a:rPr dirty="0" sz="1100" spc="-1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reset</a:t>
            </a:r>
            <a:r>
              <a:rPr dirty="0" sz="1100" spc="-3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}</a:t>
            </a:r>
            <a:r>
              <a:rPr dirty="0" sz="1100" spc="-1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from</a:t>
            </a:r>
            <a:r>
              <a:rPr dirty="0" sz="1100" spc="-10">
                <a:solidFill>
                  <a:srgbClr val="00070C"/>
                </a:solidFill>
                <a:latin typeface="Verdana"/>
                <a:cs typeface="Verdana"/>
              </a:rPr>
              <a:t> './actionCreators'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2499487"/>
            <a:ext cx="4422775" cy="2440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//</a:t>
            </a:r>
            <a:r>
              <a:rPr dirty="0" sz="1100" spc="-1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const</a:t>
            </a:r>
            <a:r>
              <a:rPr dirty="0" sz="1100" spc="-1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Counter</a:t>
            </a:r>
            <a:r>
              <a:rPr dirty="0" sz="1100" spc="-1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=</a:t>
            </a:r>
            <a:r>
              <a:rPr dirty="0" sz="1100" spc="-2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 spc="-25">
                <a:solidFill>
                  <a:srgbClr val="00070C"/>
                </a:solidFill>
                <a:latin typeface="Verdana"/>
                <a:cs typeface="Verdana"/>
              </a:rPr>
              <a:t>...</a:t>
            </a:r>
            <a:endParaRPr sz="1100">
              <a:latin typeface="Verdana"/>
              <a:cs typeface="Verdana"/>
            </a:endParaRPr>
          </a:p>
          <a:p>
            <a:pPr marL="209550" marR="501015" indent="-196850">
              <a:lnSpc>
                <a:spcPts val="2950"/>
              </a:lnSpc>
              <a:spcBef>
                <a:spcPts val="355"/>
              </a:spcBef>
            </a:pP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const</a:t>
            </a:r>
            <a:r>
              <a:rPr dirty="0" sz="1100" spc="-3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mapStateToProps</a:t>
            </a:r>
            <a:r>
              <a:rPr dirty="0" sz="1100" spc="-2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=</a:t>
            </a:r>
            <a:r>
              <a:rPr dirty="0" sz="1100" spc="-3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(state</a:t>
            </a:r>
            <a:r>
              <a:rPr dirty="0" sz="1100" spc="-2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/*,</a:t>
            </a:r>
            <a:r>
              <a:rPr dirty="0" sz="1100" spc="-2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ownProps*/)</a:t>
            </a:r>
            <a:r>
              <a:rPr dirty="0" sz="1100" spc="-2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=&gt;</a:t>
            </a:r>
            <a:r>
              <a:rPr dirty="0" sz="1100" spc="-3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 spc="-50">
                <a:solidFill>
                  <a:srgbClr val="00070C"/>
                </a:solidFill>
                <a:latin typeface="Verdana"/>
                <a:cs typeface="Verdana"/>
              </a:rPr>
              <a:t>{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return</a:t>
            </a:r>
            <a:r>
              <a:rPr dirty="0" sz="1100" spc="-2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 spc="-50">
                <a:solidFill>
                  <a:srgbClr val="00070C"/>
                </a:solidFill>
                <a:latin typeface="Verdana"/>
                <a:cs typeface="Verdana"/>
              </a:rPr>
              <a:t>{</a:t>
            </a:r>
            <a:endParaRPr sz="1100">
              <a:latin typeface="Verdana"/>
              <a:cs typeface="Verdana"/>
            </a:endParaRPr>
          </a:p>
          <a:p>
            <a:pPr marL="405765">
              <a:lnSpc>
                <a:spcPct val="100000"/>
              </a:lnSpc>
              <a:spcBef>
                <a:spcPts val="1265"/>
              </a:spcBef>
            </a:pP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counter:</a:t>
            </a:r>
            <a:r>
              <a:rPr dirty="0" sz="1100" spc="-3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 spc="-10">
                <a:solidFill>
                  <a:srgbClr val="00070C"/>
                </a:solidFill>
                <a:latin typeface="Verdana"/>
                <a:cs typeface="Verdana"/>
              </a:rPr>
              <a:t>state.counter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100">
              <a:latin typeface="Verdana"/>
              <a:cs typeface="Verdana"/>
            </a:endParaRPr>
          </a:p>
          <a:p>
            <a:pPr marL="209550">
              <a:lnSpc>
                <a:spcPct val="100000"/>
              </a:lnSpc>
            </a:pPr>
            <a:r>
              <a:rPr dirty="0" sz="1100" spc="-50">
                <a:solidFill>
                  <a:srgbClr val="00070C"/>
                </a:solidFill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100" spc="-50">
                <a:solidFill>
                  <a:srgbClr val="00070C"/>
                </a:solidFill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const</a:t>
            </a:r>
            <a:r>
              <a:rPr dirty="0" sz="1100" spc="-4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mapDispatchToProps</a:t>
            </a:r>
            <a:r>
              <a:rPr dirty="0" sz="1100" spc="-1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=</a:t>
            </a:r>
            <a:r>
              <a:rPr dirty="0" sz="1100" spc="-4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{</a:t>
            </a:r>
            <a:r>
              <a:rPr dirty="0" sz="1100" spc="-3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increment,</a:t>
            </a:r>
            <a:r>
              <a:rPr dirty="0" sz="1100" spc="-1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decrement,</a:t>
            </a:r>
            <a:r>
              <a:rPr dirty="0" sz="1100" spc="-2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reset</a:t>
            </a:r>
            <a:r>
              <a:rPr dirty="0" sz="1100" spc="-50">
                <a:solidFill>
                  <a:srgbClr val="00070C"/>
                </a:solidFill>
                <a:latin typeface="Verdana"/>
                <a:cs typeface="Verdana"/>
              </a:rPr>
              <a:t> }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23135" y="5121021"/>
            <a:ext cx="16738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export</a:t>
            </a:r>
            <a:r>
              <a:rPr dirty="0" sz="1100" spc="-4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default</a:t>
            </a:r>
            <a:r>
              <a:rPr dirty="0" sz="1100" spc="-10">
                <a:solidFill>
                  <a:srgbClr val="00070C"/>
                </a:solidFill>
                <a:latin typeface="Verdana"/>
                <a:cs typeface="Verdana"/>
              </a:rPr>
              <a:t> connect(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23135" y="5494731"/>
            <a:ext cx="1694814" cy="943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955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00070C"/>
                </a:solidFill>
                <a:latin typeface="Verdana"/>
                <a:cs typeface="Verdana"/>
              </a:rPr>
              <a:t>mapStateToProps,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100">
              <a:latin typeface="Verdana"/>
              <a:cs typeface="Verdana"/>
            </a:endParaRPr>
          </a:p>
          <a:p>
            <a:pPr marL="209550">
              <a:lnSpc>
                <a:spcPct val="100000"/>
              </a:lnSpc>
              <a:spcBef>
                <a:spcPts val="5"/>
              </a:spcBef>
            </a:pPr>
            <a:r>
              <a:rPr dirty="0" sz="1100" spc="-10">
                <a:solidFill>
                  <a:srgbClr val="00070C"/>
                </a:solidFill>
                <a:latin typeface="Verdana"/>
                <a:cs typeface="Verdana"/>
              </a:rPr>
              <a:t>mapDispatchToProps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10">
                <a:solidFill>
                  <a:srgbClr val="00070C"/>
                </a:solidFill>
                <a:latin typeface="Verdana"/>
                <a:cs typeface="Verdana"/>
              </a:rPr>
              <a:t>)(Counter)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/>
              <a:t>Introduction</a:t>
            </a:r>
            <a:r>
              <a:rPr dirty="0" sz="2800" spc="-195"/>
              <a:t> </a:t>
            </a:r>
            <a:r>
              <a:rPr dirty="0" sz="2800"/>
              <a:t>to</a:t>
            </a:r>
            <a:r>
              <a:rPr dirty="0" sz="2800" spc="-180"/>
              <a:t> </a:t>
            </a:r>
            <a:r>
              <a:rPr dirty="0" sz="2800" spc="-55"/>
              <a:t>redux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16254"/>
            <a:ext cx="10220325" cy="2814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open-</a:t>
            </a:r>
            <a:r>
              <a:rPr dirty="0" sz="1600">
                <a:latin typeface="Verdana"/>
                <a:cs typeface="Verdana"/>
              </a:rPr>
              <a:t>source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JavaScript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library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manage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state.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6900"/>
              </a:lnSpc>
              <a:spcBef>
                <a:spcPts val="1810"/>
              </a:spcBef>
            </a:pP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quite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8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excellent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Managment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Framework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usually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React.js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library.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In </a:t>
            </a:r>
            <a:r>
              <a:rPr dirty="0" sz="1600">
                <a:latin typeface="Verdana"/>
                <a:cs typeface="Verdana"/>
              </a:rPr>
              <a:t>Single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Page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Application,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management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client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side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far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more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complicated than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just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imagine. </a:t>
            </a:r>
            <a:r>
              <a:rPr dirty="0" sz="1600">
                <a:latin typeface="Verdana"/>
                <a:cs typeface="Verdana"/>
              </a:rPr>
              <a:t>Now,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familiar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that,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ReactJS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depends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application.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However,</a:t>
            </a:r>
            <a:endParaRPr sz="1600">
              <a:latin typeface="Verdana"/>
              <a:cs typeface="Verdana"/>
            </a:endParaRPr>
          </a:p>
          <a:p>
            <a:pPr marL="12700" marR="212725">
              <a:lnSpc>
                <a:spcPct val="106900"/>
              </a:lnSpc>
              <a:spcBef>
                <a:spcPts val="5"/>
              </a:spcBef>
            </a:pP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React.js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management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possible,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but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gets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bigger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bigger, </a:t>
            </a:r>
            <a:r>
              <a:rPr dirty="0" sz="1600">
                <a:latin typeface="Verdana"/>
                <a:cs typeface="Verdana"/>
              </a:rPr>
              <a:t>unwanted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errors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detected,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module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and</a:t>
            </a:r>
            <a:endParaRPr sz="1600">
              <a:latin typeface="Verdana"/>
              <a:cs typeface="Verdana"/>
            </a:endParaRPr>
          </a:p>
          <a:p>
            <a:pPr marL="12700" marR="1035050">
              <a:lnSpc>
                <a:spcPct val="106900"/>
              </a:lnSpc>
              <a:spcBef>
                <a:spcPts val="10"/>
              </a:spcBef>
            </a:pP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view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updated,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all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these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matters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get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complex, and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feel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like,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trapped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our </a:t>
            </a:r>
            <a:r>
              <a:rPr dirty="0" sz="1600" spc="-10">
                <a:latin typeface="Verdana"/>
                <a:cs typeface="Verdana"/>
              </a:rPr>
              <a:t>application.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dirty="0" sz="1600">
                <a:latin typeface="Verdana"/>
                <a:cs typeface="Verdana"/>
              </a:rPr>
              <a:t>Facebook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gives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solution.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Its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developer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created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management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pattern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called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Flux.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2251" y="3071571"/>
            <a:ext cx="261810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5">
                <a:solidFill>
                  <a:srgbClr val="252525"/>
                </a:solidFill>
                <a:latin typeface="Verdana"/>
                <a:cs typeface="Verdana"/>
              </a:rPr>
              <a:t>redux</a:t>
            </a:r>
            <a:r>
              <a:rPr dirty="0" sz="3600" spc="-27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145">
                <a:solidFill>
                  <a:srgbClr val="252525"/>
                </a:solidFill>
                <a:latin typeface="Verdana"/>
                <a:cs typeface="Verdana"/>
              </a:rPr>
              <a:t>thunk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469138"/>
            <a:ext cx="146939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65"/>
              <a:t>redux</a:t>
            </a:r>
            <a:r>
              <a:rPr dirty="0" spc="-130"/>
              <a:t> </a:t>
            </a:r>
            <a:r>
              <a:rPr dirty="0" spc="-75"/>
              <a:t>thunk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14729"/>
            <a:ext cx="9966960" cy="3270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Extending</a:t>
            </a:r>
            <a:r>
              <a:rPr dirty="0" u="sng" sz="1800" spc="-70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Redux</a:t>
            </a:r>
            <a:r>
              <a:rPr dirty="0" u="sng" sz="1800" spc="-70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spc="-10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functionality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7100"/>
              </a:lnSpc>
              <a:spcBef>
                <a:spcPts val="1800"/>
              </a:spcBef>
            </a:pPr>
            <a:r>
              <a:rPr dirty="0" sz="1800">
                <a:latin typeface="Verdana"/>
                <a:cs typeface="Verdana"/>
              </a:rPr>
              <a:t>Most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extend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functionality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their</a:t>
            </a:r>
            <a:r>
              <a:rPr dirty="0" sz="1800" spc="-8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store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by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adding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middleware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or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store </a:t>
            </a:r>
            <a:r>
              <a:rPr dirty="0" sz="1800">
                <a:latin typeface="Verdana"/>
                <a:cs typeface="Verdana"/>
              </a:rPr>
              <a:t>enhancers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(note: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middleware is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common,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enhancers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less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common).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Middleware </a:t>
            </a:r>
            <a:r>
              <a:rPr dirty="0" sz="1800">
                <a:latin typeface="Verdana"/>
                <a:cs typeface="Verdana"/>
              </a:rPr>
              <a:t>adds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extra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functionality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dispatch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function;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enhancers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add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extra </a:t>
            </a:r>
            <a:r>
              <a:rPr dirty="0" sz="1800">
                <a:latin typeface="Verdana"/>
                <a:cs typeface="Verdana"/>
              </a:rPr>
              <a:t>functionality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store.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redux-</a:t>
            </a:r>
            <a:r>
              <a:rPr dirty="0" sz="1800">
                <a:latin typeface="Verdana"/>
                <a:cs typeface="Verdana"/>
              </a:rPr>
              <a:t>thunk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middleware,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which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allows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simple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asynchronous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dispatch.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55"/>
              </a:spcBef>
            </a:pPr>
            <a:r>
              <a:rPr dirty="0" sz="1800">
                <a:latin typeface="Verdana"/>
                <a:cs typeface="Verdana"/>
              </a:rPr>
              <a:t>Install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redux-</a:t>
            </a:r>
            <a:r>
              <a:rPr dirty="0" sz="1800" spc="-10">
                <a:latin typeface="Verdana"/>
                <a:cs typeface="Verdana"/>
              </a:rPr>
              <a:t>thunk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dirty="0" sz="1800" b="1">
                <a:latin typeface="Verdana"/>
                <a:cs typeface="Verdana"/>
              </a:rPr>
              <a:t>npm</a:t>
            </a:r>
            <a:r>
              <a:rPr dirty="0" sz="1800" spc="-5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install</a:t>
            </a:r>
            <a:r>
              <a:rPr dirty="0" sz="1800" spc="-45" b="1">
                <a:latin typeface="Verdana"/>
                <a:cs typeface="Verdana"/>
              </a:rPr>
              <a:t> </a:t>
            </a:r>
            <a:r>
              <a:rPr dirty="0" sz="1800" spc="-10" b="1">
                <a:latin typeface="Verdana"/>
                <a:cs typeface="Verdana"/>
              </a:rPr>
              <a:t>redux-thunk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0070" y="469138"/>
            <a:ext cx="14693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65">
                <a:solidFill>
                  <a:srgbClr val="252525"/>
                </a:solidFill>
                <a:latin typeface="Verdana"/>
                <a:cs typeface="Verdana"/>
              </a:rPr>
              <a:t>redux</a:t>
            </a:r>
            <a:r>
              <a:rPr dirty="0" sz="2000" spc="-13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2000" spc="-75">
                <a:solidFill>
                  <a:srgbClr val="252525"/>
                </a:solidFill>
                <a:latin typeface="Verdana"/>
                <a:cs typeface="Verdana"/>
              </a:rPr>
              <a:t>thunk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21051" y="1583436"/>
            <a:ext cx="8610600" cy="469544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65"/>
              <a:t>Combine</a:t>
            </a:r>
            <a:r>
              <a:rPr dirty="0" sz="3600" spc="-265"/>
              <a:t> </a:t>
            </a:r>
            <a:r>
              <a:rPr dirty="0" sz="3600" spc="-85"/>
              <a:t>more</a:t>
            </a:r>
            <a:r>
              <a:rPr dirty="0" sz="3600" spc="-245"/>
              <a:t> </a:t>
            </a:r>
            <a:r>
              <a:rPr dirty="0" sz="3600" spc="-20"/>
              <a:t>than</a:t>
            </a:r>
            <a:r>
              <a:rPr dirty="0" sz="3600" spc="-260"/>
              <a:t> </a:t>
            </a:r>
            <a:r>
              <a:rPr dirty="0" sz="3600" spc="85"/>
              <a:t>one</a:t>
            </a:r>
            <a:r>
              <a:rPr dirty="0" sz="3600" spc="-254"/>
              <a:t> </a:t>
            </a:r>
            <a:r>
              <a:rPr dirty="0" sz="3600"/>
              <a:t>reducer</a:t>
            </a:r>
            <a:r>
              <a:rPr dirty="0" sz="3600" spc="-260"/>
              <a:t> </a:t>
            </a:r>
            <a:r>
              <a:rPr dirty="0" sz="3600" spc="-185"/>
              <a:t>in</a:t>
            </a:r>
            <a:r>
              <a:rPr dirty="0" sz="3600" spc="-245"/>
              <a:t> </a:t>
            </a:r>
            <a:r>
              <a:rPr dirty="0" sz="3600" spc="-35"/>
              <a:t>redux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46836" y="3147771"/>
            <a:ext cx="1106805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0">
                <a:solidFill>
                  <a:srgbClr val="252525"/>
                </a:solidFill>
                <a:latin typeface="Verdana"/>
                <a:cs typeface="Verdana"/>
              </a:rPr>
              <a:t>useSelector</a:t>
            </a:r>
            <a:r>
              <a:rPr dirty="0" sz="3600" spc="-24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130">
                <a:solidFill>
                  <a:srgbClr val="252525"/>
                </a:solidFill>
                <a:latin typeface="Verdana"/>
                <a:cs typeface="Verdana"/>
              </a:rPr>
              <a:t>and</a:t>
            </a:r>
            <a:r>
              <a:rPr dirty="0" sz="3600" spc="-24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60">
                <a:solidFill>
                  <a:srgbClr val="252525"/>
                </a:solidFill>
                <a:latin typeface="Verdana"/>
                <a:cs typeface="Verdana"/>
              </a:rPr>
              <a:t>useDispatch</a:t>
            </a:r>
            <a:r>
              <a:rPr dirty="0" sz="3600" spc="-22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135">
                <a:solidFill>
                  <a:srgbClr val="252525"/>
                </a:solidFill>
                <a:latin typeface="Verdana"/>
                <a:cs typeface="Verdana"/>
              </a:rPr>
              <a:t>hooks</a:t>
            </a:r>
            <a:r>
              <a:rPr dirty="0" sz="3600" spc="-21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185">
                <a:solidFill>
                  <a:srgbClr val="252525"/>
                </a:solidFill>
                <a:latin typeface="Verdana"/>
                <a:cs typeface="Verdana"/>
              </a:rPr>
              <a:t>in</a:t>
            </a:r>
            <a:r>
              <a:rPr dirty="0" sz="3600" spc="-25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50">
                <a:solidFill>
                  <a:srgbClr val="252525"/>
                </a:solidFill>
                <a:latin typeface="Verdana"/>
                <a:cs typeface="Verdana"/>
              </a:rPr>
              <a:t>react</a:t>
            </a:r>
            <a:r>
              <a:rPr dirty="0" sz="3600" spc="-229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10">
                <a:solidFill>
                  <a:srgbClr val="252525"/>
                </a:solidFill>
                <a:latin typeface="Verdana"/>
                <a:cs typeface="Verdana"/>
              </a:rPr>
              <a:t>redux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469138"/>
            <a:ext cx="615569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useSelector</a:t>
            </a:r>
            <a:r>
              <a:rPr dirty="0" spc="-145"/>
              <a:t> </a:t>
            </a:r>
            <a:r>
              <a:rPr dirty="0" spc="70"/>
              <a:t>and</a:t>
            </a:r>
            <a:r>
              <a:rPr dirty="0" spc="-100"/>
              <a:t> </a:t>
            </a:r>
            <a:r>
              <a:rPr dirty="0" spc="-35"/>
              <a:t>useDispatch</a:t>
            </a:r>
            <a:r>
              <a:rPr dirty="0" spc="-114"/>
              <a:t> </a:t>
            </a:r>
            <a:r>
              <a:rPr dirty="0" spc="-65"/>
              <a:t>hooks</a:t>
            </a:r>
            <a:r>
              <a:rPr dirty="0" spc="-105"/>
              <a:t> in </a:t>
            </a:r>
            <a:r>
              <a:rPr dirty="0"/>
              <a:t>react</a:t>
            </a:r>
            <a:r>
              <a:rPr dirty="0" spc="-105"/>
              <a:t> </a:t>
            </a:r>
            <a:r>
              <a:rPr dirty="0" spc="-10"/>
              <a:t>redux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994917"/>
            <a:ext cx="10117455" cy="1724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7000"/>
              </a:lnSpc>
              <a:spcBef>
                <a:spcPts val="105"/>
              </a:spcBef>
            </a:pP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traditional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approach,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just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learned,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mapStateToProps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 </a:t>
            </a:r>
            <a:r>
              <a:rPr dirty="0" sz="1800">
                <a:latin typeface="Verdana"/>
                <a:cs typeface="Verdana"/>
              </a:rPr>
              <a:t>connect()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function.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still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common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codebases and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therefore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worth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learning.</a:t>
            </a:r>
            <a:r>
              <a:rPr dirty="0" sz="1800" spc="-25">
                <a:latin typeface="Verdana"/>
                <a:cs typeface="Verdana"/>
              </a:rPr>
              <a:t> The </a:t>
            </a:r>
            <a:r>
              <a:rPr dirty="0" sz="1800" spc="-35">
                <a:latin typeface="Verdana"/>
                <a:cs typeface="Verdana"/>
              </a:rPr>
              <a:t>newer,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React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Hooks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way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going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about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useDispatch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useSelector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from react-</a:t>
            </a:r>
            <a:r>
              <a:rPr dirty="0" sz="1800">
                <a:latin typeface="Verdana"/>
                <a:cs typeface="Verdana"/>
              </a:rPr>
              <a:t>redux.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approach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requires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less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code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overall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well.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55"/>
              </a:spcBef>
            </a:pPr>
            <a:r>
              <a:rPr dirty="0" sz="1800" b="1">
                <a:latin typeface="Verdana"/>
                <a:cs typeface="Verdana"/>
              </a:rPr>
              <a:t>useDispatch</a:t>
            </a:r>
            <a:r>
              <a:rPr dirty="0" sz="1800" spc="-45" b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useSelector</a:t>
            </a:r>
            <a:r>
              <a:rPr dirty="0" sz="1800" spc="-35" b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lunched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7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react-</a:t>
            </a:r>
            <a:r>
              <a:rPr dirty="0" sz="1800">
                <a:latin typeface="Verdana"/>
                <a:cs typeface="Verdana"/>
              </a:rPr>
              <a:t>reduct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7.1.0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version.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/>
              <a:t>Introduction</a:t>
            </a:r>
            <a:r>
              <a:rPr dirty="0" sz="2800" spc="-195"/>
              <a:t> </a:t>
            </a:r>
            <a:r>
              <a:rPr dirty="0" sz="2800"/>
              <a:t>to</a:t>
            </a:r>
            <a:r>
              <a:rPr dirty="0" sz="2800" spc="-180"/>
              <a:t> </a:t>
            </a:r>
            <a:r>
              <a:rPr dirty="0" sz="2800" spc="-55"/>
              <a:t>redux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1016254"/>
            <a:ext cx="10258425" cy="32746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95"/>
              </a:spcBef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What is</a:t>
            </a:r>
            <a:r>
              <a:rPr dirty="0" u="sng" sz="16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React</a:t>
            </a:r>
            <a:r>
              <a:rPr dirty="0" u="sng" sz="16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Redux</a:t>
            </a:r>
            <a:r>
              <a:rPr dirty="0" u="sng" sz="1600" spc="5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600">
              <a:latin typeface="Arial"/>
              <a:cs typeface="Arial"/>
            </a:endParaRPr>
          </a:p>
          <a:p>
            <a:pPr marL="57785" marR="5080">
              <a:lnSpc>
                <a:spcPct val="99600"/>
              </a:lnSpc>
            </a:pP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official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binding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Redux.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allows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read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from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a </a:t>
            </a: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Store,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dispatch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Actions</a:t>
            </a:r>
            <a:r>
              <a:rPr dirty="0" sz="1600" spc="-20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Store</a:t>
            </a:r>
            <a:r>
              <a:rPr dirty="0" sz="1600" spc="-20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update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data.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helps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scale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by </a:t>
            </a:r>
            <a:r>
              <a:rPr dirty="0" sz="1600">
                <a:latin typeface="Verdana"/>
                <a:cs typeface="Verdana"/>
              </a:rPr>
              <a:t>providing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sensible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way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manage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through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unidirectional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flow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model.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React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is </a:t>
            </a:r>
            <a:r>
              <a:rPr dirty="0" sz="1600">
                <a:latin typeface="Verdana"/>
                <a:cs typeface="Verdana"/>
              </a:rPr>
              <a:t>conceptually simple.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subscribes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9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store,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checks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if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your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wants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have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changed,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re-</a:t>
            </a:r>
            <a:r>
              <a:rPr dirty="0" sz="1600">
                <a:latin typeface="Verdana"/>
                <a:cs typeface="Verdana"/>
              </a:rPr>
              <a:t>renders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your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component.</a:t>
            </a:r>
            <a:endParaRPr sz="1600">
              <a:latin typeface="Verdana"/>
              <a:cs typeface="Verdana"/>
            </a:endParaRPr>
          </a:p>
          <a:p>
            <a:pPr marL="57785" marR="972185">
              <a:lnSpc>
                <a:spcPts val="1880"/>
              </a:lnSpc>
              <a:spcBef>
                <a:spcPts val="1125"/>
              </a:spcBef>
            </a:pP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was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inspired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by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Flux.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studied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Flux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architecture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omitted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unnecessary complexity.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ts val="1820"/>
              </a:lnSpc>
              <a:buClr>
                <a:srgbClr val="A42F0F"/>
              </a:buClr>
              <a:buSzPct val="62500"/>
              <a:buFont typeface="Wingdings"/>
              <a:buChar char=""/>
              <a:tabLst>
                <a:tab pos="299085" algn="l"/>
              </a:tabLst>
            </a:pP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does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not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have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Dispatcher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concept.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785"/>
              </a:spcBef>
              <a:buClr>
                <a:srgbClr val="A42F0F"/>
              </a:buClr>
              <a:buSzPct val="62500"/>
              <a:buFont typeface="Wingdings"/>
              <a:buChar char=""/>
              <a:tabLst>
                <a:tab pos="299085" algn="l"/>
              </a:tabLst>
            </a:pP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only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Store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whereas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Flux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many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Stores.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SzPct val="62500"/>
              <a:buFont typeface="Wingdings"/>
              <a:buChar char=""/>
              <a:tabLst>
                <a:tab pos="299085" algn="l"/>
              </a:tabLst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Action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received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handled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directly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by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Store.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0173" y="345135"/>
            <a:ext cx="363410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>
                <a:solidFill>
                  <a:srgbClr val="252525"/>
                </a:solidFill>
                <a:latin typeface="Verdana"/>
                <a:cs typeface="Verdana"/>
              </a:rPr>
              <a:t>Introduction</a:t>
            </a:r>
            <a:r>
              <a:rPr dirty="0" sz="2800" spc="-19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52525"/>
                </a:solidFill>
                <a:latin typeface="Verdana"/>
                <a:cs typeface="Verdana"/>
              </a:rPr>
              <a:t>to</a:t>
            </a:r>
            <a:r>
              <a:rPr dirty="0" sz="2800" spc="-18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252525"/>
                </a:solidFill>
                <a:latin typeface="Verdana"/>
                <a:cs typeface="Verdana"/>
              </a:rPr>
              <a:t>redux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2076" y="1580388"/>
            <a:ext cx="9525000" cy="46984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/>
              <a:t>Introduction</a:t>
            </a:r>
            <a:r>
              <a:rPr dirty="0" sz="2800" spc="-195"/>
              <a:t> </a:t>
            </a:r>
            <a:r>
              <a:rPr dirty="0" sz="2800"/>
              <a:t>to</a:t>
            </a:r>
            <a:r>
              <a:rPr dirty="0" sz="2800" spc="-180"/>
              <a:t> </a:t>
            </a:r>
            <a:r>
              <a:rPr dirty="0" sz="2800" spc="-55"/>
              <a:t>redux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997356"/>
            <a:ext cx="10080625" cy="3264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85165">
              <a:lnSpc>
                <a:spcPct val="107500"/>
              </a:lnSpc>
              <a:spcBef>
                <a:spcPts val="100"/>
              </a:spcBef>
            </a:pP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predictable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8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container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8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JavaScript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applications.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entirely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different </a:t>
            </a:r>
            <a:r>
              <a:rPr dirty="0" sz="1600">
                <a:latin typeface="Verdana"/>
                <a:cs typeface="Verdana"/>
              </a:rPr>
              <a:t>from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Flux.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dirty="0" sz="1600">
                <a:latin typeface="Verdana"/>
                <a:cs typeface="Verdana"/>
              </a:rPr>
              <a:t>Flux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multiple</a:t>
            </a:r>
            <a:r>
              <a:rPr dirty="0" sz="1600" spc="-10">
                <a:latin typeface="Verdana"/>
                <a:cs typeface="Verdana"/>
              </a:rPr>
              <a:t> stores.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Single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Store.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994"/>
              </a:spcBef>
            </a:pP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cannot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have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multiple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stores.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store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divided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various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objects.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So,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all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need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maintain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single store,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say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only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source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truth.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600">
                <a:latin typeface="Verdana"/>
                <a:cs typeface="Verdana"/>
              </a:rPr>
              <a:t>Flux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many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stores,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each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store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using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different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small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part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our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>
                <a:latin typeface="Verdana"/>
                <a:cs typeface="Verdana"/>
              </a:rPr>
              <a:t>application.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other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words,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each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different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module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store.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dirty="0" sz="1600" b="1">
                <a:latin typeface="Verdana"/>
                <a:cs typeface="Verdana"/>
              </a:rPr>
              <a:t>Three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Principles</a:t>
            </a:r>
            <a:r>
              <a:rPr dirty="0" sz="1600" spc="-1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Of</a:t>
            </a:r>
            <a:r>
              <a:rPr dirty="0" sz="1600" spc="-65" b="1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Redux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77416" y="4292879"/>
            <a:ext cx="118745" cy="105473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1600" spc="-50">
                <a:solidFill>
                  <a:srgbClr val="A42F0F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600" spc="-50">
                <a:solidFill>
                  <a:srgbClr val="A42F0F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600" spc="-50">
                <a:solidFill>
                  <a:srgbClr val="A42F0F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64182" y="4314215"/>
            <a:ext cx="4046854" cy="1054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737360">
              <a:lnSpc>
                <a:spcPct val="140600"/>
              </a:lnSpc>
              <a:spcBef>
                <a:spcPts val="100"/>
              </a:spcBef>
            </a:pPr>
            <a:r>
              <a:rPr dirty="0" sz="1600">
                <a:latin typeface="Verdana"/>
                <a:cs typeface="Verdana"/>
              </a:rPr>
              <a:t>Single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source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truth.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read-</a:t>
            </a:r>
            <a:r>
              <a:rPr dirty="0" sz="1600" spc="-25">
                <a:latin typeface="Verdana"/>
                <a:cs typeface="Verdana"/>
              </a:rPr>
              <a:t>only.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600">
                <a:latin typeface="Verdana"/>
                <a:cs typeface="Verdana"/>
              </a:rPr>
              <a:t>Changes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made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pure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functions.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/>
              <a:t>Introduction</a:t>
            </a:r>
            <a:r>
              <a:rPr dirty="0" sz="2800" spc="-195"/>
              <a:t> </a:t>
            </a:r>
            <a:r>
              <a:rPr dirty="0" sz="2800"/>
              <a:t>to</a:t>
            </a:r>
            <a:r>
              <a:rPr dirty="0" sz="2800" spc="-180"/>
              <a:t> </a:t>
            </a:r>
            <a:r>
              <a:rPr dirty="0" sz="2800" spc="-55"/>
              <a:t>redux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1022349"/>
            <a:ext cx="10123170" cy="37611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57785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our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whole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stored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within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single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store.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There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only </a:t>
            </a:r>
            <a:r>
              <a:rPr dirty="0" sz="1600">
                <a:latin typeface="Verdana"/>
                <a:cs typeface="Verdana"/>
              </a:rPr>
              <a:t>way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emit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action,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describing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what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happened.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To </a:t>
            </a:r>
            <a:r>
              <a:rPr dirty="0" sz="1600">
                <a:latin typeface="Verdana"/>
                <a:cs typeface="Verdana"/>
              </a:rPr>
              <a:t>specify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how </a:t>
            </a:r>
            <a:r>
              <a:rPr dirty="0" sz="1600">
                <a:latin typeface="Verdana"/>
                <a:cs typeface="Verdana"/>
              </a:rPr>
              <a:t>actions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transform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state,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write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pure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reducers.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1600">
              <a:latin typeface="Verdana"/>
              <a:cs typeface="Verdana"/>
            </a:endParaRPr>
          </a:p>
          <a:p>
            <a:pPr algn="just" marL="57785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learn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about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all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definitions just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get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exposure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idea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them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head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first</a:t>
            </a:r>
            <a:r>
              <a:rPr dirty="0" sz="1600" spc="-10">
                <a:solidFill>
                  <a:srgbClr val="485056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A42F0F"/>
              </a:buClr>
              <a:buSzPct val="62500"/>
              <a:buFont typeface="Symbol"/>
              <a:buChar char=""/>
              <a:tabLst>
                <a:tab pos="355600" algn="l"/>
              </a:tabLst>
            </a:pPr>
            <a:r>
              <a:rPr dirty="0" u="sng" sz="1600" spc="-1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Actions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A42F0F"/>
              </a:buClr>
              <a:buFont typeface="Symbol"/>
              <a:buChar char=""/>
            </a:pP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A42F0F"/>
              </a:buClr>
              <a:buSzPct val="62500"/>
              <a:buFont typeface="Symbol"/>
              <a:buChar char=""/>
              <a:tabLst>
                <a:tab pos="355600" algn="l"/>
              </a:tabLst>
            </a:pPr>
            <a:r>
              <a:rPr dirty="0" u="sng" sz="1600" spc="-1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Reducers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A42F0F"/>
              </a:buClr>
              <a:buFont typeface="Symbol"/>
              <a:buChar char=""/>
            </a:pP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A42F0F"/>
              </a:buClr>
              <a:buSzPct val="62500"/>
              <a:buFont typeface="Symbol"/>
              <a:buChar char=""/>
              <a:tabLst>
                <a:tab pos="355600" algn="l"/>
              </a:tabLst>
            </a:pPr>
            <a:r>
              <a:rPr dirty="0" u="sng" sz="1600" spc="-1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Store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Clr>
                <a:srgbClr val="A42F0F"/>
              </a:buClr>
              <a:buFont typeface="Symbol"/>
              <a:buChar char=""/>
            </a:pP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A42F0F"/>
              </a:buClr>
              <a:buSzPct val="62500"/>
              <a:buFont typeface="Symbol"/>
              <a:buChar char=""/>
              <a:tabLst>
                <a:tab pos="355600" algn="l"/>
              </a:tabLst>
            </a:pPr>
            <a:r>
              <a:rPr dirty="0" u="sng" sz="1600" spc="-1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Dispatch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A42F0F"/>
              </a:buClr>
              <a:buFont typeface="Symbol"/>
              <a:buChar char=""/>
            </a:pP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A42F0F"/>
              </a:buClr>
              <a:buSzPct val="62500"/>
              <a:buFont typeface="Symbol"/>
              <a:buChar char=""/>
              <a:tabLst>
                <a:tab pos="355600" algn="l"/>
              </a:tabLst>
            </a:pPr>
            <a:r>
              <a:rPr dirty="0" u="sng" sz="1600" spc="-1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Connect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/>
              <a:t>Introduction</a:t>
            </a:r>
            <a:r>
              <a:rPr dirty="0" sz="2800" spc="-195"/>
              <a:t> </a:t>
            </a:r>
            <a:r>
              <a:rPr dirty="0" sz="2800"/>
              <a:t>to</a:t>
            </a:r>
            <a:r>
              <a:rPr dirty="0" sz="2800" spc="-180"/>
              <a:t> </a:t>
            </a:r>
            <a:r>
              <a:rPr dirty="0" sz="2800" spc="-55"/>
              <a:t>redux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16254"/>
            <a:ext cx="10160635" cy="32245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Actions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600">
              <a:latin typeface="Arial"/>
              <a:cs typeface="Arial"/>
            </a:endParaRPr>
          </a:p>
          <a:p>
            <a:pPr marL="12700" marR="17526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action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sends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from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your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9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store.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action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conventionally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an </a:t>
            </a:r>
            <a:r>
              <a:rPr dirty="0" sz="1600">
                <a:latin typeface="Verdana"/>
                <a:cs typeface="Verdana"/>
              </a:rPr>
              <a:t>object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two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properties: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type</a:t>
            </a:r>
            <a:r>
              <a:rPr dirty="0" sz="1600" spc="-40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(optional)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payload</a:t>
            </a:r>
            <a:r>
              <a:rPr dirty="0" sz="1600">
                <a:latin typeface="Verdana"/>
                <a:cs typeface="Verdana"/>
              </a:rPr>
              <a:t>.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type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generally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uppercase </a:t>
            </a:r>
            <a:r>
              <a:rPr dirty="0" sz="1600">
                <a:latin typeface="Verdana"/>
                <a:cs typeface="Verdana"/>
              </a:rPr>
              <a:t>string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(assigned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constant)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describes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action.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payload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additional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may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passed.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Verdana"/>
                <a:cs typeface="Verdana"/>
              </a:rPr>
              <a:t>Actions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payloads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information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send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from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your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store.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Actions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are </a:t>
            </a:r>
            <a:r>
              <a:rPr dirty="0" sz="1600">
                <a:latin typeface="Verdana"/>
                <a:cs typeface="Verdana"/>
              </a:rPr>
              <a:t>plain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JavaScript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objects.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Action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sent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dispatched from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view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payloads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by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Reducers.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/>
              <a:t>Introduction</a:t>
            </a:r>
            <a:r>
              <a:rPr dirty="0" sz="2800" spc="-195"/>
              <a:t> </a:t>
            </a:r>
            <a:r>
              <a:rPr dirty="0" sz="2800"/>
              <a:t>to</a:t>
            </a:r>
            <a:r>
              <a:rPr dirty="0" sz="2800" spc="-180"/>
              <a:t> </a:t>
            </a:r>
            <a:r>
              <a:rPr dirty="0" sz="2800" spc="-55"/>
              <a:t>redux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893724"/>
            <a:ext cx="4070985" cy="76962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600">
                <a:solidFill>
                  <a:srgbClr val="6AAC91"/>
                </a:solidFill>
                <a:latin typeface="Verdana"/>
                <a:cs typeface="Verdana"/>
              </a:rPr>
              <a:t>Action</a:t>
            </a:r>
            <a:r>
              <a:rPr dirty="0" sz="1600" spc="-50">
                <a:solidFill>
                  <a:srgbClr val="6AAC91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6AAC91"/>
                </a:solidFill>
                <a:latin typeface="Verdana"/>
                <a:cs typeface="Verdana"/>
              </a:rPr>
              <a:t>Type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600">
                <a:latin typeface="Verdana"/>
                <a:cs typeface="Verdana"/>
              </a:rPr>
              <a:t>const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DELETE_TODO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=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'DELETE_TODO'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2380005"/>
            <a:ext cx="2352040" cy="1878964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600" spc="-10">
                <a:solidFill>
                  <a:srgbClr val="6AAC91"/>
                </a:solidFill>
                <a:latin typeface="Verdana"/>
                <a:cs typeface="Verdana"/>
              </a:rPr>
              <a:t>Action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600" spc="-50">
                <a:latin typeface="Verdana"/>
                <a:cs typeface="Verdana"/>
              </a:rPr>
              <a:t>{</a:t>
            </a:r>
            <a:endParaRPr sz="1600">
              <a:latin typeface="Verdana"/>
              <a:cs typeface="Verdana"/>
            </a:endParaRPr>
          </a:p>
          <a:p>
            <a:pPr marL="155575">
              <a:lnSpc>
                <a:spcPct val="100000"/>
              </a:lnSpc>
              <a:spcBef>
                <a:spcPts val="994"/>
              </a:spcBef>
            </a:pPr>
            <a:r>
              <a:rPr dirty="0" sz="1600">
                <a:latin typeface="Verdana"/>
                <a:cs typeface="Verdana"/>
              </a:rPr>
              <a:t>type: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DELETE_TODO,</a:t>
            </a:r>
            <a:endParaRPr sz="1600">
              <a:latin typeface="Verdana"/>
              <a:cs typeface="Verdana"/>
            </a:endParaRPr>
          </a:p>
          <a:p>
            <a:pPr marL="155575">
              <a:lnSpc>
                <a:spcPct val="100000"/>
              </a:lnSpc>
              <a:spcBef>
                <a:spcPts val="1010"/>
              </a:spcBef>
            </a:pPr>
            <a:r>
              <a:rPr dirty="0" sz="1600">
                <a:latin typeface="Verdana"/>
                <a:cs typeface="Verdana"/>
              </a:rPr>
              <a:t>payload:</a:t>
            </a:r>
            <a:r>
              <a:rPr dirty="0" sz="1600" spc="-10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id,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600" spc="-50">
                <a:latin typeface="Verdana"/>
                <a:cs typeface="Verdana"/>
              </a:rPr>
              <a:t>}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User</dc:creator>
  <dc:title>PowerPoint Presentation</dc:title>
  <dcterms:created xsi:type="dcterms:W3CDTF">2025-06-14T06:50:26Z</dcterms:created>
  <dcterms:modified xsi:type="dcterms:W3CDTF">2025-06-14T06:50:26Z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2025-06-14T00:00:00Z</vt:filetime>
  </property>
  <property fmtid="{D5CDD505-2E9C-101B-9397-08002B2CF9AE}" pid="5" name="Producer">
    <vt:lpwstr>Microsoft® PowerPoint® 2016</vt:lpwstr>
  </property>
</Properties>
</file>