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0377" y="2157806"/>
            <a:ext cx="5657850" cy="468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761"/>
            <a:ext cx="2850768" cy="68587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29" y="0"/>
                </a:moveTo>
                <a:lnTo>
                  <a:pt x="0" y="0"/>
                </a:lnTo>
                <a:lnTo>
                  <a:pt x="0" y="6858000"/>
                </a:lnTo>
                <a:lnTo>
                  <a:pt x="182829" y="6858000"/>
                </a:lnTo>
                <a:lnTo>
                  <a:pt x="182829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725"/>
            <a:ext cx="1591310" cy="507365"/>
          </a:xfrm>
          <a:custGeom>
            <a:avLst/>
            <a:gdLst/>
            <a:ahLst/>
            <a:cxnLst/>
            <a:rect l="l" t="t" r="r" b="b"/>
            <a:pathLst>
              <a:path w="1591310" h="507364">
                <a:moveTo>
                  <a:pt x="0" y="0"/>
                </a:moveTo>
                <a:lnTo>
                  <a:pt x="0" y="503820"/>
                </a:lnTo>
                <a:lnTo>
                  <a:pt x="1245108" y="507238"/>
                </a:lnTo>
                <a:lnTo>
                  <a:pt x="1345438" y="507238"/>
                </a:lnTo>
                <a:lnTo>
                  <a:pt x="1351534" y="500888"/>
                </a:lnTo>
                <a:lnTo>
                  <a:pt x="1353439" y="499363"/>
                </a:lnTo>
                <a:lnTo>
                  <a:pt x="1583944" y="268858"/>
                </a:lnTo>
                <a:lnTo>
                  <a:pt x="1589230" y="261695"/>
                </a:lnTo>
                <a:lnTo>
                  <a:pt x="1590992" y="254507"/>
                </a:lnTo>
                <a:lnTo>
                  <a:pt x="1589230" y="247320"/>
                </a:lnTo>
                <a:lnTo>
                  <a:pt x="1583944" y="240156"/>
                </a:lnTo>
                <a:lnTo>
                  <a:pt x="1354963" y="11302"/>
                </a:lnTo>
                <a:lnTo>
                  <a:pt x="1350010" y="11302"/>
                </a:lnTo>
                <a:lnTo>
                  <a:pt x="1350010" y="6476"/>
                </a:lnTo>
                <a:lnTo>
                  <a:pt x="1345438" y="6476"/>
                </a:lnTo>
                <a:lnTo>
                  <a:pt x="134061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129" y="250952"/>
            <a:ext cx="704570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1.wp.com/programmingwithmosh.com/wp-content/uploads/2018/11/lnrn_0201.png?ssl=1" TargetMode="External"/><Relationship Id="rId4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761"/>
            <a:ext cx="12188825" cy="6859270"/>
            <a:chOff x="0" y="-761"/>
            <a:chExt cx="12188825" cy="6859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5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61"/>
              <a:ext cx="2850768" cy="685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2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29" y="6858000"/>
                  </a:lnTo>
                  <a:lnTo>
                    <a:pt x="182829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692" y="0"/>
                </a:moveTo>
                <a:lnTo>
                  <a:pt x="0" y="0"/>
                </a:lnTo>
                <a:lnTo>
                  <a:pt x="0" y="778509"/>
                </a:lnTo>
                <a:lnTo>
                  <a:pt x="1345692" y="778509"/>
                </a:lnTo>
                <a:lnTo>
                  <a:pt x="1355310" y="777704"/>
                </a:lnTo>
                <a:lnTo>
                  <a:pt x="1363202" y="775588"/>
                </a:lnTo>
                <a:lnTo>
                  <a:pt x="1369355" y="772616"/>
                </a:lnTo>
                <a:lnTo>
                  <a:pt x="1373759" y="769238"/>
                </a:lnTo>
                <a:lnTo>
                  <a:pt x="1373759" y="764539"/>
                </a:lnTo>
                <a:lnTo>
                  <a:pt x="1378458" y="764539"/>
                </a:lnTo>
                <a:lnTo>
                  <a:pt x="1734820" y="408050"/>
                </a:lnTo>
                <a:lnTo>
                  <a:pt x="1740106" y="399460"/>
                </a:lnTo>
                <a:lnTo>
                  <a:pt x="1741868" y="388667"/>
                </a:lnTo>
                <a:lnTo>
                  <a:pt x="1740106" y="376993"/>
                </a:lnTo>
                <a:lnTo>
                  <a:pt x="1734820" y="365759"/>
                </a:lnTo>
                <a:lnTo>
                  <a:pt x="1378458" y="14096"/>
                </a:lnTo>
                <a:lnTo>
                  <a:pt x="1378458" y="9397"/>
                </a:lnTo>
                <a:lnTo>
                  <a:pt x="1373759" y="9397"/>
                </a:lnTo>
                <a:lnTo>
                  <a:pt x="1369355" y="5947"/>
                </a:lnTo>
                <a:lnTo>
                  <a:pt x="1363202" y="2936"/>
                </a:lnTo>
                <a:lnTo>
                  <a:pt x="1355310" y="807"/>
                </a:lnTo>
                <a:lnTo>
                  <a:pt x="1345692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12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1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54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75">
                <a:solidFill>
                  <a:srgbClr val="FF0000"/>
                </a:solidFill>
              </a:rPr>
              <a:t> </a:t>
            </a:r>
            <a:r>
              <a:rPr dirty="0" sz="4000" spc="-70">
                <a:solidFill>
                  <a:srgbClr val="FF0000"/>
                </a:solidFill>
              </a:rPr>
              <a:t>Online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548" y="6162022"/>
            <a:ext cx="685800" cy="598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092"/>
            <a:ext cx="9144000" cy="32594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9827895" cy="11017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Importing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default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&amp;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named</a:t>
            </a:r>
            <a:endParaRPr sz="1800">
              <a:latin typeface="Arial"/>
              <a:cs typeface="Arial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multiple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named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module.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During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mandatory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same </a:t>
            </a:r>
            <a:r>
              <a:rPr dirty="0" sz="1800">
                <a:latin typeface="Arial MT"/>
                <a:cs typeface="Arial MT"/>
              </a:rPr>
              <a:t>name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respective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005454" y="2389759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43073" y="2938398"/>
            <a:ext cx="25285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71818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 Methods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8026" y="4676013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48026" y="5224729"/>
            <a:ext cx="15741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50228" y="2456815"/>
            <a:ext cx="68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88228" y="3005709"/>
            <a:ext cx="4780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{project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}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‘./company.js</a:t>
            </a:r>
            <a:r>
              <a:rPr dirty="0" sz="1800" spc="-10" b="1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270" y="3224911"/>
            <a:ext cx="375666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114">
                <a:solidFill>
                  <a:srgbClr val="252525"/>
                </a:solidFill>
                <a:latin typeface="Verdana"/>
                <a:cs typeface="Verdana"/>
              </a:rPr>
              <a:t>DOM</a:t>
            </a:r>
            <a:r>
              <a:rPr dirty="0" sz="2900" spc="-204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900" spc="-265">
                <a:solidFill>
                  <a:srgbClr val="252525"/>
                </a:solidFill>
                <a:latin typeface="Verdana"/>
                <a:cs typeface="Verdana"/>
              </a:rPr>
              <a:t>VS</a:t>
            </a:r>
            <a:r>
              <a:rPr dirty="0" sz="2900" spc="-20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900" spc="-120">
                <a:solidFill>
                  <a:srgbClr val="252525"/>
                </a:solidFill>
                <a:latin typeface="Verdana"/>
                <a:cs typeface="Verdana"/>
              </a:rPr>
              <a:t>Virtual</a:t>
            </a:r>
            <a:r>
              <a:rPr dirty="0" sz="2900" spc="-23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252525"/>
                </a:solidFill>
                <a:latin typeface="Verdana"/>
                <a:cs typeface="Verdana"/>
              </a:rPr>
              <a:t>DOM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10205720" cy="38042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straight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stands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Document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Object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Model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abstraction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structured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text.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developers,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text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code,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simply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become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So,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while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text,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in-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memory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representation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algn="just" marL="355600" marR="480059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interface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(API)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traverse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modify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nodes.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4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contains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methods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 b="1">
                <a:solidFill>
                  <a:srgbClr val="585858"/>
                </a:solidFill>
                <a:latin typeface="Verdana"/>
                <a:cs typeface="Verdana"/>
              </a:rPr>
              <a:t>getElementById</a:t>
            </a:r>
            <a:r>
              <a:rPr dirty="0" sz="1800" spc="7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 b="1">
                <a:solidFill>
                  <a:srgbClr val="585858"/>
                </a:solidFill>
                <a:latin typeface="Verdana"/>
                <a:cs typeface="Verdana"/>
              </a:rPr>
              <a:t>removeChild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We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usually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endParaRPr sz="1800">
              <a:latin typeface="Verdana"/>
              <a:cs typeface="Verdana"/>
            </a:endParaRPr>
          </a:p>
          <a:p>
            <a:pPr algn="just" marL="355600" marR="90805" indent="-279400">
              <a:lnSpc>
                <a:spcPct val="100000"/>
              </a:lnSpc>
              <a:spcBef>
                <a:spcPts val="1000"/>
              </a:spcBef>
            </a:pP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So,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whenever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dynamicly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content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page,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modify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671440"/>
            <a:ext cx="5374640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item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0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document.getElementById("myLI");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item.parentNode.removeChild(item);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416" y="5599887"/>
            <a:ext cx="9994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document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abstraction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root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node,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while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4" b="1">
                <a:solidFill>
                  <a:srgbClr val="585858"/>
                </a:solidFill>
                <a:latin typeface="Verdana"/>
                <a:cs typeface="Verdana"/>
              </a:rPr>
              <a:t>getElementById,</a:t>
            </a:r>
            <a:r>
              <a:rPr dirty="0" sz="1800" spc="-135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 b="1">
                <a:solidFill>
                  <a:srgbClr val="585858"/>
                </a:solidFill>
                <a:latin typeface="Verdana"/>
                <a:cs typeface="Verdana"/>
              </a:rPr>
              <a:t>parentNode</a:t>
            </a:r>
            <a:r>
              <a:rPr dirty="0" sz="1800" spc="-105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 b="1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 b="1">
                <a:solidFill>
                  <a:srgbClr val="585858"/>
                </a:solidFill>
                <a:latin typeface="Verdana"/>
                <a:cs typeface="Verdana"/>
              </a:rPr>
              <a:t>removeChild</a:t>
            </a:r>
            <a:r>
              <a:rPr dirty="0" sz="1800" spc="-8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methods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API.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617960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r>
              <a:rPr dirty="0" u="sng" sz="1800" spc="-1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Issues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words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represents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change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UI,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gets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updated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represent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Now 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catch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frequently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manipulating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affects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performance,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making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800">
              <a:latin typeface="Verdana"/>
              <a:cs typeface="Verdana"/>
            </a:endParaRPr>
          </a:p>
          <a:p>
            <a:pPr marL="1727200" marR="364490" indent="-343535">
              <a:lnSpc>
                <a:spcPct val="100000"/>
              </a:lnSpc>
              <a:spcBef>
                <a:spcPts val="5"/>
              </a:spcBef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always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tree-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structured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allowed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structure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document.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cool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traverse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trees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fairly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easily.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Unfortunately,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easily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doesn’t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quickly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here.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727200" marR="38100" indent="-343535">
              <a:lnSpc>
                <a:spcPct val="100000"/>
              </a:lnSpc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trees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huge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nowadays.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Since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pushed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towards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dynamic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(Single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SPAs),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modify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1727200">
              <a:lnSpc>
                <a:spcPts val="2150"/>
              </a:lnSpc>
            </a:pP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tree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incessantly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lot.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pain.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598910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Virtual</a:t>
            </a:r>
            <a:r>
              <a:rPr dirty="0" u="sng" sz="1800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1727200" marR="194945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Virtual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invented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uses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free.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That’s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where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concept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performs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significantly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better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representation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gets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updated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Well,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ask”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Isn’t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sounds</a:t>
            </a:r>
            <a:endParaRPr sz="1800">
              <a:latin typeface="Verdana"/>
              <a:cs typeface="Verdana"/>
            </a:endParaRPr>
          </a:p>
          <a:p>
            <a:pPr algn="ctr" marL="193675">
              <a:lnSpc>
                <a:spcPct val="100000"/>
              </a:lnSpc>
            </a:pP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double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work?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faster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DOM?”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answer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faster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efficient,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9975850" cy="26003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How</a:t>
            </a:r>
            <a:r>
              <a:rPr dirty="0" u="sng" sz="1800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800" spc="-1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Virtual</a:t>
            </a:r>
            <a:r>
              <a:rPr dirty="0" u="sng" sz="1800" spc="-1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r>
              <a:rPr dirty="0" u="sng" sz="1800" spc="-1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faster?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added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UI,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DOM,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represented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as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tree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created.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node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tree.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tree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created.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tree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compared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“diffed”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355600" marR="380365" indent="-343535">
              <a:lnSpc>
                <a:spcPct val="100000"/>
              </a:lnSpc>
              <a:spcBef>
                <a:spcPts val="1000"/>
              </a:spcBef>
            </a:pP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Once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done,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calculates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best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possible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method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these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ensures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minimal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operations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real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Hence,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reducing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cost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pic>
        <p:nvPicPr>
          <p:cNvPr id="6" name="object 6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676" y="3729354"/>
            <a:ext cx="9841738" cy="2900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10246995" cy="382397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How</a:t>
            </a:r>
            <a:r>
              <a:rPr dirty="0" u="sng" sz="1800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does</a:t>
            </a:r>
            <a:r>
              <a:rPr dirty="0" u="sng" sz="1800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</a:t>
            </a:r>
            <a:r>
              <a:rPr dirty="0" u="sng" sz="1800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use</a:t>
            </a:r>
            <a:r>
              <a:rPr dirty="0" u="sng" sz="1800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Virtual</a:t>
            </a:r>
            <a:r>
              <a:rPr dirty="0" u="sng" sz="18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355600" marR="189230" indent="-34353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Now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fair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understanding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is,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your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let’s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look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leverages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endParaRPr sz="1800">
              <a:latin typeface="Verdana"/>
              <a:cs typeface="Verdana"/>
            </a:endParaRPr>
          </a:p>
          <a:p>
            <a:pPr marL="355600" marR="120014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piece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component,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state.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follows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observable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pattern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listens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tree.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Once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been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updated,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compares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current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 the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process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“diffing”.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Once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knows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objects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changed,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endParaRPr sz="180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those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objects,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far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better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when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compared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manipulating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directly.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4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standout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high-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library.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817745"/>
            <a:ext cx="99288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37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2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words,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tell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9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3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in,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sure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that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matches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state.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great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benefit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6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20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developer,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would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know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manipulation,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event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handling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manual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DOM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happen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behind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scenes.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440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9980" algn="l"/>
              </a:tabLst>
            </a:pPr>
            <a:r>
              <a:rPr dirty="0" spc="85"/>
              <a:t>DOM</a:t>
            </a:r>
            <a:r>
              <a:rPr dirty="0"/>
              <a:t>	</a:t>
            </a:r>
            <a:r>
              <a:rPr dirty="0" spc="-254"/>
              <a:t>VS</a:t>
            </a:r>
            <a:r>
              <a:rPr dirty="0" spc="-185"/>
              <a:t> </a:t>
            </a:r>
            <a:r>
              <a:rPr dirty="0" spc="-114"/>
              <a:t>Virtual</a:t>
            </a:r>
            <a:r>
              <a:rPr dirty="0" spc="-200"/>
              <a:t> </a:t>
            </a:r>
            <a:r>
              <a:rPr dirty="0" spc="85"/>
              <a:t>DOM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629390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How</a:t>
            </a:r>
            <a:r>
              <a:rPr dirty="0" u="sng" sz="1800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does</a:t>
            </a:r>
            <a:r>
              <a:rPr dirty="0" u="sng" sz="1800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</a:t>
            </a:r>
            <a:r>
              <a:rPr dirty="0" u="sng" sz="1800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use</a:t>
            </a:r>
            <a:r>
              <a:rPr dirty="0" u="sng" sz="1800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Virtual</a:t>
            </a:r>
            <a:r>
              <a:rPr dirty="0" u="sng" sz="18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1727200" marR="5334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these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details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abstracted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away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developers.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states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your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as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needed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takes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rest.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ensures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superior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experience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dirty="0" sz="1800" spc="-155" b="1">
                <a:solidFill>
                  <a:srgbClr val="585858"/>
                </a:solidFill>
                <a:latin typeface="Verdana"/>
                <a:cs typeface="Verdana"/>
              </a:rPr>
              <a:t>Batch</a:t>
            </a:r>
            <a:r>
              <a:rPr dirty="0" sz="1800" spc="-130" b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endParaRPr sz="1800">
              <a:latin typeface="Verdana"/>
              <a:cs typeface="Verdana"/>
            </a:endParaRPr>
          </a:p>
          <a:p>
            <a:pPr marL="1727200" marR="363855" indent="-343535">
              <a:lnSpc>
                <a:spcPct val="99800"/>
              </a:lnSpc>
              <a:spcBef>
                <a:spcPts val="10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follows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batch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mechanism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Hence,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leading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increased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performance.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sent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batches,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sending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single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state.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1010"/>
              </a:spcBef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repainting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expensive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part,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efficiently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ensures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real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receives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batched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repaint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UI.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50"/>
              <a:t>Module</a:t>
            </a:r>
            <a:r>
              <a:rPr dirty="0" sz="2900" spc="-235"/>
              <a:t> </a:t>
            </a:r>
            <a:r>
              <a:rPr dirty="0" sz="2900" spc="-155"/>
              <a:t>Import</a:t>
            </a:r>
            <a:r>
              <a:rPr dirty="0" sz="2900" spc="-220"/>
              <a:t> </a:t>
            </a:r>
            <a:r>
              <a:rPr dirty="0" sz="2900" spc="-355"/>
              <a:t>-</a:t>
            </a:r>
            <a:r>
              <a:rPr dirty="0" sz="2900" spc="-215"/>
              <a:t> </a:t>
            </a:r>
            <a:r>
              <a:rPr dirty="0" sz="2900" spc="-150"/>
              <a:t>Export</a:t>
            </a:r>
            <a:r>
              <a:rPr dirty="0" sz="2900" spc="-215"/>
              <a:t> </a:t>
            </a:r>
            <a:r>
              <a:rPr dirty="0" sz="2900" spc="-150"/>
              <a:t>in</a:t>
            </a:r>
            <a:r>
              <a:rPr dirty="0" sz="2900" spc="-254"/>
              <a:t> </a:t>
            </a:r>
            <a:r>
              <a:rPr dirty="0" sz="2900" spc="45"/>
              <a:t>React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10144125" cy="25800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Export</a:t>
            </a:r>
            <a:endParaRPr sz="18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module</a:t>
            </a:r>
            <a:r>
              <a:rPr dirty="0" sz="18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just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file.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script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module.</a:t>
            </a: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Modules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load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each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special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directives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export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import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interchange</a:t>
            </a: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functionality,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call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functions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module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another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one:</a:t>
            </a:r>
            <a:endParaRPr sz="1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export</a:t>
            </a:r>
            <a:r>
              <a:rPr dirty="0" sz="18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keyword</a:t>
            </a:r>
            <a:r>
              <a:rPr dirty="0" sz="18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labels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variables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functions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accessible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outside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current module.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import</a:t>
            </a:r>
            <a:r>
              <a:rPr dirty="0" sz="18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allows</a:t>
            </a:r>
            <a:r>
              <a:rPr dirty="0" sz="18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import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functionality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modules.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10037445" cy="33839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Export</a:t>
            </a:r>
            <a:endParaRPr sz="1800">
              <a:latin typeface="Arial"/>
              <a:cs typeface="Arial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export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statement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Javascript</a:t>
            </a:r>
            <a:r>
              <a:rPr dirty="0" sz="180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modules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export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functions,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objects,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primitive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from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module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so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they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programs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(using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'import'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statement).</a:t>
            </a:r>
            <a:endParaRPr sz="1800">
              <a:latin typeface="Arial MT"/>
              <a:cs typeface="Arial MT"/>
            </a:endParaRPr>
          </a:p>
          <a:p>
            <a:pPr marL="57785" marR="1094105" indent="50165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module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encapsulates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related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code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unit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code.</a:t>
            </a:r>
            <a:r>
              <a:rPr dirty="0" sz="1800" spc="-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All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functions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related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module</a:t>
            </a:r>
            <a:r>
              <a:rPr dirty="0" sz="1800" spc="-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contained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file.</a:t>
            </a: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800" spc="-9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Types</a:t>
            </a:r>
            <a:r>
              <a:rPr dirty="0" sz="18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8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Export: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Default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Export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Named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Export</a:t>
            </a:r>
            <a:endParaRPr sz="18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Note:</a:t>
            </a:r>
            <a:r>
              <a:rPr dirty="0" sz="1800" spc="-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have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multiple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named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export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module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but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default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export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5043805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Default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Export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default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module.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870454" y="2664967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95626" y="3213608"/>
            <a:ext cx="3353435" cy="2525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398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</a:t>
            </a:r>
            <a:endParaRPr sz="1800">
              <a:latin typeface="Arial MT"/>
              <a:cs typeface="Arial MT"/>
            </a:endParaRPr>
          </a:p>
          <a:p>
            <a:pPr marL="9398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Methods</a:t>
            </a:r>
            <a:endParaRPr sz="1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154305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 Methods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employee;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73061" y="2893567"/>
            <a:ext cx="34023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73061" y="3442157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6861" y="3914013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96861" y="4462653"/>
            <a:ext cx="2386330" cy="126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110"/>
              </a:spcBef>
            </a:pPr>
            <a:r>
              <a:rPr dirty="0" sz="1800">
                <a:latin typeface="Arial MT"/>
                <a:cs typeface="Arial MT"/>
              </a:rPr>
              <a:t>const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a=10;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25">
                <a:latin typeface="Arial MT"/>
                <a:cs typeface="Arial MT"/>
              </a:rPr>
              <a:t>a</a:t>
            </a:r>
            <a:r>
              <a:rPr dirty="0" sz="1800" spc="-25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77416" y="891286"/>
            <a:ext cx="4981575" cy="31064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Named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Export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multiple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named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module.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Arial MT"/>
              <a:cs typeface="Arial MT"/>
            </a:endParaRPr>
          </a:p>
          <a:p>
            <a:pPr marL="381635">
              <a:lnSpc>
                <a:spcPct val="100000"/>
              </a:lnSpc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31900" marR="286639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 Methods</a:t>
            </a:r>
            <a:endParaRPr sz="18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82470" y="4246575"/>
            <a:ext cx="25888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82470" y="4795520"/>
            <a:ext cx="2000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const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a=10;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45251" y="3979545"/>
            <a:ext cx="10293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latin typeface="Arial"/>
                <a:cs typeface="Arial"/>
              </a:rPr>
              <a:t>Export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15435" y="3979545"/>
            <a:ext cx="32556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latin typeface="Arial"/>
                <a:cs typeface="Arial"/>
              </a:rPr>
              <a:t>{</a:t>
            </a:r>
            <a:r>
              <a:rPr dirty="0" sz="2500" spc="-55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employee,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project</a:t>
            </a:r>
            <a:r>
              <a:rPr dirty="0" sz="2500" spc="-65" b="1">
                <a:latin typeface="Arial"/>
                <a:cs typeface="Arial"/>
              </a:rPr>
              <a:t> </a:t>
            </a:r>
            <a:r>
              <a:rPr dirty="0" sz="2500" spc="-25" b="1">
                <a:latin typeface="Arial"/>
                <a:cs typeface="Arial"/>
              </a:rPr>
              <a:t>};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9603740" cy="19050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</a:t>
            </a:r>
            <a:endParaRPr sz="1800">
              <a:latin typeface="Arial"/>
              <a:cs typeface="Arial"/>
            </a:endParaRPr>
          </a:p>
          <a:p>
            <a:pPr marL="355600" marR="465455" indent="-34353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import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statement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bindings which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another </a:t>
            </a:r>
            <a:r>
              <a:rPr dirty="0" sz="1800">
                <a:latin typeface="Arial MT"/>
                <a:cs typeface="Arial MT"/>
              </a:rPr>
              <a:t>module.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Imported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modules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strict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whether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declare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not.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Importing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default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module.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Default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718054" y="3149930"/>
            <a:ext cx="1303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56054" y="3698875"/>
            <a:ext cx="3340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default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{ </a:t>
            </a:r>
            <a:r>
              <a:rPr dirty="0" sz="1800" spc="-10">
                <a:latin typeface="Arial MT"/>
                <a:cs typeface="Arial MT"/>
              </a:rPr>
              <a:t>Property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Methods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50228" y="3295269"/>
            <a:ext cx="68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88228" y="3843908"/>
            <a:ext cx="3687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‘./company.js</a:t>
            </a:r>
            <a:r>
              <a:rPr dirty="0" sz="1800" spc="-10" b="1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77416" y="891286"/>
            <a:ext cx="9784715" cy="17983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Importing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Named</a:t>
            </a: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multiple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named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module.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During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mandatory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same </a:t>
            </a:r>
            <a:r>
              <a:rPr dirty="0" sz="1800">
                <a:latin typeface="Arial MT"/>
                <a:cs typeface="Arial MT"/>
              </a:rPr>
              <a:t>name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respective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Arial MT"/>
              <a:cs typeface="Arial MT"/>
            </a:endParaRPr>
          </a:p>
          <a:p>
            <a:pPr marL="1340485">
              <a:lnSpc>
                <a:spcPct val="100000"/>
              </a:lnSpc>
              <a:spcBef>
                <a:spcPts val="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43073" y="2938398"/>
            <a:ext cx="25285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71818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 Methods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48026" y="4676013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8026" y="5224729"/>
            <a:ext cx="15741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50228" y="2846959"/>
            <a:ext cx="68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88228" y="3395598"/>
            <a:ext cx="486029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{employee}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‘./company.js</a:t>
            </a:r>
            <a:r>
              <a:rPr dirty="0" sz="1800" spc="-10" b="1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320"/>
              </a:spcBef>
            </a:pP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{employee 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}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‘./company.js</a:t>
            </a:r>
            <a:r>
              <a:rPr dirty="0" sz="1800" spc="-10" b="1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Module</a:t>
            </a:r>
            <a:r>
              <a:rPr dirty="0" spc="-200"/>
              <a:t> </a:t>
            </a:r>
            <a:r>
              <a:rPr dirty="0" spc="-155"/>
              <a:t>Import</a:t>
            </a:r>
            <a:r>
              <a:rPr dirty="0" spc="-185"/>
              <a:t> </a:t>
            </a:r>
            <a:r>
              <a:rPr dirty="0" spc="-360"/>
              <a:t>-</a:t>
            </a:r>
            <a:r>
              <a:rPr dirty="0" spc="-210"/>
              <a:t> </a:t>
            </a:r>
            <a:r>
              <a:rPr dirty="0" spc="-145"/>
              <a:t>Export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9827895" cy="11017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Module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Importing</a:t>
            </a: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latin typeface="Arial MT"/>
                <a:cs typeface="Arial MT"/>
              </a:rPr>
              <a:t>You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multiple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named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export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module.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During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mandatory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same </a:t>
            </a:r>
            <a:r>
              <a:rPr dirty="0" sz="1800">
                <a:latin typeface="Arial MT"/>
                <a:cs typeface="Arial MT"/>
              </a:rPr>
              <a:t>name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respective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9" b="1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005454" y="2389759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43073" y="2938398"/>
            <a:ext cx="25285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class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 </a:t>
            </a:r>
            <a:r>
              <a:rPr dirty="0" sz="1800" spc="-5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71818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Property Methods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8026" y="4676013"/>
            <a:ext cx="180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function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project(){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48026" y="5224729"/>
            <a:ext cx="15741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Export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r>
              <a:rPr dirty="0" sz="1800" spc="-1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50228" y="2465959"/>
            <a:ext cx="687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app.js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88228" y="3014598"/>
            <a:ext cx="3776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Import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*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‘./company.js</a:t>
            </a:r>
            <a:r>
              <a:rPr dirty="0" sz="1800" spc="-10" b="1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31534" y="3837813"/>
            <a:ext cx="16833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Comp.employee Comp.project Comp.a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2025-06-14T06:36:36Z</dcterms:created>
  <dcterms:modified xsi:type="dcterms:W3CDTF">2025-06-14T06:36:36Z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2010</vt:lpwstr>
  </property>
</Properties>
</file>