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1507" y="1715465"/>
            <a:ext cx="9210040" cy="91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4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893419"/>
            <a:ext cx="10187305" cy="569468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Attributes</a:t>
            </a:r>
            <a:endParaRPr sz="1700">
              <a:latin typeface="Tahoma"/>
              <a:cs typeface="Tahoma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8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normal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HTML.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But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normal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naming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HTML,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camelcase</a:t>
            </a:r>
            <a:r>
              <a:rPr dirty="0" sz="1700" spc="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attributes.</a:t>
            </a:r>
            <a:endParaRPr sz="1700">
              <a:latin typeface="Verdana"/>
              <a:cs typeface="Verdana"/>
            </a:endParaRPr>
          </a:p>
          <a:p>
            <a:pPr marL="57785" marR="74930">
              <a:lnSpc>
                <a:spcPct val="100000"/>
              </a:lnSpc>
              <a:spcBef>
                <a:spcPts val="994"/>
              </a:spcBef>
            </a:pPr>
            <a:r>
              <a:rPr dirty="0" sz="1700" spc="-229" b="1" i="1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1700" spc="-9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14" b="1" i="1">
                <a:solidFill>
                  <a:srgbClr val="FF0000"/>
                </a:solidFill>
                <a:latin typeface="Verdana"/>
                <a:cs typeface="Verdana"/>
              </a:rPr>
              <a:t>example,</a:t>
            </a:r>
            <a:r>
              <a:rPr dirty="0" sz="1700" spc="-12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class</a:t>
            </a:r>
            <a:r>
              <a:rPr dirty="0" sz="1700" spc="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becomes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className</a:t>
            </a:r>
            <a:r>
              <a:rPr dirty="0" sz="1700" spc="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main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reason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behind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some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‘class’</a:t>
            </a:r>
            <a:r>
              <a:rPr dirty="0" sz="17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reserved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keywords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JavaScripts.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So,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order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avoid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problem,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camel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case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naming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attributes.</a:t>
            </a:r>
            <a:endParaRPr sz="1700">
              <a:latin typeface="Verdana"/>
              <a:cs typeface="Verdana"/>
            </a:endParaRPr>
          </a:p>
          <a:p>
            <a:pPr marL="355600" marR="206375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custom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custom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attributes,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attributes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prefixed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FF0000"/>
                </a:solidFill>
                <a:latin typeface="Tahoma"/>
                <a:cs typeface="Tahoma"/>
              </a:rPr>
              <a:t>data-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dirty="0" sz="1700" spc="-140" b="1" i="1">
                <a:solidFill>
                  <a:srgbClr val="585858"/>
                </a:solidFill>
                <a:latin typeface="Verdana"/>
                <a:cs typeface="Verdana"/>
              </a:rPr>
              <a:t>Specifying</a:t>
            </a:r>
            <a:r>
              <a:rPr dirty="0" sz="17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 b="1" i="1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 b="1" i="1">
                <a:solidFill>
                  <a:srgbClr val="585858"/>
                </a:solidFill>
                <a:latin typeface="Verdana"/>
                <a:cs typeface="Verdana"/>
              </a:rPr>
              <a:t>values:</a:t>
            </a:r>
            <a:r>
              <a:rPr dirty="0" sz="1700" spc="-114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ways:</a:t>
            </a:r>
            <a:endParaRPr sz="1700">
              <a:latin typeface="Verdana"/>
              <a:cs typeface="Verdana"/>
            </a:endParaRPr>
          </a:p>
          <a:p>
            <a:pPr marL="57785" marR="457200" indent="-38735">
              <a:lnSpc>
                <a:spcPts val="3050"/>
              </a:lnSpc>
              <a:spcBef>
                <a:spcPts val="254"/>
              </a:spcBef>
              <a:buSzPct val="94117"/>
              <a:buAutoNum type="arabicPeriod"/>
              <a:tabLst>
                <a:tab pos="234950" algn="l"/>
              </a:tabLst>
            </a:pP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dirty="0" sz="1700" spc="-1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FF0000"/>
                </a:solidFill>
                <a:latin typeface="Verdana"/>
                <a:cs typeface="Verdana"/>
              </a:rPr>
              <a:t>string</a:t>
            </a:r>
            <a:r>
              <a:rPr dirty="0" sz="1700" spc="-1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FF0000"/>
                </a:solidFill>
                <a:latin typeface="Verdana"/>
                <a:cs typeface="Verdana"/>
              </a:rPr>
              <a:t>literals:</a:t>
            </a:r>
            <a:r>
              <a:rPr dirty="0" sz="1700" spc="-1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hard-</a:t>
            </a:r>
            <a:r>
              <a:rPr dirty="0" sz="1700" spc="110">
                <a:solidFill>
                  <a:srgbClr val="585858"/>
                </a:solidFill>
                <a:latin typeface="Verdana"/>
                <a:cs typeface="Verdana"/>
              </a:rPr>
              <a:t>coded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strings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quotes: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&lt;h1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className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"firstAttribute"&gt;Hello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Sahosoft&lt;/h1&gt;;</a:t>
            </a:r>
            <a:endParaRPr sz="1700">
              <a:latin typeface="Verdana"/>
              <a:cs typeface="Verdana"/>
            </a:endParaRPr>
          </a:p>
          <a:p>
            <a:pPr marL="234950" indent="-215900">
              <a:lnSpc>
                <a:spcPct val="100000"/>
              </a:lnSpc>
              <a:spcBef>
                <a:spcPts val="725"/>
              </a:spcBef>
              <a:buSzPct val="94117"/>
              <a:buAutoNum type="arabicPeriod"/>
              <a:tabLst>
                <a:tab pos="234950" algn="l"/>
              </a:tabLst>
            </a:pP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dirty="0" sz="1700" spc="-110">
                <a:solidFill>
                  <a:srgbClr val="FF0000"/>
                </a:solidFill>
                <a:latin typeface="Verdana"/>
                <a:cs typeface="Verdana"/>
              </a:rPr>
              <a:t> expressions:</a:t>
            </a:r>
            <a:r>
              <a:rPr dirty="0" sz="1700" spc="-1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expressions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curly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braces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70">
                <a:solidFill>
                  <a:srgbClr val="585858"/>
                </a:solidFill>
                <a:latin typeface="Verdana"/>
                <a:cs typeface="Verdana"/>
              </a:rPr>
              <a:t>{}: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ele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&lt;h1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className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{varName}&gt;Hello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Sahosoft&lt;/h1&gt;;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10"/>
              </a:spcBef>
            </a:pPr>
            <a:r>
              <a:rPr dirty="0" u="sng" sz="170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7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style</a:t>
            </a:r>
            <a:r>
              <a:rPr dirty="0" u="sng" sz="17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attribute 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changes</a:t>
            </a:r>
            <a:r>
              <a:rPr dirty="0" u="sng" sz="1700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1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its</a:t>
            </a:r>
            <a:r>
              <a:rPr dirty="0" u="sng" sz="17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semantics</a:t>
            </a:r>
            <a:endParaRPr sz="1700">
              <a:latin typeface="Verdana"/>
              <a:cs typeface="Verdana"/>
            </a:endParaRPr>
          </a:p>
          <a:p>
            <a:pPr marL="57785" marR="819150">
              <a:lnSpc>
                <a:spcPct val="148800"/>
              </a:lnSpc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style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inline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style.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longer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accepts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string.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style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accepts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define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55980" rIns="0" bIns="0" rtlCol="0" vert="horz">
            <a:spAutoFit/>
          </a:bodyPr>
          <a:lstStyle/>
          <a:p>
            <a:pPr marL="2655570">
              <a:lnSpc>
                <a:spcPct val="100000"/>
              </a:lnSpc>
              <a:spcBef>
                <a:spcPts val="105"/>
              </a:spcBef>
            </a:pPr>
            <a:r>
              <a:rPr dirty="0" sz="2900" spc="-285"/>
              <a:t>First</a:t>
            </a:r>
            <a:r>
              <a:rPr dirty="0" sz="2900" spc="-245"/>
              <a:t> </a:t>
            </a:r>
            <a:r>
              <a:rPr dirty="0" sz="2900" spc="65"/>
              <a:t>React</a:t>
            </a:r>
            <a:r>
              <a:rPr dirty="0" sz="2900" spc="-229"/>
              <a:t> </a:t>
            </a:r>
            <a:r>
              <a:rPr dirty="0" sz="2900" spc="114"/>
              <a:t>App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48535" marR="5080" indent="-2236470">
              <a:lnSpc>
                <a:spcPct val="100000"/>
              </a:lnSpc>
              <a:spcBef>
                <a:spcPts val="105"/>
              </a:spcBef>
            </a:pPr>
            <a:r>
              <a:rPr dirty="0" sz="2900" spc="-120"/>
              <a:t>Render(),</a:t>
            </a:r>
            <a:r>
              <a:rPr dirty="0" sz="2900" spc="-130"/>
              <a:t> </a:t>
            </a:r>
            <a:r>
              <a:rPr dirty="0" sz="2900" spc="-60"/>
              <a:t>createElement()</a:t>
            </a:r>
            <a:r>
              <a:rPr dirty="0" sz="2900" spc="-165"/>
              <a:t> </a:t>
            </a:r>
            <a:r>
              <a:rPr dirty="0" sz="2900" spc="100"/>
              <a:t>and</a:t>
            </a:r>
            <a:r>
              <a:rPr dirty="0" sz="2900" spc="-165"/>
              <a:t> </a:t>
            </a:r>
            <a:r>
              <a:rPr dirty="0" sz="2900" spc="-10"/>
              <a:t>ReactDOM.render() </a:t>
            </a:r>
            <a:r>
              <a:rPr dirty="0" sz="2900"/>
              <a:t>Methods</a:t>
            </a:r>
            <a:r>
              <a:rPr dirty="0" sz="2900" spc="-204"/>
              <a:t> </a:t>
            </a:r>
            <a:r>
              <a:rPr dirty="0" sz="2900" spc="-150"/>
              <a:t>in</a:t>
            </a:r>
            <a:r>
              <a:rPr dirty="0" sz="2900" spc="-240"/>
              <a:t> </a:t>
            </a:r>
            <a:r>
              <a:rPr dirty="0" sz="2900" spc="65"/>
              <a:t>React</a:t>
            </a:r>
            <a:r>
              <a:rPr dirty="0" sz="2900" spc="-204"/>
              <a:t> </a:t>
            </a:r>
            <a:r>
              <a:rPr dirty="0" sz="2900" spc="-25"/>
              <a:t>JS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render()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891286"/>
            <a:ext cx="11556365" cy="51365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render()</a:t>
            </a:r>
            <a:endParaRPr sz="1800">
              <a:latin typeface="Arial"/>
              <a:cs typeface="Arial"/>
            </a:endParaRPr>
          </a:p>
          <a:p>
            <a:pPr marL="1430020" marR="2934335">
              <a:lnSpc>
                <a:spcPts val="3170"/>
              </a:lnSpc>
              <a:spcBef>
                <a:spcPts val="26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render()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required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class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component.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It’s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return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following</a:t>
            </a:r>
            <a:r>
              <a:rPr dirty="0" sz="18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types:</a:t>
            </a:r>
            <a:endParaRPr sz="1800">
              <a:latin typeface="Arial MT"/>
              <a:cs typeface="Arial MT"/>
            </a:endParaRPr>
          </a:p>
          <a:p>
            <a:pPr marL="1727200" marR="231140" indent="-343535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Font typeface="Wingdings"/>
              <a:buChar char=""/>
              <a:tabLst>
                <a:tab pos="17272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React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elements.</a:t>
            </a:r>
            <a:r>
              <a:rPr dirty="0" sz="18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Typically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created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via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JSX.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example, &lt;div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/&gt;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&lt;MyComponent</a:t>
            </a:r>
            <a:r>
              <a:rPr dirty="0" sz="18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/&gt;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are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elements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instruct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DOM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node,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another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user-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defined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component, respectively.</a:t>
            </a:r>
            <a:endParaRPr sz="1800">
              <a:latin typeface="Arial MT"/>
              <a:cs typeface="Arial MT"/>
            </a:endParaRPr>
          </a:p>
          <a:p>
            <a:pPr marL="17272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"/>
              <a:tabLst>
                <a:tab pos="17272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Arrays</a:t>
            </a:r>
            <a:r>
              <a:rPr dirty="0" sz="1800" spc="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fragments.</a:t>
            </a:r>
            <a:r>
              <a:rPr dirty="0" sz="1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Let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you return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elements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render</a:t>
            </a:r>
            <a:endParaRPr sz="1800">
              <a:latin typeface="Arial MT"/>
              <a:cs typeface="Arial MT"/>
            </a:endParaRPr>
          </a:p>
          <a:p>
            <a:pPr marL="17272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"/>
              <a:tabLst>
                <a:tab pos="17272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Portals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Let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children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DOM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subtree.</a:t>
            </a:r>
            <a:endParaRPr sz="1800">
              <a:latin typeface="Arial MT"/>
              <a:cs typeface="Arial MT"/>
            </a:endParaRPr>
          </a:p>
          <a:p>
            <a:pPr marL="17272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"/>
              <a:tabLst>
                <a:tab pos="17272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String</a:t>
            </a:r>
            <a:r>
              <a:rPr dirty="0" sz="1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numbers.</a:t>
            </a:r>
            <a:r>
              <a:rPr dirty="0" sz="18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These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rendered</a:t>
            </a:r>
            <a:r>
              <a:rPr dirty="0" sz="18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text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nodes in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DOM.</a:t>
            </a:r>
            <a:endParaRPr sz="1800">
              <a:latin typeface="Arial MT"/>
              <a:cs typeface="Arial MT"/>
            </a:endParaRPr>
          </a:p>
          <a:p>
            <a:pPr marL="1727200" marR="473709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"/>
              <a:tabLst>
                <a:tab pos="17272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Booleans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null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nothing.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(Mostly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exists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support</a:t>
            </a:r>
            <a:r>
              <a:rPr dirty="0" sz="18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return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test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&amp;&amp;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&lt;Child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/&gt;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pattern,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8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test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boolean.)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  <a:p>
            <a:pPr marL="1727200" marR="5080" indent="-343535"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render()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pure,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meaning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does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modify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component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state,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returns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same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result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it’s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invoked,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does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directly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interact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dirty="0" sz="18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browser.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50"/>
              <a:t>elements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891286"/>
            <a:ext cx="7570470" cy="323596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create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element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800" spc="-6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React.createElement()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method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JSX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dirty="0" u="sng" sz="180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Using</a:t>
            </a:r>
            <a:r>
              <a:rPr dirty="0" u="sng" sz="1800" spc="-2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React.createElement()</a:t>
            </a:r>
            <a:endParaRPr sz="18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React.createElement(“h1”,null,”Welcome</a:t>
            </a:r>
            <a:r>
              <a:rPr dirty="0" sz="18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Sahosoft</a:t>
            </a:r>
            <a:r>
              <a:rPr dirty="0" sz="18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Solutions”);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dirty="0" u="sng" sz="180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Using</a:t>
            </a:r>
            <a:r>
              <a:rPr dirty="0" u="sng" sz="18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2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JSX</a:t>
            </a:r>
            <a:endParaRPr sz="18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&lt;h1&gt;Welcome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Sahosoft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Solutions”&lt;/h1&gt;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50"/>
              <a:t>elements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889762"/>
            <a:ext cx="8822690" cy="56457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React.createElement()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React.createElement(type,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props,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Children)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14" b="1">
                <a:solidFill>
                  <a:srgbClr val="585858"/>
                </a:solidFill>
                <a:latin typeface="Tahoma"/>
                <a:cs typeface="Tahoma"/>
              </a:rPr>
              <a:t>Type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Type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h1,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h2,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div,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span,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button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props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objects</a:t>
            </a:r>
            <a:endParaRPr sz="18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{style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:{color: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“red”}}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event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handlers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name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class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Children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anything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pass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React.createElement(“h1”,null,”Welcome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to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Sahosoft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Solutions”);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ReactDOM.render()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ReactDOM.render(element,DOMnode):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60" b="1">
                <a:solidFill>
                  <a:srgbClr val="585858"/>
                </a:solidFill>
                <a:latin typeface="Tahoma"/>
                <a:cs typeface="Tahoma"/>
              </a:rPr>
              <a:t>Element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(need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render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DOM)</a:t>
            </a:r>
            <a:endParaRPr sz="1800">
              <a:latin typeface="Verdana"/>
              <a:cs typeface="Verdana"/>
            </a:endParaRPr>
          </a:p>
          <a:p>
            <a:pPr marL="12700" marR="4455795" indent="342900">
              <a:lnSpc>
                <a:spcPct val="146100"/>
              </a:lnSpc>
              <a:spcBef>
                <a:spcPts val="1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DOMnode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2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where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render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DOM </a:t>
            </a:r>
            <a:r>
              <a:rPr dirty="0" sz="1800" spc="-40">
                <a:solidFill>
                  <a:srgbClr val="FF0000"/>
                </a:solidFill>
                <a:latin typeface="Verdana"/>
                <a:cs typeface="Verdana"/>
              </a:rPr>
              <a:t>Example</a:t>
            </a:r>
            <a:r>
              <a:rPr dirty="0" sz="1800" spc="-1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37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ReactDOM.render(&lt;App/&gt;,document.getElementById(“root”));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359" y="1500581"/>
            <a:ext cx="34696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0"/>
              </a:spcBef>
            </a:pPr>
            <a:r>
              <a:rPr dirty="0" sz="3600" spc="-285">
                <a:solidFill>
                  <a:srgbClr val="252525"/>
                </a:solidFill>
                <a:latin typeface="Verdana"/>
                <a:cs typeface="Verdana"/>
              </a:rPr>
              <a:t>JSX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40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252525"/>
                </a:solidFill>
                <a:latin typeface="Verdana"/>
                <a:cs typeface="Verdana"/>
              </a:rPr>
              <a:t>Depth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(Complete</a:t>
            </a:r>
            <a:r>
              <a:rPr dirty="0" sz="3600" spc="-7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335">
                <a:solidFill>
                  <a:srgbClr val="252525"/>
                </a:solidFill>
                <a:latin typeface="Verdana"/>
                <a:cs typeface="Verdana"/>
              </a:rPr>
              <a:t>JSX)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9302"/>
            <a:ext cx="10158730" cy="488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8585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0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800" spc="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place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them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without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any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createElement()</a:t>
            </a:r>
            <a:r>
              <a:rPr dirty="0" sz="1800" spc="3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and/or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appendChild()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methods.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70" b="1">
                <a:solidFill>
                  <a:srgbClr val="FF0000"/>
                </a:solidFill>
                <a:latin typeface="Tahoma"/>
                <a:cs typeface="Tahoma"/>
              </a:rPr>
              <a:t>Note:</a:t>
            </a:r>
            <a:r>
              <a:rPr dirty="0" sz="1800" spc="-3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 i="1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 i="1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10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4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 i="1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1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 i="1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800" spc="-9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 i="1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14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 i="1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i="1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11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i="1">
                <a:solidFill>
                  <a:srgbClr val="585858"/>
                </a:solidFill>
                <a:latin typeface="Verdana"/>
                <a:cs typeface="Verdana"/>
              </a:rPr>
              <a:t>easier</a:t>
            </a:r>
            <a:r>
              <a:rPr dirty="0" sz="1800" spc="-9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 i="1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10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14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010"/>
              </a:spcBef>
            </a:pP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Using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JSX: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Single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algn="just" marL="12700" marR="29209">
              <a:lnSpc>
                <a:spcPct val="100000"/>
              </a:lnSpc>
              <a:spcBef>
                <a:spcPts val="985"/>
              </a:spcBef>
            </a:pPr>
            <a:r>
              <a:rPr dirty="0" sz="1800" spc="-4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25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single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single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easily.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looks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regular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cases.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Even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though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it's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similar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HTML,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couple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we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keep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mind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005"/>
              </a:spcBef>
            </a:pP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Using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JSX: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Nested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elements,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container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element.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245" b="1" i="1">
                <a:solidFill>
                  <a:srgbClr val="585858"/>
                </a:solidFill>
                <a:latin typeface="Verdana"/>
                <a:cs typeface="Verdana"/>
              </a:rPr>
              <a:t>Inserting</a:t>
            </a:r>
            <a:r>
              <a:rPr dirty="0" sz="1800" spc="-12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 b="1" i="1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dirty="0" sz="1800" spc="-12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0" b="1" i="1">
                <a:solidFill>
                  <a:srgbClr val="585858"/>
                </a:solidFill>
                <a:latin typeface="Verdana"/>
                <a:cs typeface="Verdana"/>
              </a:rPr>
              <a:t>HTML: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 b="1" i="1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wrapper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20" b="1" i="1">
                <a:solidFill>
                  <a:srgbClr val="585858"/>
                </a:solidFill>
                <a:latin typeface="Verdana"/>
                <a:cs typeface="Verdana"/>
              </a:rPr>
              <a:t>()</a:t>
            </a:r>
            <a:endParaRPr sz="1800">
              <a:latin typeface="Verdana"/>
              <a:cs typeface="Verdana"/>
            </a:endParaRPr>
          </a:p>
          <a:p>
            <a:pPr marL="12700" marR="441959">
              <a:lnSpc>
                <a:spcPts val="3160"/>
              </a:lnSpc>
              <a:spcBef>
                <a:spcPts val="259"/>
              </a:spcBef>
            </a:pP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wrapping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entire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return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with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parentheses,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multi-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line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return.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lines,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put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parentheses</a:t>
            </a:r>
            <a:endParaRPr sz="1800">
              <a:latin typeface="Verdana"/>
              <a:cs typeface="Verdana"/>
            </a:endParaRPr>
          </a:p>
          <a:p>
            <a:pPr marL="12700" marR="349250">
              <a:lnSpc>
                <a:spcPct val="100000"/>
              </a:lnSpc>
              <a:spcBef>
                <a:spcPts val="720"/>
              </a:spcBef>
            </a:pPr>
            <a:r>
              <a:rPr dirty="0" sz="1800" spc="-70" b="1">
                <a:solidFill>
                  <a:srgbClr val="FF0000"/>
                </a:solidFill>
                <a:latin typeface="Tahoma"/>
                <a:cs typeface="Tahoma"/>
              </a:rPr>
              <a:t>Note:</a:t>
            </a:r>
            <a:r>
              <a:rPr dirty="0" sz="1800" spc="-1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directly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wrapped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()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larger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blocks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892810"/>
            <a:ext cx="1114361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95"/>
              </a:spcBef>
            </a:pPr>
            <a:r>
              <a:rPr dirty="0" u="sng" sz="18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Expressions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</a:t>
            </a:r>
            <a:r>
              <a:rPr dirty="0" u="sng" sz="1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</a:t>
            </a:r>
            <a:endParaRPr sz="1800">
              <a:latin typeface="Tahoma"/>
              <a:cs typeface="Tahom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expressions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curly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braces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15">
                <a:solidFill>
                  <a:srgbClr val="585858"/>
                </a:solidFill>
                <a:latin typeface="Verdana"/>
                <a:cs typeface="Verdana"/>
              </a:rPr>
              <a:t>{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85">
                <a:solidFill>
                  <a:srgbClr val="585858"/>
                </a:solidFill>
                <a:latin typeface="Verdana"/>
                <a:cs typeface="Verdana"/>
              </a:rPr>
              <a:t>}.</a:t>
            </a:r>
            <a:endParaRPr sz="1800">
              <a:latin typeface="Verdana"/>
              <a:cs typeface="Verdana"/>
            </a:endParaRPr>
          </a:p>
          <a:p>
            <a:pPr marL="1430020" marR="660400">
              <a:lnSpc>
                <a:spcPct val="100000"/>
              </a:lnSpc>
              <a:spcBef>
                <a:spcPts val="994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expression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variable,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property,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valid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expression.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execute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expression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return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result.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010"/>
              </a:spcBef>
            </a:pPr>
            <a:r>
              <a:rPr dirty="0" u="sng" sz="1800" spc="-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Elements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14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Must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be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Closed</a:t>
            </a:r>
            <a:endParaRPr sz="1800">
              <a:latin typeface="Tahoma"/>
              <a:cs typeface="Tahoma"/>
            </a:endParaRPr>
          </a:p>
          <a:p>
            <a:pPr marL="1430020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follows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XML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rules,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therefore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properly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closed.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close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tags.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5" b="1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close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 b="1" i="1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tags:</a:t>
            </a:r>
            <a:r>
              <a:rPr dirty="0" sz="1800" spc="-14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0" b="1">
                <a:solidFill>
                  <a:srgbClr val="585858"/>
                </a:solidFill>
                <a:latin typeface="Tahoma"/>
                <a:cs typeface="Tahoma"/>
              </a:rPr>
              <a:t>&lt;br&gt;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self-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closing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tag: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5" b="1">
                <a:solidFill>
                  <a:srgbClr val="585858"/>
                </a:solidFill>
                <a:latin typeface="Tahoma"/>
                <a:cs typeface="Tahoma"/>
              </a:rPr>
              <a:t>&lt;br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5" b="1">
                <a:solidFill>
                  <a:srgbClr val="585858"/>
                </a:solidFill>
                <a:latin typeface="Tahoma"/>
                <a:cs typeface="Tahoma"/>
              </a:rPr>
              <a:t>/&gt;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(the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</a:pP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goes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tags)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75" b="1" i="1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r>
              <a:rPr dirty="0" sz="1800" spc="-12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will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throw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error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properly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closed.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2025-06-14T06:36:55Z</dcterms:created>
  <dcterms:modified xsi:type="dcterms:W3CDTF">2025-06-14T06:36:55Z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