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23359" y="1500581"/>
            <a:ext cx="346964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heavy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 u="heavy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9129" y="250647"/>
            <a:ext cx="83337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5789" y="1726184"/>
            <a:ext cx="6520815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heavy">
                <a:solidFill>
                  <a:srgbClr val="FF0000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w3schools.com/js/js_es5.asp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0713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Babel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10085705" cy="1496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was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invented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Brendan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Eich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1995,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90">
                <a:solidFill>
                  <a:srgbClr val="585858"/>
                </a:solidFill>
                <a:latin typeface="Verdana"/>
                <a:cs typeface="Verdana"/>
              </a:rPr>
              <a:t>became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ECMA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standard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1997.</a:t>
            </a:r>
            <a:endParaRPr sz="1800">
              <a:latin typeface="Verdana"/>
              <a:cs typeface="Verdana"/>
            </a:endParaRPr>
          </a:p>
          <a:p>
            <a:pPr marL="12700" marR="2976880">
              <a:lnSpc>
                <a:spcPct val="217899"/>
              </a:lnSpc>
              <a:spcBef>
                <a:spcPts val="10"/>
              </a:spcBef>
            </a:pP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2015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ECMAScript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named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year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(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ECMAScript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2015).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ECMAScript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often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abbreviated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Babel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744598" y="907102"/>
          <a:ext cx="9859010" cy="59283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443865"/>
                <a:gridCol w="122555"/>
                <a:gridCol w="944879"/>
                <a:gridCol w="198119"/>
                <a:gridCol w="215264"/>
                <a:gridCol w="7388859"/>
              </a:tblGrid>
              <a:tr h="227965">
                <a:tc>
                  <a:txBody>
                    <a:bodyPr/>
                    <a:lstStyle/>
                    <a:p>
                      <a:pPr marL="22225">
                        <a:lnSpc>
                          <a:spcPts val="1625"/>
                        </a:lnSpc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Official</a:t>
                      </a: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Name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r" marR="15240">
                        <a:lnSpc>
                          <a:spcPts val="1625"/>
                        </a:lnSpc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(1997)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140">
                          <a:latin typeface="Verdana"/>
                          <a:cs typeface="Verdana"/>
                        </a:rPr>
                        <a:t>First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Edition.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r" marR="15240">
                        <a:lnSpc>
                          <a:spcPts val="1625"/>
                        </a:lnSpc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(1998)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Editorial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changes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only.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52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(1999)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Regular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Expressions.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5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try/catch.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r" marR="15240">
                        <a:lnSpc>
                          <a:spcPts val="1625"/>
                        </a:lnSpc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30">
                          <a:latin typeface="Verdana"/>
                          <a:cs typeface="Verdana"/>
                        </a:rPr>
                        <a:t>Never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released.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5425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5240">
                        <a:lnSpc>
                          <a:spcPct val="100000"/>
                        </a:lnSpc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22860">
                        <a:lnSpc>
                          <a:spcPts val="1625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5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u="sng" sz="1400" spc="-75">
                          <a:solidFill>
                            <a:srgbClr val="FA4917"/>
                          </a:solidFill>
                          <a:uFill>
                            <a:solidFill>
                              <a:srgbClr val="FA4917"/>
                            </a:solidFill>
                          </a:uFill>
                          <a:latin typeface="Verdana"/>
                          <a:cs typeface="Verdana"/>
                          <a:hlinkClick r:id="rId3"/>
                        </a:rPr>
                        <a:t>(ES5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FE8E7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"strict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mode".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305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">
                        <a:lnSpc>
                          <a:spcPts val="1655"/>
                        </a:lnSpc>
                      </a:pPr>
                      <a:r>
                        <a:rPr dirty="0" sz="1400" spc="-120">
                          <a:latin typeface="Verdana"/>
                          <a:cs typeface="Verdana"/>
                        </a:rPr>
                        <a:t>(2009)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0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JSON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support.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0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String.trim().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0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Array.isArray().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0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55">
                          <a:latin typeface="Verdana"/>
                          <a:cs typeface="Verdana"/>
                        </a:rPr>
                        <a:t>Array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Iteration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Methods.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5875">
                        <a:lnSpc>
                          <a:spcPct val="100000"/>
                        </a:lnSpc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5.1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2860">
                        <a:lnSpc>
                          <a:spcPts val="1630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5.1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(2011)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z="1400" spc="-60">
                          <a:latin typeface="Verdana"/>
                          <a:cs typeface="Verdana"/>
                        </a:rPr>
                        <a:t>Editorial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changes.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542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5240">
                        <a:lnSpc>
                          <a:spcPct val="100000"/>
                        </a:lnSpc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">
                        <a:lnSpc>
                          <a:spcPts val="1630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2015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let</a:t>
                      </a:r>
                      <a:r>
                        <a:rPr dirty="0" sz="1400" spc="-7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and</a:t>
                      </a:r>
                      <a:r>
                        <a:rPr dirty="0" sz="1400" spc="-4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const.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305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55"/>
                        </a:lnSpc>
                      </a:pPr>
                      <a:r>
                        <a:rPr dirty="0" sz="1400" spc="-155">
                          <a:latin typeface="Verdana"/>
                          <a:cs typeface="Verdana"/>
                        </a:rPr>
                        <a:t>(ES6)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0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default</a:t>
                      </a:r>
                      <a:r>
                        <a:rPr dirty="0" sz="1400" spc="-8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parameter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values.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0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Array.find().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Array.findIndex().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79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5240">
                        <a:lnSpc>
                          <a:spcPct val="100000"/>
                        </a:lnSpc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9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exponential</a:t>
                      </a:r>
                      <a:r>
                        <a:rPr dirty="0" sz="1400" spc="-6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operator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20">
                          <a:latin typeface="Verdana"/>
                          <a:cs typeface="Verdana"/>
                        </a:rPr>
                        <a:t>(**).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2016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3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Array.prototype.includes.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796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r" marR="15240">
                        <a:lnSpc>
                          <a:spcPct val="100000"/>
                        </a:lnSpc>
                      </a:pPr>
                      <a:r>
                        <a:rPr dirty="0" sz="1400" spc="-5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FE8E7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3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string</a:t>
                      </a:r>
                      <a:r>
                        <a:rPr dirty="0" sz="1400" spc="-10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padding.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FE8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new</a:t>
                      </a:r>
                      <a:r>
                        <a:rPr dirty="0" sz="1400" spc="-5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>
                          <a:latin typeface="Verdana"/>
                          <a:cs typeface="Verdana"/>
                        </a:rPr>
                        <a:t>Object</a:t>
                      </a:r>
                      <a:r>
                        <a:rPr dirty="0" sz="1400" spc="-6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properties.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5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FE8E7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2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Async</a:t>
                      </a:r>
                      <a:r>
                        <a:rPr dirty="0" sz="1400" spc="-1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functions.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2279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ECMAScript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2017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2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40">
                          <a:latin typeface="Verdana"/>
                          <a:cs typeface="Verdana"/>
                        </a:rPr>
                        <a:t>Shared</a:t>
                      </a:r>
                      <a:r>
                        <a:rPr dirty="0" sz="1400" spc="-8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Memory.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A42F0F"/>
                    </a:solidFill>
                  </a:tcPr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FE8E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ts val="1635"/>
                        </a:lnSpc>
                      </a:pPr>
                      <a:r>
                        <a:rPr dirty="0" sz="1400" spc="75">
                          <a:latin typeface="Verdana"/>
                          <a:cs typeface="Verdana"/>
                        </a:rPr>
                        <a:t>Added</a:t>
                      </a:r>
                      <a:r>
                        <a:rPr dirty="0" sz="1400" spc="-114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rest</a:t>
                      </a:r>
                      <a:r>
                        <a:rPr dirty="0" sz="1400" spc="-7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35">
                          <a:latin typeface="Verdana"/>
                          <a:cs typeface="Verdana"/>
                        </a:rPr>
                        <a:t>/</a:t>
                      </a:r>
                      <a:r>
                        <a:rPr dirty="0" sz="1400" spc="-10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spread</a:t>
                      </a:r>
                      <a:r>
                        <a:rPr dirty="0" sz="1400" spc="-9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1400" spc="-10">
                          <a:latin typeface="Verdana"/>
                          <a:cs typeface="Verdana"/>
                        </a:rPr>
                        <a:t>properties.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Babel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Browser</a:t>
            </a:r>
            <a:r>
              <a:rPr dirty="0" spc="-60"/>
              <a:t> </a:t>
            </a:r>
            <a:r>
              <a:rPr dirty="0" spc="-10"/>
              <a:t>Support</a:t>
            </a:r>
          </a:p>
          <a:p>
            <a:pPr marL="12700">
              <a:lnSpc>
                <a:spcPct val="100000"/>
              </a:lnSpc>
              <a:spcBef>
                <a:spcPts val="2375"/>
              </a:spcBef>
            </a:pP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ECMAScript</a:t>
            </a:r>
            <a:r>
              <a:rPr dirty="0" u="none" spc="-5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3</a:t>
            </a:r>
            <a:r>
              <a:rPr dirty="0" u="none" spc="-2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fully</a:t>
            </a:r>
            <a:r>
              <a:rPr dirty="0" u="none" spc="-4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supported</a:t>
            </a:r>
            <a:r>
              <a:rPr dirty="0" u="none" spc="-1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dirty="0" u="none" spc="-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browsers.</a:t>
            </a:r>
          </a:p>
          <a:p>
            <a:pPr>
              <a:lnSpc>
                <a:spcPct val="100000"/>
              </a:lnSpc>
              <a:spcBef>
                <a:spcPts val="605"/>
              </a:spcBef>
            </a:p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none" spc="-20" b="0">
                <a:solidFill>
                  <a:srgbClr val="585858"/>
                </a:solidFill>
                <a:latin typeface="Verdana"/>
                <a:cs typeface="Verdana"/>
              </a:rPr>
              <a:t>ECMAScript</a:t>
            </a:r>
            <a:r>
              <a:rPr dirty="0" u="none" spc="-70" b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5</a:t>
            </a:r>
            <a:r>
              <a:rPr dirty="0" u="none" spc="-3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is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fully</a:t>
            </a:r>
            <a:r>
              <a:rPr dirty="0" u="none" spc="-4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supported</a:t>
            </a:r>
            <a:r>
              <a:rPr dirty="0" u="none" spc="-20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in</a:t>
            </a:r>
            <a:r>
              <a:rPr dirty="0" u="none" spc="-3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b="0">
                <a:solidFill>
                  <a:srgbClr val="000000"/>
                </a:solidFill>
                <a:latin typeface="Verdana"/>
                <a:cs typeface="Verdana"/>
              </a:rPr>
              <a:t>all</a:t>
            </a:r>
            <a:r>
              <a:rPr dirty="0" u="none" spc="-5" b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>
                <a:solidFill>
                  <a:srgbClr val="000000"/>
                </a:solidFill>
                <a:latin typeface="Verdana"/>
                <a:cs typeface="Verdana"/>
              </a:rPr>
              <a:t>modern</a:t>
            </a:r>
            <a:r>
              <a:rPr dirty="0" u="none" spc="-15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u="none" spc="-10" b="0">
                <a:solidFill>
                  <a:srgbClr val="000000"/>
                </a:solidFill>
                <a:latin typeface="Verdana"/>
                <a:cs typeface="Verdana"/>
              </a:rPr>
              <a:t>browsers.</a:t>
            </a: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/>
              <a:t>Browser</a:t>
            </a:r>
            <a:r>
              <a:rPr dirty="0" spc="-35"/>
              <a:t> </a:t>
            </a:r>
            <a:r>
              <a:rPr dirty="0"/>
              <a:t>Support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ES6</a:t>
            </a:r>
            <a:r>
              <a:rPr dirty="0" spc="-10"/>
              <a:t> </a:t>
            </a:r>
            <a:r>
              <a:rPr dirty="0"/>
              <a:t>(ECMAScript</a:t>
            </a:r>
            <a:r>
              <a:rPr dirty="0" spc="-40"/>
              <a:t> </a:t>
            </a:r>
            <a:r>
              <a:rPr dirty="0" spc="-10"/>
              <a:t>2015)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897126" y="3956050"/>
          <a:ext cx="8394700" cy="22847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305"/>
                <a:gridCol w="2388870"/>
                <a:gridCol w="3221990"/>
              </a:tblGrid>
              <a:tr h="504825">
                <a:tc>
                  <a:txBody>
                    <a:bodyPr/>
                    <a:lstStyle/>
                    <a:p>
                      <a:pPr marL="182880">
                        <a:lnSpc>
                          <a:spcPts val="209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Browser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Version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5"/>
                        </a:lnSpc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182880">
                        <a:lnSpc>
                          <a:spcPts val="209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Chrome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 spc="-25">
                          <a:latin typeface="Verdana"/>
                          <a:cs typeface="Verdana"/>
                        </a:rPr>
                        <a:t>51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5"/>
                        </a:lnSpc>
                      </a:pPr>
                      <a:r>
                        <a:rPr dirty="0" sz="1800" spc="-20">
                          <a:latin typeface="Verdana"/>
                          <a:cs typeface="Verdana"/>
                        </a:rPr>
                        <a:t>May-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16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182880">
                        <a:lnSpc>
                          <a:spcPts val="209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Firefox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 spc="-25">
                          <a:latin typeface="Verdana"/>
                          <a:cs typeface="Verdana"/>
                        </a:rPr>
                        <a:t>54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5"/>
                        </a:lnSpc>
                      </a:pPr>
                      <a:r>
                        <a:rPr dirty="0" sz="1800" spc="-80">
                          <a:latin typeface="Verdana"/>
                          <a:cs typeface="Verdana"/>
                        </a:rPr>
                        <a:t>Jun-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17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182880">
                        <a:lnSpc>
                          <a:spcPts val="2095"/>
                        </a:lnSpc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Edge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 spc="-25">
                          <a:latin typeface="Verdana"/>
                          <a:cs typeface="Verdana"/>
                        </a:rPr>
                        <a:t>14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5"/>
                        </a:lnSpc>
                      </a:pPr>
                      <a:r>
                        <a:rPr dirty="0" sz="1800" spc="-25">
                          <a:latin typeface="Verdana"/>
                          <a:cs typeface="Verdana"/>
                        </a:rPr>
                        <a:t>Aug-16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182880">
                        <a:lnSpc>
                          <a:spcPts val="2100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Safari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00"/>
                        </a:lnSpc>
                      </a:pPr>
                      <a:r>
                        <a:rPr dirty="0" sz="1800" spc="-25">
                          <a:latin typeface="Verdana"/>
                          <a:cs typeface="Verdana"/>
                        </a:rPr>
                        <a:t>10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100"/>
                        </a:lnSpc>
                      </a:pPr>
                      <a:r>
                        <a:rPr dirty="0" sz="1800" spc="-100">
                          <a:latin typeface="Verdana"/>
                          <a:cs typeface="Verdana"/>
                        </a:rPr>
                        <a:t>Sep-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16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  <a:tr h="318770">
                <a:tc>
                  <a:txBody>
                    <a:bodyPr/>
                    <a:lstStyle/>
                    <a:p>
                      <a:pPr marL="182880">
                        <a:lnSpc>
                          <a:spcPts val="2095"/>
                        </a:lnSpc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Opera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95"/>
                        </a:lnSpc>
                      </a:pPr>
                      <a:r>
                        <a:rPr dirty="0" sz="1800" spc="-25">
                          <a:latin typeface="Verdana"/>
                          <a:cs typeface="Verdana"/>
                        </a:rPr>
                        <a:t>38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5"/>
                        </a:lnSpc>
                      </a:pPr>
                      <a:r>
                        <a:rPr dirty="0" sz="1800" spc="-75">
                          <a:latin typeface="Verdana"/>
                          <a:cs typeface="Verdana"/>
                        </a:rPr>
                        <a:t>Jun-</a:t>
                      </a:r>
                      <a:r>
                        <a:rPr dirty="0" sz="1800" spc="-25">
                          <a:latin typeface="Verdana"/>
                          <a:cs typeface="Verdana"/>
                        </a:rPr>
                        <a:t>16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Babel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875789" y="1319529"/>
            <a:ext cx="764984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 i="1">
                <a:latin typeface="Verdana"/>
                <a:cs typeface="Verdana"/>
              </a:rPr>
              <a:t>Note:</a:t>
            </a:r>
            <a:r>
              <a:rPr dirty="0" sz="1800" spc="-14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Internet</a:t>
            </a:r>
            <a:r>
              <a:rPr dirty="0" sz="1800" spc="-3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Explorer</a:t>
            </a:r>
            <a:r>
              <a:rPr dirty="0" sz="1800" spc="-3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does</a:t>
            </a:r>
            <a:r>
              <a:rPr dirty="0" sz="1800" spc="-5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not</a:t>
            </a:r>
            <a:r>
              <a:rPr dirty="0" sz="1800" spc="-5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support</a:t>
            </a:r>
            <a:r>
              <a:rPr dirty="0" sz="1800" spc="-4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ECMAScript</a:t>
            </a:r>
            <a:r>
              <a:rPr dirty="0" sz="1800" spc="-45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2015.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Browser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Support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for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ES7 (ECMAScript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2016)</a:t>
            </a:r>
            <a:endParaRPr sz="1800">
              <a:latin typeface="Segoe UI"/>
              <a:cs typeface="Segoe U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896998" y="2432050"/>
          <a:ext cx="5689600" cy="96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2925"/>
                <a:gridCol w="1606550"/>
                <a:gridCol w="2181225"/>
              </a:tblGrid>
              <a:tr h="365125">
                <a:tc>
                  <a:txBody>
                    <a:bodyPr/>
                    <a:lstStyle/>
                    <a:p>
                      <a:pPr marL="182880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Browser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Version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82880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Chrome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68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10">
                          <a:latin typeface="Verdana"/>
                          <a:cs typeface="Verdana"/>
                        </a:rPr>
                        <a:t>May-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18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CDCC"/>
                    </a:solidFill>
                  </a:tcPr>
                </a:tc>
              </a:tr>
              <a:tr h="230504">
                <a:tc>
                  <a:txBody>
                    <a:bodyPr/>
                    <a:lstStyle/>
                    <a:p>
                      <a:pPr marL="182880">
                        <a:lnSpc>
                          <a:spcPts val="1630"/>
                        </a:lnSpc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Opera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42F0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25">
                          <a:latin typeface="Verdana"/>
                          <a:cs typeface="Verdana"/>
                        </a:rPr>
                        <a:t>55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dirty="0" sz="1400" spc="-20">
                          <a:latin typeface="Verdana"/>
                          <a:cs typeface="Verdana"/>
                        </a:rPr>
                        <a:t>Aug-</a:t>
                      </a:r>
                      <a:r>
                        <a:rPr dirty="0" sz="1400" spc="-25">
                          <a:latin typeface="Verdana"/>
                          <a:cs typeface="Verdana"/>
                        </a:rPr>
                        <a:t>18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Babel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4729"/>
            <a:ext cx="10237470" cy="371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u="sng" sz="1800" spc="-1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What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is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Babel?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ahoma"/>
              <a:cs typeface="Tahoma"/>
            </a:endParaRPr>
          </a:p>
          <a:p>
            <a:pPr marL="57785" marR="799465">
              <a:lnSpc>
                <a:spcPct val="107000"/>
              </a:lnSpc>
            </a:pPr>
            <a:r>
              <a:rPr dirty="0" sz="1800">
                <a:latin typeface="Verdana"/>
                <a:cs typeface="Verdana"/>
              </a:rPr>
              <a:t>Babel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toolchain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mainly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convert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ECMAScript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2015+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backwards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compatible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version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JavaScript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current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older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browsers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or </a:t>
            </a:r>
            <a:r>
              <a:rPr dirty="0" sz="1800">
                <a:latin typeface="Verdana"/>
                <a:cs typeface="Verdana"/>
              </a:rPr>
              <a:t>environments.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things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Babel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you: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 spc="-20">
                <a:latin typeface="Verdana"/>
                <a:cs typeface="Verdana"/>
              </a:rPr>
              <a:t>Transform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syntax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95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Polyfill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missing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target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environment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(through </a:t>
            </a:r>
            <a:r>
              <a:rPr dirty="0" sz="1800" spc="-10">
                <a:latin typeface="Verdana"/>
                <a:cs typeface="Verdana"/>
              </a:rPr>
              <a:t>@babel/polyfill)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07200"/>
              </a:lnSpc>
              <a:spcBef>
                <a:spcPts val="109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Source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transformations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(codemods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: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-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Codemod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tool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Facebook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help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refactor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large-</a:t>
            </a:r>
            <a:r>
              <a:rPr dirty="0" sz="1800">
                <a:latin typeface="Verdana"/>
                <a:cs typeface="Verdana"/>
              </a:rPr>
              <a:t>scale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codebases.)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250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10">
                <a:latin typeface="Verdana"/>
                <a:cs typeface="Verdana"/>
              </a:rPr>
              <a:t> more!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977460"/>
            <a:ext cx="33604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Verdana"/>
                <a:cs typeface="Verdana"/>
              </a:rPr>
              <a:t>Babel</a:t>
            </a:r>
            <a:r>
              <a:rPr dirty="0" sz="1800" spc="-3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convert</a:t>
            </a:r>
            <a:r>
              <a:rPr dirty="0" sz="1800" spc="-1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JSX</a:t>
            </a:r>
            <a:r>
              <a:rPr dirty="0" sz="1800" spc="-40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syntax.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Babel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4729"/>
            <a:ext cx="9885045" cy="3613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ES2015</a:t>
            </a:r>
            <a:r>
              <a:rPr dirty="0" u="heavy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and</a:t>
            </a:r>
            <a:r>
              <a:rPr dirty="0" u="heavy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 </a:t>
            </a:r>
            <a:r>
              <a:rPr dirty="0" u="heavy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egoe UI"/>
                <a:cs typeface="Segoe UI"/>
              </a:rPr>
              <a:t>beyond</a:t>
            </a:r>
            <a:endParaRPr sz="1800">
              <a:latin typeface="Segoe UI"/>
              <a:cs typeface="Segoe UI"/>
            </a:endParaRPr>
          </a:p>
          <a:p>
            <a:pPr marL="12700" marR="283210">
              <a:lnSpc>
                <a:spcPct val="201799"/>
              </a:lnSpc>
              <a:spcBef>
                <a:spcPts val="210"/>
              </a:spcBef>
            </a:pPr>
            <a:r>
              <a:rPr dirty="0" sz="1800">
                <a:latin typeface="Verdana"/>
                <a:cs typeface="Verdana"/>
              </a:rPr>
              <a:t>Babel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support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latest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version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JavaScript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through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syntax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transformers. </a:t>
            </a:r>
            <a:r>
              <a:rPr dirty="0" sz="1800">
                <a:latin typeface="Verdana"/>
                <a:cs typeface="Verdana"/>
              </a:rPr>
              <a:t>babel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new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syntax,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right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now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without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waiting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browser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support.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@babel/polyfill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Babel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Polyfill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support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web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browsers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features,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available. </a:t>
            </a:r>
            <a:r>
              <a:rPr dirty="0" sz="1800">
                <a:latin typeface="Verdana"/>
                <a:cs typeface="Verdana"/>
              </a:rPr>
              <a:t>Babel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compiles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recent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ecma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version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want.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but </a:t>
            </a:r>
            <a:r>
              <a:rPr dirty="0" sz="1800">
                <a:latin typeface="Verdana"/>
                <a:cs typeface="Verdana"/>
              </a:rPr>
              <a:t>cannot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anything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objects 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polyfill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those </a:t>
            </a:r>
            <a:r>
              <a:rPr dirty="0" sz="1800">
                <a:latin typeface="Verdana"/>
                <a:cs typeface="Verdana"/>
              </a:rPr>
              <a:t>features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backward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compatibility.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Babel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16254"/>
            <a:ext cx="11530330" cy="4671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Features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that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can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be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polyfilled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600">
              <a:latin typeface="Arial"/>
              <a:cs typeface="Arial"/>
            </a:endParaRPr>
          </a:p>
          <a:p>
            <a:pPr marL="143002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Following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list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features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polyfill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support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older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browsers:-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800">
              <a:latin typeface="Verdana"/>
              <a:cs typeface="Verdana"/>
            </a:endParaRPr>
          </a:p>
          <a:p>
            <a:pPr marL="1670685" indent="-286385">
              <a:lnSpc>
                <a:spcPct val="100000"/>
              </a:lnSpc>
              <a:spcBef>
                <a:spcPts val="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1670685" algn="l"/>
              </a:tabLst>
            </a:pPr>
            <a:r>
              <a:rPr dirty="0" sz="1800" spc="-10">
                <a:latin typeface="Verdana"/>
                <a:cs typeface="Verdana"/>
              </a:rPr>
              <a:t>Promises</a:t>
            </a:r>
            <a:endParaRPr sz="1800">
              <a:latin typeface="Verdana"/>
              <a:cs typeface="Verdana"/>
            </a:endParaRPr>
          </a:p>
          <a:p>
            <a:pPr marL="1670685" indent="-286385">
              <a:lnSpc>
                <a:spcPct val="100000"/>
              </a:lnSpc>
              <a:spcBef>
                <a:spcPts val="154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1670685" algn="l"/>
              </a:tabLst>
            </a:pPr>
            <a:r>
              <a:rPr dirty="0" sz="1800" spc="-25">
                <a:latin typeface="Verdana"/>
                <a:cs typeface="Verdana"/>
              </a:rPr>
              <a:t>Map</a:t>
            </a:r>
            <a:endParaRPr sz="1800">
              <a:latin typeface="Verdana"/>
              <a:cs typeface="Verdana"/>
            </a:endParaRPr>
          </a:p>
          <a:p>
            <a:pPr marL="1670685" indent="-286385">
              <a:lnSpc>
                <a:spcPct val="100000"/>
              </a:lnSpc>
              <a:spcBef>
                <a:spcPts val="1550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1670685" algn="l"/>
              </a:tabLst>
            </a:pPr>
            <a:r>
              <a:rPr dirty="0" sz="1800" spc="-25">
                <a:latin typeface="Verdana"/>
                <a:cs typeface="Verdana"/>
              </a:rPr>
              <a:t>Set</a:t>
            </a:r>
            <a:endParaRPr sz="1800">
              <a:latin typeface="Verdana"/>
              <a:cs typeface="Verdana"/>
            </a:endParaRPr>
          </a:p>
          <a:p>
            <a:pPr marL="1670685" indent="-286385">
              <a:lnSpc>
                <a:spcPct val="100000"/>
              </a:lnSpc>
              <a:spcBef>
                <a:spcPts val="154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1670685" algn="l"/>
              </a:tabLst>
            </a:pPr>
            <a:r>
              <a:rPr dirty="0" sz="1800" spc="-10">
                <a:latin typeface="Verdana"/>
                <a:cs typeface="Verdana"/>
              </a:rPr>
              <a:t>Symbol</a:t>
            </a:r>
            <a:endParaRPr sz="1800">
              <a:latin typeface="Verdana"/>
              <a:cs typeface="Verdana"/>
            </a:endParaRPr>
          </a:p>
          <a:p>
            <a:pPr marL="1670685" indent="-286385">
              <a:lnSpc>
                <a:spcPct val="100000"/>
              </a:lnSpc>
              <a:spcBef>
                <a:spcPts val="156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1670685" algn="l"/>
              </a:tabLst>
            </a:pPr>
            <a:r>
              <a:rPr dirty="0" sz="1800" spc="-20">
                <a:latin typeface="Verdana"/>
                <a:cs typeface="Verdana"/>
              </a:rPr>
              <a:t>Array.from,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Array.includes,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35">
                <a:latin typeface="Verdana"/>
                <a:cs typeface="Verdana"/>
              </a:rPr>
              <a:t>Array.of,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Array#find,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40">
                <a:latin typeface="Verdana"/>
                <a:cs typeface="Verdana"/>
              </a:rPr>
              <a:t>Array.buffer,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Array#findIndex</a:t>
            </a:r>
            <a:endParaRPr sz="1800">
              <a:latin typeface="Verdana"/>
              <a:cs typeface="Verdana"/>
            </a:endParaRPr>
          </a:p>
          <a:p>
            <a:pPr marL="1670685" indent="-286385">
              <a:lnSpc>
                <a:spcPct val="100000"/>
              </a:lnSpc>
              <a:spcBef>
                <a:spcPts val="154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1670685" algn="l"/>
              </a:tabLst>
            </a:pPr>
            <a:r>
              <a:rPr dirty="0" sz="1800">
                <a:latin typeface="Verdana"/>
                <a:cs typeface="Verdana"/>
              </a:rPr>
              <a:t>Object.assign,</a:t>
            </a:r>
            <a:r>
              <a:rPr dirty="0" sz="1800" spc="-11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Object.entries,</a:t>
            </a:r>
            <a:r>
              <a:rPr dirty="0" sz="1800" spc="-10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Object.values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  <a:p>
            <a:pPr marL="1430020">
              <a:lnSpc>
                <a:spcPct val="100000"/>
              </a:lnSpc>
              <a:spcBef>
                <a:spcPts val="325"/>
              </a:spcBef>
            </a:pPr>
            <a:r>
              <a:rPr dirty="0" sz="1800" spc="-95" b="1">
                <a:solidFill>
                  <a:srgbClr val="585858"/>
                </a:solidFill>
                <a:latin typeface="Tahoma"/>
                <a:cs typeface="Tahoma"/>
              </a:rPr>
              <a:t>7-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9:00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2729">
              <a:lnSpc>
                <a:spcPct val="100000"/>
              </a:lnSpc>
              <a:spcBef>
                <a:spcPts val="100"/>
              </a:spcBef>
            </a:pPr>
            <a:r>
              <a:rPr dirty="0" sz="3600" spc="-285"/>
              <a:t>JSX</a:t>
            </a:r>
            <a:r>
              <a:rPr dirty="0" sz="3600" spc="-275"/>
              <a:t> </a:t>
            </a:r>
            <a:r>
              <a:rPr dirty="0" sz="3600" spc="-400"/>
              <a:t>In</a:t>
            </a:r>
            <a:r>
              <a:rPr dirty="0" sz="3600" spc="-265"/>
              <a:t> </a:t>
            </a:r>
            <a:r>
              <a:rPr dirty="0" sz="3600" spc="-10"/>
              <a:t>Depth </a:t>
            </a:r>
            <a:r>
              <a:rPr dirty="0" sz="3600"/>
              <a:t>(Complete</a:t>
            </a:r>
            <a:r>
              <a:rPr dirty="0" sz="3600" spc="-70"/>
              <a:t> </a:t>
            </a:r>
            <a:r>
              <a:rPr dirty="0" sz="3600" spc="-335"/>
              <a:t>JSX)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9302"/>
            <a:ext cx="10158730" cy="4880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8585">
              <a:lnSpc>
                <a:spcPct val="100000"/>
              </a:lnSpc>
              <a:spcBef>
                <a:spcPts val="100"/>
              </a:spcBef>
            </a:pP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90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800" spc="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1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JavaScript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place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them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DOM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without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any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createElement()</a:t>
            </a:r>
            <a:r>
              <a:rPr dirty="0" sz="1800" spc="3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and/or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appendChild()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methods.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70" b="1">
                <a:solidFill>
                  <a:srgbClr val="FF0000"/>
                </a:solidFill>
                <a:latin typeface="Tahoma"/>
                <a:cs typeface="Tahoma"/>
              </a:rPr>
              <a:t>Note:</a:t>
            </a:r>
            <a:r>
              <a:rPr dirty="0" sz="1800" spc="-30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i="1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2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 i="1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0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 i="1">
                <a:solidFill>
                  <a:srgbClr val="585858"/>
                </a:solidFill>
                <a:latin typeface="Verdana"/>
                <a:cs typeface="Verdana"/>
              </a:rPr>
              <a:t>required</a:t>
            </a:r>
            <a:r>
              <a:rPr dirty="0" sz="1800" spc="-10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i="1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4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 i="1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1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 i="1">
                <a:solidFill>
                  <a:srgbClr val="585858"/>
                </a:solidFill>
                <a:latin typeface="Verdana"/>
                <a:cs typeface="Verdana"/>
              </a:rPr>
              <a:t>JSX,</a:t>
            </a:r>
            <a:r>
              <a:rPr dirty="0" sz="1800" spc="-9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 i="1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14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 i="1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9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 i="1">
                <a:solidFill>
                  <a:srgbClr val="585858"/>
                </a:solidFill>
                <a:latin typeface="Verdana"/>
                <a:cs typeface="Verdana"/>
              </a:rPr>
              <a:t>makes</a:t>
            </a:r>
            <a:r>
              <a:rPr dirty="0" sz="1800" spc="-11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5" i="1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2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 i="1">
                <a:solidFill>
                  <a:srgbClr val="585858"/>
                </a:solidFill>
                <a:latin typeface="Verdana"/>
                <a:cs typeface="Verdana"/>
              </a:rPr>
              <a:t>easier</a:t>
            </a:r>
            <a:r>
              <a:rPr dirty="0" sz="1800" spc="-9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25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 i="1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100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i="1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114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 i="1">
                <a:solidFill>
                  <a:srgbClr val="585858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1010"/>
              </a:spcBef>
            </a:pPr>
            <a:r>
              <a:rPr dirty="0" u="sng" sz="18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Using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JSX: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Single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Element</a:t>
            </a:r>
            <a:endParaRPr sz="1800">
              <a:latin typeface="Tahoma"/>
              <a:cs typeface="Tahoma"/>
            </a:endParaRPr>
          </a:p>
          <a:p>
            <a:pPr algn="just" marL="12700" marR="29209">
              <a:lnSpc>
                <a:spcPct val="100000"/>
              </a:lnSpc>
              <a:spcBef>
                <a:spcPts val="985"/>
              </a:spcBef>
            </a:pPr>
            <a:r>
              <a:rPr dirty="0" sz="1800" spc="-4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25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single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single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easily.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looks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a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regular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most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cases.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Even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though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>
                <a:solidFill>
                  <a:srgbClr val="585858"/>
                </a:solidFill>
                <a:latin typeface="Verdana"/>
                <a:cs typeface="Verdana"/>
              </a:rPr>
              <a:t>it's</a:t>
            </a:r>
            <a:r>
              <a:rPr dirty="0" sz="1800" spc="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similar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HTML,</a:t>
            </a:r>
            <a:r>
              <a:rPr dirty="0" sz="1800" spc="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there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couple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things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we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keep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mind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working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JSX.</a:t>
            </a:r>
            <a:endParaRPr sz="1800">
              <a:latin typeface="Verdana"/>
              <a:cs typeface="Verdana"/>
            </a:endParaRPr>
          </a:p>
          <a:p>
            <a:pPr algn="just" marL="12700">
              <a:lnSpc>
                <a:spcPct val="100000"/>
              </a:lnSpc>
              <a:spcBef>
                <a:spcPts val="1005"/>
              </a:spcBef>
            </a:pPr>
            <a:r>
              <a:rPr dirty="0" u="sng" sz="18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Using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JSX: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Nested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Elements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elements,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wrap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container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element.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245" b="1" i="1">
                <a:solidFill>
                  <a:srgbClr val="585858"/>
                </a:solidFill>
                <a:latin typeface="Verdana"/>
                <a:cs typeface="Verdana"/>
              </a:rPr>
              <a:t>Inserting</a:t>
            </a:r>
            <a:r>
              <a:rPr dirty="0" sz="1800" spc="-12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Large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 b="1" i="1">
                <a:solidFill>
                  <a:srgbClr val="585858"/>
                </a:solidFill>
                <a:latin typeface="Verdana"/>
                <a:cs typeface="Verdana"/>
              </a:rPr>
              <a:t>Block</a:t>
            </a:r>
            <a:r>
              <a:rPr dirty="0" sz="1800" spc="-12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0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90" b="1" i="1">
                <a:solidFill>
                  <a:srgbClr val="585858"/>
                </a:solidFill>
                <a:latin typeface="Verdana"/>
                <a:cs typeface="Verdana"/>
              </a:rPr>
              <a:t>HTML: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65" b="1" i="1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1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wrapper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20" b="1" i="1">
                <a:solidFill>
                  <a:srgbClr val="585858"/>
                </a:solidFill>
                <a:latin typeface="Verdana"/>
                <a:cs typeface="Verdana"/>
              </a:rPr>
              <a:t>()</a:t>
            </a:r>
            <a:endParaRPr sz="1800">
              <a:latin typeface="Verdana"/>
              <a:cs typeface="Verdana"/>
            </a:endParaRPr>
          </a:p>
          <a:p>
            <a:pPr marL="12700" marR="441959">
              <a:lnSpc>
                <a:spcPts val="3160"/>
              </a:lnSpc>
              <a:spcBef>
                <a:spcPts val="259"/>
              </a:spcBef>
            </a:pPr>
            <a:r>
              <a:rPr dirty="0" sz="1800" spc="-17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wrapping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our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entire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return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with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parentheses,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make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multi-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line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return.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multiple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lines,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put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inside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parentheses</a:t>
            </a:r>
            <a:endParaRPr sz="1800">
              <a:latin typeface="Verdana"/>
              <a:cs typeface="Verdana"/>
            </a:endParaRPr>
          </a:p>
          <a:p>
            <a:pPr marL="12700" marR="349250">
              <a:lnSpc>
                <a:spcPct val="100000"/>
              </a:lnSpc>
              <a:spcBef>
                <a:spcPts val="720"/>
              </a:spcBef>
            </a:pPr>
            <a:r>
              <a:rPr dirty="0" sz="1800" spc="-70" b="1">
                <a:solidFill>
                  <a:srgbClr val="FF0000"/>
                </a:solidFill>
                <a:latin typeface="Tahoma"/>
                <a:cs typeface="Tahoma"/>
              </a:rPr>
              <a:t>Note:</a:t>
            </a:r>
            <a:r>
              <a:rPr dirty="0" sz="1800" spc="-15" b="1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return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5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element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directly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it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wrapped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5">
                <a:solidFill>
                  <a:srgbClr val="585858"/>
                </a:solidFill>
                <a:latin typeface="Verdana"/>
                <a:cs typeface="Verdana"/>
              </a:rPr>
              <a:t>()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larger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blocks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code.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143615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095"/>
              </a:spcBef>
            </a:pPr>
            <a:r>
              <a:rPr dirty="0" u="sng" sz="18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Expressions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in</a:t>
            </a:r>
            <a:r>
              <a:rPr dirty="0" u="sng" sz="18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JSX</a:t>
            </a:r>
            <a:endParaRPr sz="1800">
              <a:latin typeface="Tahoma"/>
              <a:cs typeface="Tahom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expressions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inside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curly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braces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15">
                <a:solidFill>
                  <a:srgbClr val="585858"/>
                </a:solidFill>
                <a:latin typeface="Verdana"/>
                <a:cs typeface="Verdana"/>
              </a:rPr>
              <a:t>{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85">
                <a:solidFill>
                  <a:srgbClr val="585858"/>
                </a:solidFill>
                <a:latin typeface="Verdana"/>
                <a:cs typeface="Verdana"/>
              </a:rPr>
              <a:t>}.</a:t>
            </a:r>
            <a:endParaRPr sz="1800">
              <a:latin typeface="Verdana"/>
              <a:cs typeface="Verdana"/>
            </a:endParaRPr>
          </a:p>
          <a:p>
            <a:pPr marL="1430020" marR="660400">
              <a:lnSpc>
                <a:spcPct val="100000"/>
              </a:lnSpc>
              <a:spcBef>
                <a:spcPts val="994"/>
              </a:spcBef>
            </a:pP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expression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variable,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property,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valid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JavaScript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expression.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execute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expression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return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result.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1010"/>
              </a:spcBef>
            </a:pPr>
            <a:r>
              <a:rPr dirty="0" u="sng" sz="1800" spc="-8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Elements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14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Must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be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Closed</a:t>
            </a:r>
            <a:endParaRPr sz="1800">
              <a:latin typeface="Tahoma"/>
              <a:cs typeface="Tahoma"/>
            </a:endParaRPr>
          </a:p>
          <a:p>
            <a:pPr marL="1430020" marR="5080">
              <a:lnSpc>
                <a:spcPct val="100000"/>
              </a:lnSpc>
              <a:spcBef>
                <a:spcPts val="1000"/>
              </a:spcBef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follows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XML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rules,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therefore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HTML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must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5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properly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closed.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close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tags.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 b="1" i="1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5" b="1" i="1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 b="1" i="1">
                <a:solidFill>
                  <a:srgbClr val="585858"/>
                </a:solidFill>
                <a:latin typeface="Verdana"/>
                <a:cs typeface="Verdana"/>
              </a:rPr>
              <a:t>close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 b="1" i="1">
                <a:solidFill>
                  <a:srgbClr val="585858"/>
                </a:solidFill>
                <a:latin typeface="Verdana"/>
                <a:cs typeface="Verdana"/>
              </a:rPr>
              <a:t>all</a:t>
            </a:r>
            <a:r>
              <a:rPr dirty="0" sz="1800" spc="-8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80" b="1" i="1">
                <a:solidFill>
                  <a:srgbClr val="585858"/>
                </a:solidFill>
                <a:latin typeface="Verdana"/>
                <a:cs typeface="Verdana"/>
              </a:rPr>
              <a:t>tags:</a:t>
            </a:r>
            <a:r>
              <a:rPr dirty="0" sz="1800" spc="-14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more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0" b="1">
                <a:solidFill>
                  <a:srgbClr val="585858"/>
                </a:solidFill>
                <a:latin typeface="Tahoma"/>
                <a:cs typeface="Tahoma"/>
              </a:rPr>
              <a:t>&lt;br&gt;</a:t>
            </a:r>
            <a:r>
              <a:rPr dirty="0" sz="1800" spc="-3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but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self-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closing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tag: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5" b="1">
                <a:solidFill>
                  <a:srgbClr val="585858"/>
                </a:solidFill>
                <a:latin typeface="Tahoma"/>
                <a:cs typeface="Tahoma"/>
              </a:rPr>
              <a:t>&lt;br</a:t>
            </a:r>
            <a:r>
              <a:rPr dirty="0" sz="1800" spc="-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305" b="1">
                <a:solidFill>
                  <a:srgbClr val="585858"/>
                </a:solidFill>
                <a:latin typeface="Tahoma"/>
                <a:cs typeface="Tahoma"/>
              </a:rPr>
              <a:t>/&gt;</a:t>
            </a:r>
            <a:r>
              <a:rPr dirty="0" sz="1800" spc="-1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(the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</a:pP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same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goes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other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tags)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 spc="-175" b="1" i="1">
                <a:solidFill>
                  <a:srgbClr val="FF0000"/>
                </a:solidFill>
                <a:latin typeface="Verdana"/>
                <a:cs typeface="Verdana"/>
              </a:rPr>
              <a:t>Note:</a:t>
            </a:r>
            <a:r>
              <a:rPr dirty="0" sz="1800" spc="-120" b="1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will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throw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error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properly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closed.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1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93419"/>
            <a:ext cx="10187305" cy="569468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95"/>
              </a:spcBef>
            </a:pP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Attributes</a:t>
            </a:r>
            <a:endParaRPr sz="1700">
              <a:latin typeface="Tahoma"/>
              <a:cs typeface="Tahoma"/>
            </a:endParaRPr>
          </a:p>
          <a:p>
            <a:pPr marL="57785" marR="5080">
              <a:lnSpc>
                <a:spcPct val="100000"/>
              </a:lnSpc>
              <a:spcBef>
                <a:spcPts val="994"/>
              </a:spcBef>
            </a:pP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attributes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60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80">
                <a:solidFill>
                  <a:srgbClr val="585858"/>
                </a:solidFill>
                <a:latin typeface="Verdana"/>
                <a:cs typeface="Verdana"/>
              </a:rPr>
              <a:t>do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with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normal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HTML.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But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normal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naming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convention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HTML,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camelcase</a:t>
            </a:r>
            <a:r>
              <a:rPr dirty="0" sz="1700" spc="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convention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for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attributes.</a:t>
            </a:r>
            <a:endParaRPr sz="1700">
              <a:latin typeface="Verdana"/>
              <a:cs typeface="Verdana"/>
            </a:endParaRPr>
          </a:p>
          <a:p>
            <a:pPr marL="57785" marR="74930">
              <a:lnSpc>
                <a:spcPct val="100000"/>
              </a:lnSpc>
              <a:spcBef>
                <a:spcPts val="994"/>
              </a:spcBef>
            </a:pPr>
            <a:r>
              <a:rPr dirty="0" sz="1700" spc="-229" b="1" i="1">
                <a:solidFill>
                  <a:srgbClr val="FF0000"/>
                </a:solidFill>
                <a:latin typeface="Verdana"/>
                <a:cs typeface="Verdana"/>
              </a:rPr>
              <a:t>For</a:t>
            </a:r>
            <a:r>
              <a:rPr dirty="0" sz="1700" spc="-90" b="1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114" b="1" i="1">
                <a:solidFill>
                  <a:srgbClr val="FF0000"/>
                </a:solidFill>
                <a:latin typeface="Verdana"/>
                <a:cs typeface="Verdana"/>
              </a:rPr>
              <a:t>example,</a:t>
            </a:r>
            <a:r>
              <a:rPr dirty="0" sz="1700" spc="-120" b="1" i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class</a:t>
            </a:r>
            <a:r>
              <a:rPr dirty="0" sz="1700" spc="2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becomes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className</a:t>
            </a:r>
            <a:r>
              <a:rPr dirty="0" sz="1700" spc="2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JSX.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main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reason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behind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that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some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names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like</a:t>
            </a:r>
            <a:r>
              <a:rPr dirty="0" sz="1700" spc="-1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‘class’</a:t>
            </a:r>
            <a:r>
              <a:rPr dirty="0" sz="1700" spc="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reserved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keywords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JavaScripts.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So,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order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to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avoid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problem,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uses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camel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case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naming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convention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attributes.</a:t>
            </a:r>
            <a:endParaRPr sz="1700">
              <a:latin typeface="Verdana"/>
              <a:cs typeface="Verdana"/>
            </a:endParaRPr>
          </a:p>
          <a:p>
            <a:pPr marL="355600" marR="206375" indent="-34353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also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custom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attributes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JSX.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custom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attributes,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names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such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attributes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0">
                <a:solidFill>
                  <a:srgbClr val="585858"/>
                </a:solidFill>
                <a:latin typeface="Verdana"/>
                <a:cs typeface="Verdana"/>
              </a:rPr>
              <a:t>be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prefixed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by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b="1">
                <a:solidFill>
                  <a:srgbClr val="FF0000"/>
                </a:solidFill>
                <a:latin typeface="Tahoma"/>
                <a:cs typeface="Tahoma"/>
              </a:rPr>
              <a:t>data-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00"/>
              </a:spcBef>
            </a:pPr>
            <a:r>
              <a:rPr dirty="0" sz="1700" spc="-140" b="1" i="1">
                <a:solidFill>
                  <a:srgbClr val="585858"/>
                </a:solidFill>
                <a:latin typeface="Verdana"/>
                <a:cs typeface="Verdana"/>
              </a:rPr>
              <a:t>Specifying</a:t>
            </a:r>
            <a:r>
              <a:rPr dirty="0" sz="1700" spc="-8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 b="1" i="1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60" b="1" i="1">
                <a:solidFill>
                  <a:srgbClr val="585858"/>
                </a:solidFill>
                <a:latin typeface="Verdana"/>
                <a:cs typeface="Verdana"/>
              </a:rPr>
              <a:t>values:</a:t>
            </a:r>
            <a:r>
              <a:rPr dirty="0" sz="1700" spc="-114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us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specify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values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two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ways:</a:t>
            </a:r>
            <a:endParaRPr sz="1700">
              <a:latin typeface="Verdana"/>
              <a:cs typeface="Verdana"/>
            </a:endParaRPr>
          </a:p>
          <a:p>
            <a:pPr marL="57785" marR="457200" indent="-38735">
              <a:lnSpc>
                <a:spcPts val="3050"/>
              </a:lnSpc>
              <a:spcBef>
                <a:spcPts val="254"/>
              </a:spcBef>
              <a:buSzPct val="94117"/>
              <a:buAutoNum type="arabicPeriod"/>
              <a:tabLst>
                <a:tab pos="234950" algn="l"/>
              </a:tabLst>
            </a:pPr>
            <a:r>
              <a:rPr dirty="0" sz="1700" spc="-55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dirty="0" sz="1700" spc="-55">
                <a:solidFill>
                  <a:srgbClr val="FF0000"/>
                </a:solidFill>
                <a:latin typeface="Verdana"/>
                <a:cs typeface="Verdana"/>
              </a:rPr>
              <a:t>As</a:t>
            </a:r>
            <a:r>
              <a:rPr dirty="0" sz="1700" spc="-1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FF0000"/>
                </a:solidFill>
                <a:latin typeface="Verdana"/>
                <a:cs typeface="Verdana"/>
              </a:rPr>
              <a:t>string</a:t>
            </a:r>
            <a:r>
              <a:rPr dirty="0" sz="1700" spc="-10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 spc="-120">
                <a:solidFill>
                  <a:srgbClr val="FF0000"/>
                </a:solidFill>
                <a:latin typeface="Verdana"/>
                <a:cs typeface="Verdana"/>
              </a:rPr>
              <a:t>literals:</a:t>
            </a:r>
            <a:r>
              <a:rPr dirty="0" sz="1700" spc="-1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specify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values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attributes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hard-</a:t>
            </a:r>
            <a:r>
              <a:rPr dirty="0" sz="1700" spc="110">
                <a:solidFill>
                  <a:srgbClr val="585858"/>
                </a:solidFill>
                <a:latin typeface="Verdana"/>
                <a:cs typeface="Verdana"/>
              </a:rPr>
              <a:t>coded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strings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quotes: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var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ele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&lt;h1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className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"firstAttribute"&gt;Hello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Sahosoft&lt;/h1&gt;;</a:t>
            </a:r>
            <a:endParaRPr sz="1700">
              <a:latin typeface="Verdana"/>
              <a:cs typeface="Verdana"/>
            </a:endParaRPr>
          </a:p>
          <a:p>
            <a:pPr marL="234950" indent="-215900">
              <a:lnSpc>
                <a:spcPct val="100000"/>
              </a:lnSpc>
              <a:spcBef>
                <a:spcPts val="725"/>
              </a:spcBef>
              <a:buSzPct val="94117"/>
              <a:buAutoNum type="arabicPeriod"/>
              <a:tabLst>
                <a:tab pos="234950" algn="l"/>
              </a:tabLst>
            </a:pPr>
            <a:r>
              <a:rPr dirty="0" sz="1700" spc="-55">
                <a:solidFill>
                  <a:srgbClr val="FF0000"/>
                </a:solidFill>
                <a:latin typeface="Verdana"/>
                <a:cs typeface="Verdana"/>
              </a:rPr>
              <a:t>As</a:t>
            </a:r>
            <a:r>
              <a:rPr dirty="0" sz="1700" spc="-110">
                <a:solidFill>
                  <a:srgbClr val="FF0000"/>
                </a:solidFill>
                <a:latin typeface="Verdana"/>
                <a:cs typeface="Verdana"/>
              </a:rPr>
              <a:t> expressions:</a:t>
            </a:r>
            <a:r>
              <a:rPr dirty="0" sz="1700" spc="-1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specify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attributes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as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expressions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using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curly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braces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70">
                <a:solidFill>
                  <a:srgbClr val="585858"/>
                </a:solidFill>
                <a:latin typeface="Verdana"/>
                <a:cs typeface="Verdana"/>
              </a:rPr>
              <a:t>{}:</a:t>
            </a:r>
            <a:endParaRPr sz="17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994"/>
              </a:spcBef>
            </a:pP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var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ele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&lt;h1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className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{varName}&gt;Hello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Sahosoft&lt;/h1&gt;;</a:t>
            </a:r>
            <a:endParaRPr sz="17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010"/>
              </a:spcBef>
            </a:pPr>
            <a:r>
              <a:rPr dirty="0" u="sng" sz="1700" spc="-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700" spc="-9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9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style</a:t>
            </a:r>
            <a:r>
              <a:rPr dirty="0" u="sng" sz="1700" spc="-7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5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attribute </a:t>
            </a:r>
            <a:r>
              <a:rPr dirty="0" u="sng" sz="17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changes</a:t>
            </a:r>
            <a:r>
              <a:rPr dirty="0" u="sng" sz="1700" spc="-10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165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its</a:t>
            </a:r>
            <a:r>
              <a:rPr dirty="0" u="sng" sz="1700" spc="-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semantics</a:t>
            </a:r>
            <a:endParaRPr sz="1700">
              <a:latin typeface="Verdana"/>
              <a:cs typeface="Verdana"/>
            </a:endParaRPr>
          </a:p>
          <a:p>
            <a:pPr marL="57785" marR="819150">
              <a:lnSpc>
                <a:spcPct val="148800"/>
              </a:lnSpc>
            </a:pP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style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in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HTML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allows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specify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inline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style.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it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no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longer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accepts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string.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style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accepts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object.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define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properties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object.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892810"/>
            <a:ext cx="11219815" cy="447929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43002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Styling</a:t>
            </a:r>
            <a:endParaRPr sz="1800">
              <a:latin typeface="Tahoma"/>
              <a:cs typeface="Tahoma"/>
            </a:endParaRPr>
          </a:p>
          <a:p>
            <a:pPr marL="1430020">
              <a:lnSpc>
                <a:spcPct val="100000"/>
              </a:lnSpc>
              <a:spcBef>
                <a:spcPts val="994"/>
              </a:spcBef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provides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cool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way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define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CSS.</a:t>
            </a:r>
            <a:endParaRPr sz="1800">
              <a:latin typeface="Verdana"/>
              <a:cs typeface="Verdana"/>
            </a:endParaRPr>
          </a:p>
          <a:p>
            <a:pPr marL="1430020" marR="506095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set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inline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styles,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camelCase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syntax.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will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also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automatically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80">
                <a:solidFill>
                  <a:srgbClr val="585858"/>
                </a:solidFill>
                <a:latin typeface="Verdana"/>
                <a:cs typeface="Verdana"/>
              </a:rPr>
              <a:t>append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px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after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number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value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on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specific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elements.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1000"/>
              </a:spcBef>
            </a:pP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style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only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accepts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object.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95">
                <a:solidFill>
                  <a:srgbClr val="585858"/>
                </a:solidFill>
                <a:latin typeface="Verdana"/>
                <a:cs typeface="Verdana"/>
              </a:rPr>
              <a:t>This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define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properties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9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  <a:p>
            <a:pPr marL="1430020">
              <a:lnSpc>
                <a:spcPct val="100000"/>
              </a:lnSpc>
              <a:spcBef>
                <a:spcPts val="1019"/>
              </a:spcBef>
            </a:pPr>
            <a:r>
              <a:rPr dirty="0" sz="1800" spc="-254" b="1" i="1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 b="1" i="1">
                <a:solidFill>
                  <a:srgbClr val="585858"/>
                </a:solidFill>
                <a:latin typeface="Verdana"/>
                <a:cs typeface="Verdana"/>
              </a:rPr>
              <a:t>CSS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0" b="1" i="1">
                <a:solidFill>
                  <a:srgbClr val="585858"/>
                </a:solidFill>
                <a:latin typeface="Verdana"/>
                <a:cs typeface="Verdana"/>
              </a:rPr>
              <a:t>values</a:t>
            </a:r>
            <a:r>
              <a:rPr dirty="0" sz="1800" spc="-9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 b="1" i="1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45" b="1" i="1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800" spc="-9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10" b="1" i="1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29" b="1" i="1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8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 b="1" i="1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9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 b="1" i="1">
                <a:solidFill>
                  <a:srgbClr val="585858"/>
                </a:solidFill>
                <a:latin typeface="Verdana"/>
                <a:cs typeface="Verdana"/>
              </a:rPr>
              <a:t>slightly</a:t>
            </a:r>
            <a:r>
              <a:rPr dirty="0" sz="1800" spc="-9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0" b="1" i="1">
                <a:solidFill>
                  <a:srgbClr val="585858"/>
                </a:solidFill>
                <a:latin typeface="Verdana"/>
                <a:cs typeface="Verdana"/>
              </a:rPr>
              <a:t>different</a:t>
            </a:r>
            <a:r>
              <a:rPr dirty="0" sz="1800" spc="-110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35" b="1" i="1">
                <a:solidFill>
                  <a:srgbClr val="585858"/>
                </a:solidFill>
                <a:latin typeface="Verdana"/>
                <a:cs typeface="Verdana"/>
              </a:rPr>
              <a:t>from</a:t>
            </a:r>
            <a:r>
              <a:rPr dirty="0" sz="1800" spc="-9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50" b="1" i="1">
                <a:solidFill>
                  <a:srgbClr val="585858"/>
                </a:solidFill>
                <a:latin typeface="Verdana"/>
                <a:cs typeface="Verdana"/>
              </a:rPr>
              <a:t>plain</a:t>
            </a:r>
            <a:r>
              <a:rPr dirty="0" sz="1800" spc="-85" b="1" i="1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 b="1" i="1">
                <a:solidFill>
                  <a:srgbClr val="585858"/>
                </a:solidFill>
                <a:latin typeface="Verdana"/>
                <a:cs typeface="Verdana"/>
              </a:rPr>
              <a:t>CSS: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8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keys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property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names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camelCased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values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65">
                <a:solidFill>
                  <a:srgbClr val="585858"/>
                </a:solidFill>
                <a:latin typeface="Verdana"/>
                <a:cs typeface="Verdana"/>
              </a:rPr>
              <a:t>just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strings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separate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585858"/>
                </a:solidFill>
                <a:latin typeface="Verdana"/>
                <a:cs typeface="Verdana"/>
              </a:rPr>
              <a:t>each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tuple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with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0">
                <a:solidFill>
                  <a:srgbClr val="585858"/>
                </a:solidFill>
                <a:latin typeface="Verdana"/>
                <a:cs typeface="Verdana"/>
              </a:rPr>
              <a:t>comma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400" spc="-2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419"/>
            <a:ext cx="10170795" cy="569468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Comments</a:t>
            </a:r>
            <a:endParaRPr sz="1700">
              <a:latin typeface="Tahoma"/>
              <a:cs typeface="Tahoma"/>
            </a:endParaRPr>
          </a:p>
          <a:p>
            <a:pPr marL="12700" marR="389255">
              <a:lnSpc>
                <a:spcPct val="100000"/>
              </a:lnSpc>
              <a:spcBef>
                <a:spcPts val="994"/>
              </a:spcBef>
            </a:pP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writing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comments,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put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curly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brackets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90">
                <a:solidFill>
                  <a:srgbClr val="585858"/>
                </a:solidFill>
                <a:latin typeface="Verdana"/>
                <a:cs typeface="Verdana"/>
              </a:rPr>
              <a:t>{}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want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write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comment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within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children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section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tag.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4">
                <a:solidFill>
                  <a:srgbClr val="585858"/>
                </a:solidFill>
                <a:latin typeface="Verdana"/>
                <a:cs typeface="Verdana"/>
              </a:rPr>
              <a:t>It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80">
                <a:solidFill>
                  <a:srgbClr val="585858"/>
                </a:solidFill>
                <a:latin typeface="Verdana"/>
                <a:cs typeface="Verdana"/>
              </a:rPr>
              <a:t>good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practice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always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90">
                <a:solidFill>
                  <a:srgbClr val="585858"/>
                </a:solidFill>
                <a:latin typeface="Verdana"/>
                <a:cs typeface="Verdana"/>
              </a:rPr>
              <a:t>{}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when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writing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comments.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u="sng" sz="17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JSX</a:t>
            </a:r>
            <a:r>
              <a:rPr dirty="0" u="sng" sz="17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7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not</a:t>
            </a:r>
            <a:r>
              <a:rPr dirty="0" u="sng" sz="17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allow</a:t>
            </a:r>
            <a:r>
              <a:rPr dirty="0" u="sng" sz="1700" spc="-9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to</a:t>
            </a:r>
            <a:r>
              <a:rPr dirty="0" u="sng" sz="17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use</a:t>
            </a:r>
            <a:r>
              <a:rPr dirty="0" u="sng" sz="17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1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if-</a:t>
            </a: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else</a:t>
            </a:r>
            <a:r>
              <a:rPr dirty="0" u="sng" sz="17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statements</a:t>
            </a:r>
            <a:endParaRPr sz="17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not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allow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if-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else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statements.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35">
                <a:solidFill>
                  <a:srgbClr val="585858"/>
                </a:solidFill>
                <a:latin typeface="Verdana"/>
                <a:cs typeface="Verdana"/>
              </a:rPr>
              <a:t>it,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conditional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(ternary)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expressions.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Means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cannot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0">
                <a:solidFill>
                  <a:srgbClr val="585858"/>
                </a:solidFill>
                <a:latin typeface="Verdana"/>
                <a:cs typeface="Verdana"/>
              </a:rPr>
              <a:t>if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else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statements</a:t>
            </a:r>
            <a:r>
              <a:rPr dirty="0" sz="17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inside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JSX,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we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585858"/>
                </a:solidFill>
                <a:latin typeface="Verdana"/>
                <a:cs typeface="Verdana"/>
              </a:rPr>
              <a:t>can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conditional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(ternary) expressions.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u="sng" sz="1700" spc="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camelCase</a:t>
            </a:r>
            <a:r>
              <a:rPr dirty="0" u="sng" sz="17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1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is</a:t>
            </a:r>
            <a:r>
              <a:rPr dirty="0" u="sng" sz="17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the</a:t>
            </a:r>
            <a:r>
              <a:rPr dirty="0" u="sng" sz="17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new</a:t>
            </a:r>
            <a:r>
              <a:rPr dirty="0" u="sng" sz="17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standard</a:t>
            </a:r>
            <a:endParaRPr sz="1700">
              <a:latin typeface="Tahoma"/>
              <a:cs typeface="Tahoma"/>
            </a:endParaRPr>
          </a:p>
          <a:p>
            <a:pPr marL="12700" marR="118110">
              <a:lnSpc>
                <a:spcPct val="100000"/>
              </a:lnSpc>
              <a:spcBef>
                <a:spcPts val="994"/>
              </a:spcBef>
            </a:pP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HTML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you’ll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see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attributes </a:t>
            </a:r>
            <a:r>
              <a:rPr dirty="0" sz="1700" spc="-55">
                <a:solidFill>
                  <a:srgbClr val="585858"/>
                </a:solidFill>
                <a:latin typeface="Verdana"/>
                <a:cs typeface="Verdana"/>
              </a:rPr>
              <a:t>without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any</a:t>
            </a:r>
            <a:r>
              <a:rPr dirty="0" sz="17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case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70">
                <a:solidFill>
                  <a:srgbClr val="585858"/>
                </a:solidFill>
                <a:latin typeface="Verdana"/>
                <a:cs typeface="Verdana"/>
              </a:rPr>
              <a:t>(e.g.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onchange).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0">
                <a:solidFill>
                  <a:srgbClr val="585858"/>
                </a:solidFill>
                <a:latin typeface="Verdana"/>
                <a:cs typeface="Verdana"/>
              </a:rPr>
              <a:t>In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45">
                <a:solidFill>
                  <a:srgbClr val="585858"/>
                </a:solidFill>
                <a:latin typeface="Verdana"/>
                <a:cs typeface="Verdana"/>
              </a:rPr>
              <a:t>JSX,</a:t>
            </a:r>
            <a:r>
              <a:rPr dirty="0" sz="17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0">
                <a:solidFill>
                  <a:srgbClr val="585858"/>
                </a:solidFill>
                <a:latin typeface="Verdana"/>
                <a:cs typeface="Verdana"/>
              </a:rPr>
              <a:t>they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are</a:t>
            </a:r>
            <a:r>
              <a:rPr dirty="0" sz="1700" spc="-9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renamed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their </a:t>
            </a:r>
            <a:r>
              <a:rPr dirty="0" sz="1700" spc="50">
                <a:solidFill>
                  <a:srgbClr val="585858"/>
                </a:solidFill>
                <a:latin typeface="Verdana"/>
                <a:cs typeface="Verdana"/>
              </a:rPr>
              <a:t>camelCase</a:t>
            </a:r>
            <a:r>
              <a:rPr dirty="0" sz="1700" spc="-1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equivalent:</a:t>
            </a:r>
            <a:endParaRPr sz="1700">
              <a:latin typeface="Verdana"/>
              <a:cs typeface="Verdana"/>
            </a:endParaRPr>
          </a:p>
          <a:p>
            <a:pPr marL="12700" marR="7343775">
              <a:lnSpc>
                <a:spcPct val="149100"/>
              </a:lnSpc>
              <a:spcBef>
                <a:spcPts val="5"/>
              </a:spcBef>
            </a:pPr>
            <a:r>
              <a:rPr dirty="0" sz="1700" spc="60">
                <a:solidFill>
                  <a:srgbClr val="585858"/>
                </a:solidFill>
                <a:latin typeface="Verdana"/>
                <a:cs typeface="Verdana"/>
              </a:rPr>
              <a:t>onchange</a:t>
            </a:r>
            <a:r>
              <a:rPr dirty="0" sz="1700" spc="-1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=&gt;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40">
                <a:solidFill>
                  <a:srgbClr val="585858"/>
                </a:solidFill>
                <a:latin typeface="Verdana"/>
                <a:cs typeface="Verdana"/>
              </a:rPr>
              <a:t>onChange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onclick</a:t>
            </a:r>
            <a:r>
              <a:rPr dirty="0" sz="17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=&gt;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onClick </a:t>
            </a:r>
            <a:r>
              <a:rPr dirty="0" sz="1700" spc="-60">
                <a:solidFill>
                  <a:srgbClr val="585858"/>
                </a:solidFill>
                <a:latin typeface="Verdana"/>
                <a:cs typeface="Verdana"/>
              </a:rPr>
              <a:t>onsubmit</a:t>
            </a:r>
            <a:r>
              <a:rPr dirty="0" sz="17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365">
                <a:solidFill>
                  <a:srgbClr val="585858"/>
                </a:solidFill>
                <a:latin typeface="Verdana"/>
                <a:cs typeface="Verdana"/>
              </a:rPr>
              <a:t>=&gt;</a:t>
            </a:r>
            <a:r>
              <a:rPr dirty="0" sz="17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onSubmit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class</a:t>
            </a:r>
            <a:r>
              <a:rPr dirty="0" sz="1700" spc="70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b="1">
                <a:solidFill>
                  <a:srgbClr val="585858"/>
                </a:solidFill>
                <a:latin typeface="Tahoma"/>
                <a:cs typeface="Tahoma"/>
              </a:rPr>
              <a:t>becomes</a:t>
            </a:r>
            <a:r>
              <a:rPr dirty="0" sz="1700" spc="45" b="1">
                <a:solidFill>
                  <a:srgbClr val="585858"/>
                </a:solidFill>
                <a:latin typeface="Tahoma"/>
                <a:cs typeface="Tahoma"/>
              </a:rPr>
              <a:t> </a:t>
            </a:r>
            <a:r>
              <a:rPr dirty="0" sz="1700" spc="-10" b="1">
                <a:solidFill>
                  <a:srgbClr val="585858"/>
                </a:solidFill>
                <a:latin typeface="Tahoma"/>
                <a:cs typeface="Tahoma"/>
              </a:rPr>
              <a:t>className</a:t>
            </a:r>
            <a:endParaRPr sz="1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tabindex</a:t>
            </a:r>
            <a:r>
              <a:rPr dirty="0" sz="1700" spc="-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becomes</a:t>
            </a:r>
            <a:r>
              <a:rPr dirty="0" sz="1700" spc="-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tabIndex.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The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same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applies</a:t>
            </a:r>
            <a:r>
              <a:rPr dirty="0" sz="17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80">
                <a:solidFill>
                  <a:srgbClr val="585858"/>
                </a:solidFill>
                <a:latin typeface="Verdana"/>
                <a:cs typeface="Verdana"/>
              </a:rPr>
              <a:t>for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585858"/>
                </a:solidFill>
                <a:latin typeface="Verdana"/>
                <a:cs typeface="Verdana"/>
              </a:rPr>
              <a:t>which</a:t>
            </a:r>
            <a:r>
              <a:rPr dirty="0" sz="17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85">
                <a:solidFill>
                  <a:srgbClr val="585858"/>
                </a:solidFill>
                <a:latin typeface="Verdana"/>
                <a:cs typeface="Verdana"/>
              </a:rPr>
              <a:t>is</a:t>
            </a:r>
            <a:r>
              <a:rPr dirty="0" sz="17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45">
                <a:solidFill>
                  <a:srgbClr val="585858"/>
                </a:solidFill>
                <a:latin typeface="Verdana"/>
                <a:cs typeface="Verdana"/>
              </a:rPr>
              <a:t>translated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7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585858"/>
                </a:solidFill>
                <a:latin typeface="Verdana"/>
                <a:cs typeface="Verdana"/>
              </a:rPr>
              <a:t>htmlFor.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29"/>
              <a:t>JSX</a:t>
            </a:r>
            <a:r>
              <a:rPr dirty="0" spc="-200"/>
              <a:t> </a:t>
            </a:r>
            <a:r>
              <a:rPr dirty="0" spc="-310"/>
              <a:t>In</a:t>
            </a:r>
            <a:r>
              <a:rPr dirty="0" spc="-195"/>
              <a:t> </a:t>
            </a:r>
            <a:r>
              <a:rPr dirty="0" spc="-10"/>
              <a:t>Depth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2810"/>
            <a:ext cx="10198735" cy="27070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Naming</a:t>
            </a:r>
            <a:r>
              <a:rPr dirty="0" u="sng" sz="1800" spc="-1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Convention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46100"/>
              </a:lnSpc>
            </a:pP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HTML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tags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585858"/>
                </a:solidFill>
                <a:latin typeface="Verdana"/>
                <a:cs typeface="Verdana"/>
              </a:rPr>
              <a:t>always</a:t>
            </a:r>
            <a:r>
              <a:rPr dirty="0" sz="1800" spc="-6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lowercase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tag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585858"/>
                </a:solidFill>
                <a:latin typeface="Verdana"/>
                <a:cs typeface="Verdana"/>
              </a:rPr>
              <a:t>names,</a:t>
            </a:r>
            <a:r>
              <a:rPr dirty="0" sz="1800" spc="-8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while</a:t>
            </a:r>
            <a:r>
              <a:rPr dirty="0" sz="1800" spc="-7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React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components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start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with</a:t>
            </a:r>
            <a:r>
              <a:rPr dirty="0" sz="1800" spc="-15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camlecase.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Note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00">
                <a:solidFill>
                  <a:srgbClr val="585858"/>
                </a:solidFill>
                <a:latin typeface="Verdana"/>
                <a:cs typeface="Verdana"/>
              </a:rPr>
              <a:t>−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4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should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use</a:t>
            </a:r>
            <a:r>
              <a:rPr dirty="0" sz="1800" spc="-13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className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htmlFor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attribute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names</a:t>
            </a:r>
            <a:r>
              <a:rPr dirty="0" sz="1800" spc="-11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5">
                <a:solidFill>
                  <a:srgbClr val="585858"/>
                </a:solidFill>
                <a:latin typeface="Verdana"/>
                <a:cs typeface="Verdana"/>
              </a:rPr>
              <a:t>instead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class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for.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8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u="sng" sz="1800" spc="-10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How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to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loop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in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JSX</a:t>
            </a:r>
            <a:endParaRPr sz="1800">
              <a:latin typeface="Tahoma"/>
              <a:cs typeface="Tahoma"/>
            </a:endParaRPr>
          </a:p>
          <a:p>
            <a:pPr marL="12700" marR="488315">
              <a:lnSpc>
                <a:spcPct val="100000"/>
              </a:lnSpc>
              <a:spcBef>
                <a:spcPts val="994"/>
              </a:spcBef>
            </a:pPr>
            <a:r>
              <a:rPr dirty="0" sz="1800" spc="-215">
                <a:solidFill>
                  <a:srgbClr val="585858"/>
                </a:solidFill>
                <a:latin typeface="Verdana"/>
                <a:cs typeface="Verdana"/>
              </a:rPr>
              <a:t>If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have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set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of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45">
                <a:solidFill>
                  <a:srgbClr val="585858"/>
                </a:solidFill>
                <a:latin typeface="Verdana"/>
                <a:cs typeface="Verdana"/>
              </a:rPr>
              <a:t>elements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need</a:t>
            </a:r>
            <a:r>
              <a:rPr dirty="0" sz="1800" spc="-7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8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loop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upon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generate</a:t>
            </a:r>
            <a:r>
              <a:rPr dirty="0" sz="1800" spc="-6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0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55">
                <a:solidFill>
                  <a:srgbClr val="585858"/>
                </a:solidFill>
                <a:latin typeface="Verdana"/>
                <a:cs typeface="Verdana"/>
              </a:rPr>
              <a:t>partial,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585858"/>
                </a:solidFill>
                <a:latin typeface="Verdana"/>
                <a:cs typeface="Verdana"/>
              </a:rPr>
              <a:t>you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585858"/>
                </a:solidFill>
                <a:latin typeface="Verdana"/>
                <a:cs typeface="Verdana"/>
              </a:rPr>
              <a:t>can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create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50">
                <a:solidFill>
                  <a:srgbClr val="585858"/>
                </a:solidFill>
                <a:latin typeface="Verdana"/>
                <a:cs typeface="Verdana"/>
              </a:rPr>
              <a:t>a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loop,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65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dirty="0" sz="1800" spc="-12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585858"/>
                </a:solidFill>
                <a:latin typeface="Verdana"/>
                <a:cs typeface="Verdana"/>
              </a:rPr>
              <a:t>then</a:t>
            </a:r>
            <a:r>
              <a:rPr dirty="0" sz="1800" spc="-9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114">
                <a:solidFill>
                  <a:srgbClr val="585858"/>
                </a:solidFill>
                <a:latin typeface="Verdana"/>
                <a:cs typeface="Verdana"/>
              </a:rPr>
              <a:t>add</a:t>
            </a:r>
            <a:r>
              <a:rPr dirty="0" sz="1800" spc="-114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45">
                <a:solidFill>
                  <a:srgbClr val="585858"/>
                </a:solidFill>
                <a:latin typeface="Verdana"/>
                <a:cs typeface="Verdana"/>
              </a:rPr>
              <a:t>JSX</a:t>
            </a:r>
            <a:r>
              <a:rPr dirty="0" sz="1800" spc="-12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585858"/>
                </a:solidFill>
                <a:latin typeface="Verdana"/>
                <a:cs typeface="Verdana"/>
              </a:rPr>
              <a:t>to</a:t>
            </a:r>
            <a:r>
              <a:rPr dirty="0" sz="1800" spc="-105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55">
                <a:solidFill>
                  <a:srgbClr val="585858"/>
                </a:solidFill>
                <a:latin typeface="Verdana"/>
                <a:cs typeface="Verdana"/>
              </a:rPr>
              <a:t>an</a:t>
            </a:r>
            <a:r>
              <a:rPr dirty="0" sz="1800" spc="-13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Verdana"/>
                <a:cs typeface="Verdana"/>
              </a:rPr>
              <a:t>array.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62025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Babel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5" b="1">
                <a:solidFill>
                  <a:srgbClr val="FFFFFF"/>
                </a:solidFill>
                <a:latin typeface="Tahoma"/>
                <a:cs typeface="Tahoma"/>
              </a:rPr>
              <a:t>06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A491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2025-06-14T06:37:19Z</dcterms:created>
  <dcterms:modified xsi:type="dcterms:W3CDTF">2025-06-14T06:37:19Z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