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66161" y="2049907"/>
            <a:ext cx="644969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-1523"/>
            <a:ext cx="2851404" cy="68595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29129" y="345135"/>
            <a:ext cx="4265295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23135" y="2939922"/>
            <a:ext cx="10077450" cy="2386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-1523"/>
            <a:ext cx="12189460" cy="6859905"/>
            <a:chOff x="0" y="-1523"/>
            <a:chExt cx="12189460" cy="685990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88952" cy="68580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1523"/>
              <a:ext cx="2851404" cy="6859524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" y="685800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766E5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4323588"/>
            <a:ext cx="1741170" cy="779145"/>
          </a:xfrm>
          <a:custGeom>
            <a:avLst/>
            <a:gdLst/>
            <a:ahLst/>
            <a:cxnLst/>
            <a:rect l="l" t="t" r="r" b="b"/>
            <a:pathLst>
              <a:path w="1741170" h="779145">
                <a:moveTo>
                  <a:pt x="1345057" y="0"/>
                </a:moveTo>
                <a:lnTo>
                  <a:pt x="0" y="0"/>
                </a:lnTo>
                <a:lnTo>
                  <a:pt x="0" y="778763"/>
                </a:lnTo>
                <a:lnTo>
                  <a:pt x="1345057" y="778763"/>
                </a:lnTo>
                <a:lnTo>
                  <a:pt x="1354748" y="777956"/>
                </a:lnTo>
                <a:lnTo>
                  <a:pt x="1362678" y="775827"/>
                </a:lnTo>
                <a:lnTo>
                  <a:pt x="1368845" y="772816"/>
                </a:lnTo>
                <a:lnTo>
                  <a:pt x="1373251" y="769366"/>
                </a:lnTo>
                <a:lnTo>
                  <a:pt x="1373251" y="764667"/>
                </a:lnTo>
                <a:lnTo>
                  <a:pt x="1377950" y="764667"/>
                </a:lnTo>
                <a:lnTo>
                  <a:pt x="1734058" y="408178"/>
                </a:lnTo>
                <a:lnTo>
                  <a:pt x="1739344" y="399587"/>
                </a:lnTo>
                <a:lnTo>
                  <a:pt x="1741106" y="388794"/>
                </a:lnTo>
                <a:lnTo>
                  <a:pt x="1739344" y="377120"/>
                </a:lnTo>
                <a:lnTo>
                  <a:pt x="1734058" y="365887"/>
                </a:lnTo>
                <a:lnTo>
                  <a:pt x="1377950" y="14097"/>
                </a:lnTo>
                <a:lnTo>
                  <a:pt x="1377950" y="9398"/>
                </a:lnTo>
                <a:lnTo>
                  <a:pt x="1373251" y="9398"/>
                </a:lnTo>
                <a:lnTo>
                  <a:pt x="1368845" y="5947"/>
                </a:lnTo>
                <a:lnTo>
                  <a:pt x="1362678" y="2936"/>
                </a:lnTo>
                <a:lnTo>
                  <a:pt x="1354748" y="807"/>
                </a:lnTo>
                <a:lnTo>
                  <a:pt x="1345057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296416" y="5663894"/>
            <a:ext cx="27787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By:</a:t>
            </a:r>
            <a:r>
              <a:rPr dirty="0" sz="2800" spc="-125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Ajeet</a:t>
            </a:r>
            <a:r>
              <a:rPr dirty="0" sz="2800" spc="-80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3A372A"/>
                </a:solidFill>
                <a:latin typeface="Arial"/>
                <a:cs typeface="Arial"/>
              </a:rPr>
              <a:t>Kumar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217675" y="5638800"/>
            <a:ext cx="10971530" cy="0"/>
          </a:xfrm>
          <a:custGeom>
            <a:avLst/>
            <a:gdLst/>
            <a:ahLst/>
            <a:cxnLst/>
            <a:rect l="l" t="t" r="r" b="b"/>
            <a:pathLst>
              <a:path w="10971530" h="0">
                <a:moveTo>
                  <a:pt x="0" y="0"/>
                </a:moveTo>
                <a:lnTo>
                  <a:pt x="10971276" y="0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123945" y="250647"/>
            <a:ext cx="58515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75">
                <a:solidFill>
                  <a:srgbClr val="FF0000"/>
                </a:solidFill>
              </a:rPr>
              <a:t>React</a:t>
            </a:r>
            <a:r>
              <a:rPr dirty="0" sz="4000" spc="-270">
                <a:solidFill>
                  <a:srgbClr val="FF0000"/>
                </a:solidFill>
              </a:rPr>
              <a:t> </a:t>
            </a:r>
            <a:r>
              <a:rPr dirty="0" sz="4000" spc="-225">
                <a:solidFill>
                  <a:srgbClr val="FF0000"/>
                </a:solidFill>
              </a:rPr>
              <a:t>Js</a:t>
            </a:r>
            <a:r>
              <a:rPr dirty="0" sz="4000" spc="-290">
                <a:solidFill>
                  <a:srgbClr val="FF0000"/>
                </a:solidFill>
              </a:rPr>
              <a:t> </a:t>
            </a:r>
            <a:r>
              <a:rPr dirty="0" sz="4000" spc="-65">
                <a:solidFill>
                  <a:srgbClr val="FF0000"/>
                </a:solidFill>
              </a:rPr>
              <a:t>Online</a:t>
            </a:r>
            <a:r>
              <a:rPr dirty="0" sz="4000" spc="-295">
                <a:solidFill>
                  <a:srgbClr val="FF0000"/>
                </a:solidFill>
              </a:rPr>
              <a:t> </a:t>
            </a:r>
            <a:r>
              <a:rPr dirty="0" sz="4000" spc="-170">
                <a:solidFill>
                  <a:srgbClr val="FF0000"/>
                </a:solidFill>
              </a:rPr>
              <a:t>Training</a:t>
            </a:r>
            <a:endParaRPr sz="4000"/>
          </a:p>
        </p:txBody>
      </p:sp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79676" y="6161530"/>
            <a:ext cx="685800" cy="598932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382015" y="4599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08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08276" y="1752600"/>
            <a:ext cx="9144000" cy="325831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9129" y="345135"/>
            <a:ext cx="50203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Components</a:t>
            </a:r>
            <a:r>
              <a:rPr dirty="0" spc="-155"/>
              <a:t> </a:t>
            </a:r>
            <a:r>
              <a:rPr dirty="0" spc="-140"/>
              <a:t>in</a:t>
            </a:r>
            <a:r>
              <a:rPr dirty="0" spc="-180"/>
              <a:t> </a:t>
            </a:r>
            <a:r>
              <a:rPr dirty="0" spc="-10"/>
              <a:t>Components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22350"/>
            <a:ext cx="62776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refer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inside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other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components.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08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</a:pPr>
            <a:r>
              <a:rPr dirty="0" sz="3600" spc="65"/>
              <a:t>Component</a:t>
            </a:r>
            <a:r>
              <a:rPr dirty="0" sz="3600" spc="-220"/>
              <a:t> </a:t>
            </a:r>
            <a:r>
              <a:rPr dirty="0" sz="3600" spc="-65"/>
              <a:t>Constructor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08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Component</a:t>
            </a:r>
            <a:r>
              <a:rPr dirty="0" spc="254"/>
              <a:t> </a:t>
            </a:r>
            <a:r>
              <a:rPr dirty="0" spc="-50"/>
              <a:t>Constructor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22350"/>
            <a:ext cx="10053320" cy="3404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If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there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constructor()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your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component,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this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will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called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when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gets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initiated.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constructor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where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initiate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component's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properties.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980"/>
              </a:spcBef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 i="1">
                <a:solidFill>
                  <a:srgbClr val="FF0000"/>
                </a:solidFill>
                <a:latin typeface="Verdana"/>
                <a:cs typeface="Verdana"/>
              </a:rPr>
              <a:t>In</a:t>
            </a:r>
            <a:r>
              <a:rPr dirty="0" sz="1800" spc="-45" i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800" i="1">
                <a:solidFill>
                  <a:srgbClr val="FF0000"/>
                </a:solidFill>
                <a:latin typeface="Verdana"/>
                <a:cs typeface="Verdana"/>
              </a:rPr>
              <a:t>React,</a:t>
            </a:r>
            <a:r>
              <a:rPr dirty="0" sz="1800" spc="-25" i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800" i="1">
                <a:solidFill>
                  <a:srgbClr val="FF0000"/>
                </a:solidFill>
                <a:latin typeface="Verdana"/>
                <a:cs typeface="Verdana"/>
              </a:rPr>
              <a:t>component</a:t>
            </a:r>
            <a:r>
              <a:rPr dirty="0" sz="1800" spc="-45" i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800" i="1">
                <a:solidFill>
                  <a:srgbClr val="FF0000"/>
                </a:solidFill>
                <a:latin typeface="Verdana"/>
                <a:cs typeface="Verdana"/>
              </a:rPr>
              <a:t>properties</a:t>
            </a:r>
            <a:r>
              <a:rPr dirty="0" sz="1800" spc="-10" i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800" i="1">
                <a:solidFill>
                  <a:srgbClr val="FF0000"/>
                </a:solidFill>
                <a:latin typeface="Verdana"/>
                <a:cs typeface="Verdana"/>
              </a:rPr>
              <a:t>should</a:t>
            </a:r>
            <a:r>
              <a:rPr dirty="0" sz="1800" spc="-35" i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800" i="1">
                <a:solidFill>
                  <a:srgbClr val="FF0000"/>
                </a:solidFill>
                <a:latin typeface="Verdana"/>
                <a:cs typeface="Verdana"/>
              </a:rPr>
              <a:t>be</a:t>
            </a:r>
            <a:r>
              <a:rPr dirty="0" sz="1800" spc="-40" i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800" i="1">
                <a:solidFill>
                  <a:srgbClr val="FF0000"/>
                </a:solidFill>
                <a:latin typeface="Verdana"/>
                <a:cs typeface="Verdana"/>
              </a:rPr>
              <a:t>kept</a:t>
            </a:r>
            <a:r>
              <a:rPr dirty="0" sz="1800" spc="-5" i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800" i="1">
                <a:solidFill>
                  <a:srgbClr val="FF0000"/>
                </a:solidFill>
                <a:latin typeface="Verdana"/>
                <a:cs typeface="Verdana"/>
              </a:rPr>
              <a:t>in</a:t>
            </a:r>
            <a:r>
              <a:rPr dirty="0" sz="1800" spc="-45" i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800" i="1">
                <a:solidFill>
                  <a:srgbClr val="FF0000"/>
                </a:solidFill>
                <a:latin typeface="Verdana"/>
                <a:cs typeface="Verdana"/>
              </a:rPr>
              <a:t>an</a:t>
            </a:r>
            <a:r>
              <a:rPr dirty="0" sz="1800" spc="-35" i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800" i="1">
                <a:solidFill>
                  <a:srgbClr val="FF0000"/>
                </a:solidFill>
                <a:latin typeface="Verdana"/>
                <a:cs typeface="Verdana"/>
              </a:rPr>
              <a:t>object</a:t>
            </a:r>
            <a:r>
              <a:rPr dirty="0" sz="1800" spc="-35" i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800" i="1">
                <a:solidFill>
                  <a:srgbClr val="FF0000"/>
                </a:solidFill>
                <a:latin typeface="Verdana"/>
                <a:cs typeface="Verdana"/>
              </a:rPr>
              <a:t>called</a:t>
            </a:r>
            <a:r>
              <a:rPr dirty="0" sz="1800" spc="-15" i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800" spc="-10" i="1">
                <a:solidFill>
                  <a:srgbClr val="FF0000"/>
                </a:solidFill>
                <a:latin typeface="Verdana"/>
                <a:cs typeface="Verdana"/>
              </a:rPr>
              <a:t>state.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975"/>
              </a:spcBef>
            </a:pPr>
            <a:endParaRPr sz="1800">
              <a:latin typeface="Verdana"/>
              <a:cs typeface="Verdana"/>
            </a:endParaRPr>
          </a:p>
          <a:p>
            <a:pPr marL="12700" marR="77470">
              <a:lnSpc>
                <a:spcPct val="100000"/>
              </a:lnSpc>
            </a:pP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constructor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also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where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inheritance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parent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by </a:t>
            </a:r>
            <a:r>
              <a:rPr dirty="0" sz="1800">
                <a:latin typeface="Verdana"/>
                <a:cs typeface="Verdana"/>
              </a:rPr>
              <a:t>including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super()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statement,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which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executes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parent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component's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constructor </a:t>
            </a:r>
            <a:r>
              <a:rPr dirty="0" sz="1800">
                <a:latin typeface="Verdana"/>
                <a:cs typeface="Verdana"/>
              </a:rPr>
              <a:t>function,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your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has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access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all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parent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component (React.Component).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08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30935">
              <a:lnSpc>
                <a:spcPct val="100000"/>
              </a:lnSpc>
              <a:spcBef>
                <a:spcPts val="100"/>
              </a:spcBef>
            </a:pPr>
            <a:r>
              <a:rPr dirty="0" sz="3600" spc="-125"/>
              <a:t>Props</a:t>
            </a:r>
            <a:r>
              <a:rPr dirty="0" sz="3600" spc="-265"/>
              <a:t> </a:t>
            </a:r>
            <a:r>
              <a:rPr dirty="0" sz="3600" spc="-185"/>
              <a:t>in</a:t>
            </a:r>
            <a:r>
              <a:rPr dirty="0" sz="3600" spc="-245"/>
              <a:t> </a:t>
            </a:r>
            <a:r>
              <a:rPr dirty="0" sz="3600" spc="80"/>
              <a:t>React</a:t>
            </a:r>
            <a:r>
              <a:rPr dirty="0" sz="3600" spc="-260"/>
              <a:t> </a:t>
            </a:r>
            <a:r>
              <a:rPr dirty="0" sz="3600" spc="-310"/>
              <a:t>JS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08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7710" y="345135"/>
            <a:ext cx="29311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20"/>
              <a:t>Props</a:t>
            </a:r>
            <a:r>
              <a:rPr dirty="0" spc="-190"/>
              <a:t> </a:t>
            </a:r>
            <a:r>
              <a:rPr dirty="0" spc="-140"/>
              <a:t>in</a:t>
            </a:r>
            <a:r>
              <a:rPr dirty="0" spc="-190"/>
              <a:t> </a:t>
            </a:r>
            <a:r>
              <a:rPr dirty="0" spc="50"/>
              <a:t>React</a:t>
            </a:r>
            <a:r>
              <a:rPr dirty="0" spc="-170"/>
              <a:t> </a:t>
            </a:r>
            <a:r>
              <a:rPr dirty="0" spc="-130"/>
              <a:t>JS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5815" y="1022350"/>
            <a:ext cx="11359515" cy="4349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725930" marR="5080" indent="-342265">
              <a:lnSpc>
                <a:spcPct val="100000"/>
              </a:lnSpc>
              <a:spcBef>
                <a:spcPts val="100"/>
              </a:spcBef>
              <a:buClr>
                <a:srgbClr val="A42F0F"/>
              </a:buClr>
              <a:buFont typeface="Wingdings"/>
              <a:buChar char=""/>
              <a:tabLst>
                <a:tab pos="1727200" algn="l"/>
              </a:tabLst>
            </a:pPr>
            <a:r>
              <a:rPr dirty="0" sz="1800">
                <a:latin typeface="Verdana"/>
                <a:cs typeface="Verdana"/>
              </a:rPr>
              <a:t>React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has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different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approach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data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flow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&amp;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manipulation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than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other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frameworks, </a:t>
            </a:r>
            <a:r>
              <a:rPr dirty="0" sz="1800" spc="-10">
                <a:latin typeface="Verdana"/>
                <a:cs typeface="Verdana"/>
              </a:rPr>
              <a:t>	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that’s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why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difficult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at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beginning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understand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some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concepts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like </a:t>
            </a:r>
            <a:r>
              <a:rPr dirty="0" sz="1800" spc="-20">
                <a:latin typeface="Verdana"/>
                <a:cs typeface="Verdana"/>
              </a:rPr>
              <a:t>	</a:t>
            </a:r>
            <a:r>
              <a:rPr dirty="0" sz="1800">
                <a:latin typeface="Verdana"/>
                <a:cs typeface="Verdana"/>
              </a:rPr>
              <a:t>props,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state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so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on.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675"/>
              </a:spcBef>
              <a:buClr>
                <a:srgbClr val="A42F0F"/>
              </a:buClr>
              <a:buFont typeface="Wingdings"/>
              <a:buChar char=""/>
            </a:pPr>
            <a:endParaRPr sz="1800">
              <a:latin typeface="Verdana"/>
              <a:cs typeface="Verdana"/>
            </a:endParaRPr>
          </a:p>
          <a:p>
            <a:pPr algn="just" marL="1725930" marR="92710" indent="-342265">
              <a:lnSpc>
                <a:spcPts val="2120"/>
              </a:lnSpc>
              <a:buClr>
                <a:srgbClr val="A42F0F"/>
              </a:buClr>
              <a:buFont typeface="Wingdings"/>
              <a:buChar char=""/>
              <a:tabLst>
                <a:tab pos="1727200" algn="l"/>
              </a:tabLst>
            </a:pP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understand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how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props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work,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first,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need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have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general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understanding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of </a:t>
            </a:r>
            <a:r>
              <a:rPr dirty="0" sz="1800" spc="-25">
                <a:latin typeface="Verdana"/>
                <a:cs typeface="Verdana"/>
              </a:rPr>
              <a:t>	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concept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components.</a:t>
            </a:r>
            <a:endParaRPr sz="1800">
              <a:latin typeface="Verdana"/>
              <a:cs typeface="Verdana"/>
            </a:endParaRPr>
          </a:p>
          <a:p>
            <a:pPr marL="1727200" indent="-342900">
              <a:lnSpc>
                <a:spcPts val="2135"/>
              </a:lnSpc>
              <a:spcBef>
                <a:spcPts val="2185"/>
              </a:spcBef>
              <a:buClr>
                <a:srgbClr val="A42F0F"/>
              </a:buClr>
              <a:buFont typeface="Wingdings"/>
              <a:buChar char=""/>
              <a:tabLst>
                <a:tab pos="1727200" algn="l"/>
              </a:tabLst>
            </a:pPr>
            <a:r>
              <a:rPr dirty="0" sz="1800">
                <a:latin typeface="Verdana"/>
                <a:cs typeface="Verdana"/>
              </a:rPr>
              <a:t>Props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arguments</a:t>
            </a:r>
            <a:r>
              <a:rPr dirty="0" sz="1800" spc="-15" b="1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passed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into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React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components.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Props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passed</a:t>
            </a:r>
            <a:r>
              <a:rPr dirty="0" sz="1800" spc="-25">
                <a:latin typeface="Verdana"/>
                <a:cs typeface="Verdana"/>
              </a:rPr>
              <a:t> to</a:t>
            </a:r>
            <a:endParaRPr sz="1800">
              <a:latin typeface="Verdana"/>
              <a:cs typeface="Verdana"/>
            </a:endParaRPr>
          </a:p>
          <a:p>
            <a:pPr algn="ctr" marR="4100195">
              <a:lnSpc>
                <a:spcPts val="2135"/>
              </a:lnSpc>
            </a:pPr>
            <a:r>
              <a:rPr dirty="0" sz="1800">
                <a:latin typeface="Verdana"/>
                <a:cs typeface="Verdana"/>
              </a:rPr>
              <a:t>components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via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HTML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attributes.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20"/>
              </a:spcBef>
            </a:pPr>
            <a:endParaRPr sz="1800">
              <a:latin typeface="Verdana"/>
              <a:cs typeface="Verdana"/>
            </a:endParaRPr>
          </a:p>
          <a:p>
            <a:pPr marL="1727200" indent="-342900">
              <a:lnSpc>
                <a:spcPct val="100000"/>
              </a:lnSpc>
              <a:buClr>
                <a:srgbClr val="A42F0F"/>
              </a:buClr>
              <a:buFont typeface="Wingdings"/>
              <a:buChar char=""/>
              <a:tabLst>
                <a:tab pos="1727200" algn="l"/>
              </a:tabLst>
            </a:pPr>
            <a:r>
              <a:rPr dirty="0" sz="1800">
                <a:latin typeface="Verdana"/>
                <a:cs typeface="Verdana"/>
              </a:rPr>
              <a:t>React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Props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like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arguments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JavaScript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i="1">
                <a:latin typeface="Verdana"/>
                <a:cs typeface="Verdana"/>
              </a:rPr>
              <a:t>and</a:t>
            </a:r>
            <a:r>
              <a:rPr dirty="0" sz="1800" spc="-50" i="1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attributes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HTML.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10"/>
              </a:spcBef>
              <a:buClr>
                <a:srgbClr val="A42F0F"/>
              </a:buClr>
              <a:buFont typeface="Wingdings"/>
              <a:buChar char=""/>
            </a:pPr>
            <a:endParaRPr sz="1800">
              <a:latin typeface="Verdana"/>
              <a:cs typeface="Verdana"/>
            </a:endParaRPr>
          </a:p>
          <a:p>
            <a:pPr marL="1727200" indent="-342900">
              <a:lnSpc>
                <a:spcPct val="100000"/>
              </a:lnSpc>
              <a:buClr>
                <a:srgbClr val="A42F0F"/>
              </a:buClr>
              <a:buFont typeface="Wingdings"/>
              <a:buChar char=""/>
              <a:tabLst>
                <a:tab pos="1727200" algn="l"/>
              </a:tabLst>
            </a:pPr>
            <a:r>
              <a:rPr dirty="0" sz="1800" spc="-55">
                <a:latin typeface="Verdana"/>
                <a:cs typeface="Verdana"/>
              </a:rPr>
              <a:t>To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send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props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into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component,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same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syntax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HTML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attributes.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08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7710" y="345135"/>
            <a:ext cx="29311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20"/>
              <a:t>Props</a:t>
            </a:r>
            <a:r>
              <a:rPr dirty="0" spc="-190"/>
              <a:t> </a:t>
            </a:r>
            <a:r>
              <a:rPr dirty="0" spc="-140"/>
              <a:t>in</a:t>
            </a:r>
            <a:r>
              <a:rPr dirty="0" spc="-190"/>
              <a:t> </a:t>
            </a:r>
            <a:r>
              <a:rPr dirty="0" spc="50"/>
              <a:t>React</a:t>
            </a:r>
            <a:r>
              <a:rPr dirty="0" spc="-170"/>
              <a:t> </a:t>
            </a:r>
            <a:r>
              <a:rPr dirty="0" spc="-130"/>
              <a:t>JS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1014729"/>
            <a:ext cx="9976485" cy="2406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100"/>
              </a:spcBef>
            </a:pP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What</a:t>
            </a:r>
            <a:r>
              <a:rPr dirty="0" u="sng" sz="1800" spc="-3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are</a:t>
            </a:r>
            <a:r>
              <a:rPr dirty="0" u="sng" sz="18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Props?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800">
              <a:latin typeface="Arial"/>
              <a:cs typeface="Arial"/>
            </a:endParaRPr>
          </a:p>
          <a:p>
            <a:pPr marL="355600" marR="5080" indent="-343535">
              <a:lnSpc>
                <a:spcPct val="111200"/>
              </a:lnSpc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 b="1">
                <a:latin typeface="Verdana"/>
                <a:cs typeface="Verdana"/>
              </a:rPr>
              <a:t>React</a:t>
            </a:r>
            <a:r>
              <a:rPr dirty="0" sz="1800" spc="-2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is</a:t>
            </a:r>
            <a:r>
              <a:rPr dirty="0" sz="1800" spc="-4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a</a:t>
            </a:r>
            <a:r>
              <a:rPr dirty="0" sz="1800" spc="-35" b="1">
                <a:latin typeface="Verdana"/>
                <a:cs typeface="Verdana"/>
              </a:rPr>
              <a:t> </a:t>
            </a:r>
            <a:r>
              <a:rPr dirty="0" sz="1800" spc="-20" b="1">
                <a:latin typeface="Verdana"/>
                <a:cs typeface="Verdana"/>
              </a:rPr>
              <a:t>component-</a:t>
            </a:r>
            <a:r>
              <a:rPr dirty="0" sz="1800" b="1">
                <a:latin typeface="Verdana"/>
                <a:cs typeface="Verdana"/>
              </a:rPr>
              <a:t>based</a:t>
            </a:r>
            <a:r>
              <a:rPr dirty="0" sz="1800" spc="-1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library</a:t>
            </a:r>
            <a:r>
              <a:rPr dirty="0" sz="1800" spc="10" b="1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which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divides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UI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into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little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reusable </a:t>
            </a:r>
            <a:r>
              <a:rPr dirty="0" sz="1800">
                <a:latin typeface="Verdana"/>
                <a:cs typeface="Verdana"/>
              </a:rPr>
              <a:t>pieces.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some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cases,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those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need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communicate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(send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data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each </a:t>
            </a:r>
            <a:r>
              <a:rPr dirty="0" sz="1800">
                <a:latin typeface="Verdana"/>
                <a:cs typeface="Verdana"/>
              </a:rPr>
              <a:t>other)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way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pass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data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between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by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using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 spc="-10" b="1">
                <a:latin typeface="Verdana"/>
                <a:cs typeface="Verdana"/>
              </a:rPr>
              <a:t>props.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buClr>
                <a:srgbClr val="A42F0F"/>
              </a:buClr>
              <a:buFont typeface="Wingdings"/>
              <a:buChar char=""/>
            </a:pPr>
            <a:endParaRPr sz="1800">
              <a:latin typeface="Verdana"/>
              <a:cs typeface="Verdana"/>
            </a:endParaRPr>
          </a:p>
          <a:p>
            <a:pPr marL="355600" marR="267970" indent="-343535">
              <a:lnSpc>
                <a:spcPct val="111100"/>
              </a:lnSpc>
              <a:spcBef>
                <a:spcPts val="5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 b="1">
                <a:latin typeface="Verdana"/>
                <a:cs typeface="Verdana"/>
              </a:rPr>
              <a:t>“Props”</a:t>
            </a:r>
            <a:r>
              <a:rPr dirty="0" sz="1800" spc="-5" b="1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special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keyword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React,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which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stands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properties</a:t>
            </a:r>
            <a:r>
              <a:rPr dirty="0" sz="1800" spc="5" b="1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being </a:t>
            </a:r>
            <a:r>
              <a:rPr dirty="0" sz="1800">
                <a:latin typeface="Verdana"/>
                <a:cs typeface="Verdana"/>
              </a:rPr>
              <a:t>used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passing</a:t>
            </a:r>
            <a:r>
              <a:rPr dirty="0" sz="1800" spc="-5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data</a:t>
            </a:r>
            <a:r>
              <a:rPr dirty="0" sz="1800" spc="-5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from</a:t>
            </a:r>
            <a:r>
              <a:rPr dirty="0" sz="1800" spc="-5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one</a:t>
            </a:r>
            <a:r>
              <a:rPr dirty="0" sz="1800" spc="-4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component</a:t>
            </a:r>
            <a:r>
              <a:rPr dirty="0" sz="1800" spc="-4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to</a:t>
            </a:r>
            <a:r>
              <a:rPr dirty="0" sz="1800" spc="-45" b="1">
                <a:latin typeface="Verdana"/>
                <a:cs typeface="Verdana"/>
              </a:rPr>
              <a:t> </a:t>
            </a:r>
            <a:r>
              <a:rPr dirty="0" sz="1800" spc="-10" b="1">
                <a:latin typeface="Verdana"/>
                <a:cs typeface="Verdana"/>
              </a:rPr>
              <a:t>another</a:t>
            </a:r>
            <a:r>
              <a:rPr dirty="0" sz="1800" spc="-1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77416" y="3700652"/>
            <a:ext cx="10095865" cy="1613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715010" indent="-343535">
              <a:lnSpc>
                <a:spcPct val="111100"/>
              </a:lnSpc>
              <a:spcBef>
                <a:spcPts val="100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>
                <a:latin typeface="Verdana"/>
                <a:cs typeface="Verdana"/>
              </a:rPr>
              <a:t>But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important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part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here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data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with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props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being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passed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20" b="1">
                <a:latin typeface="Verdana"/>
                <a:cs typeface="Verdana"/>
              </a:rPr>
              <a:t>uni- </a:t>
            </a:r>
            <a:r>
              <a:rPr dirty="0" sz="1800" b="1">
                <a:latin typeface="Verdana"/>
                <a:cs typeface="Verdana"/>
              </a:rPr>
              <a:t>directional</a:t>
            </a:r>
            <a:r>
              <a:rPr dirty="0" sz="1800" spc="-2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flow</a:t>
            </a:r>
            <a:r>
              <a:rPr dirty="0" sz="1800">
                <a:latin typeface="Verdana"/>
                <a:cs typeface="Verdana"/>
              </a:rPr>
              <a:t>.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(one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way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from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parent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child)</a:t>
            </a:r>
            <a:endParaRPr sz="1800">
              <a:latin typeface="Verdana"/>
              <a:cs typeface="Verdana"/>
            </a:endParaRPr>
          </a:p>
          <a:p>
            <a:pPr marL="355600" marR="5080" indent="-343535">
              <a:lnSpc>
                <a:spcPct val="100800"/>
              </a:lnSpc>
              <a:spcBef>
                <a:spcPts val="1170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>
                <a:latin typeface="Verdana"/>
                <a:cs typeface="Verdana"/>
              </a:rPr>
              <a:t>Furthermore,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props</a:t>
            </a:r>
            <a:r>
              <a:rPr dirty="0" sz="1800" spc="-4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data</a:t>
            </a:r>
            <a:r>
              <a:rPr dirty="0" sz="1800" spc="-3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is</a:t>
            </a:r>
            <a:r>
              <a:rPr dirty="0" sz="1800" spc="-35" b="1">
                <a:latin typeface="Verdana"/>
                <a:cs typeface="Verdana"/>
              </a:rPr>
              <a:t> </a:t>
            </a:r>
            <a:r>
              <a:rPr dirty="0" sz="1800" spc="-10" b="1">
                <a:latin typeface="Verdana"/>
                <a:cs typeface="Verdana"/>
              </a:rPr>
              <a:t>immutable</a:t>
            </a:r>
            <a:r>
              <a:rPr dirty="0" sz="1800" spc="-170" b="1"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292929"/>
                </a:solidFill>
                <a:latin typeface="Georgia"/>
                <a:cs typeface="Georgia"/>
              </a:rPr>
              <a:t>(</a:t>
            </a:r>
            <a:r>
              <a:rPr dirty="0" sz="1800" spc="-10" b="1">
                <a:latin typeface="Verdana"/>
                <a:cs typeface="Verdana"/>
              </a:rPr>
              <a:t>read-</a:t>
            </a:r>
            <a:r>
              <a:rPr dirty="0" sz="1800" b="1">
                <a:latin typeface="Verdana"/>
                <a:cs typeface="Verdana"/>
              </a:rPr>
              <a:t>only),</a:t>
            </a:r>
            <a:r>
              <a:rPr dirty="0" sz="1800" spc="-25" b="1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which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means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data </a:t>
            </a:r>
            <a:r>
              <a:rPr dirty="0" sz="1800">
                <a:latin typeface="Verdana"/>
                <a:cs typeface="Verdana"/>
              </a:rPr>
              <a:t>coming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from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parent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should</a:t>
            </a:r>
            <a:r>
              <a:rPr dirty="0" sz="1800" spc="-3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not </a:t>
            </a:r>
            <a:r>
              <a:rPr dirty="0" sz="1800">
                <a:latin typeface="Verdana"/>
                <a:cs typeface="Verdana"/>
              </a:rPr>
              <a:t>be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changed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by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child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components.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Or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cannot </a:t>
            </a:r>
            <a:r>
              <a:rPr dirty="0" sz="1800">
                <a:latin typeface="Verdana"/>
                <a:cs typeface="Verdana"/>
              </a:rPr>
              <a:t>modify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props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from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inside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component.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08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7710" y="345135"/>
            <a:ext cx="29311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20"/>
              <a:t>Props</a:t>
            </a:r>
            <a:r>
              <a:rPr dirty="0" spc="-190"/>
              <a:t> </a:t>
            </a:r>
            <a:r>
              <a:rPr dirty="0" spc="-140"/>
              <a:t>in</a:t>
            </a:r>
            <a:r>
              <a:rPr dirty="0" spc="-190"/>
              <a:t> </a:t>
            </a:r>
            <a:r>
              <a:rPr dirty="0" spc="50"/>
              <a:t>React</a:t>
            </a:r>
            <a:r>
              <a:rPr dirty="0" spc="-170"/>
              <a:t> </a:t>
            </a:r>
            <a:r>
              <a:rPr dirty="0" spc="-130"/>
              <a:t>JS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866902"/>
            <a:ext cx="10041890" cy="4371340"/>
          </a:xfrm>
          <a:prstGeom prst="rect">
            <a:avLst/>
          </a:prstGeom>
        </p:spPr>
        <p:txBody>
          <a:bodyPr wrap="square" lIns="0" tIns="169545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1335"/>
              </a:spcBef>
            </a:pPr>
            <a:r>
              <a:rPr dirty="0" sz="1800" b="1" i="1">
                <a:latin typeface="Verdana"/>
                <a:cs typeface="Verdana"/>
              </a:rPr>
              <a:t>Points</a:t>
            </a:r>
            <a:r>
              <a:rPr dirty="0" sz="1800" spc="-40" b="1" i="1">
                <a:latin typeface="Verdana"/>
                <a:cs typeface="Verdana"/>
              </a:rPr>
              <a:t> </a:t>
            </a:r>
            <a:r>
              <a:rPr dirty="0" sz="1800" b="1" i="1">
                <a:latin typeface="Verdana"/>
                <a:cs typeface="Verdana"/>
              </a:rPr>
              <a:t>to</a:t>
            </a:r>
            <a:r>
              <a:rPr dirty="0" sz="1800" spc="-35" b="1" i="1">
                <a:latin typeface="Verdana"/>
                <a:cs typeface="Verdana"/>
              </a:rPr>
              <a:t> </a:t>
            </a:r>
            <a:r>
              <a:rPr dirty="0" sz="1800" b="1" i="1">
                <a:latin typeface="Verdana"/>
                <a:cs typeface="Verdana"/>
              </a:rPr>
              <a:t>be</a:t>
            </a:r>
            <a:r>
              <a:rPr dirty="0" sz="1800" spc="-35" b="1" i="1">
                <a:latin typeface="Verdana"/>
                <a:cs typeface="Verdana"/>
              </a:rPr>
              <a:t> </a:t>
            </a:r>
            <a:r>
              <a:rPr dirty="0" sz="1800" spc="-10" b="1" i="1">
                <a:latin typeface="Verdana"/>
                <a:cs typeface="Verdana"/>
              </a:rPr>
              <a:t>noted: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235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>
                <a:latin typeface="Verdana"/>
                <a:cs typeface="Verdana"/>
              </a:rPr>
              <a:t>Code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reuse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with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props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state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250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props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allows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reuse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more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React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code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avoid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repeating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yourself.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225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>
                <a:latin typeface="Verdana"/>
                <a:cs typeface="Verdana"/>
              </a:rPr>
              <a:t>Props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any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data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type</a:t>
            </a:r>
            <a:endParaRPr sz="1800">
              <a:latin typeface="Verdana"/>
              <a:cs typeface="Verdana"/>
            </a:endParaRPr>
          </a:p>
          <a:p>
            <a:pPr lvl="1" marL="756285" indent="-286385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Arial MT"/>
              <a:buChar char="•"/>
              <a:tabLst>
                <a:tab pos="756285" algn="l"/>
              </a:tabLst>
            </a:pPr>
            <a:r>
              <a:rPr dirty="0" sz="1600" spc="-10">
                <a:latin typeface="Verdana"/>
                <a:cs typeface="Verdana"/>
              </a:rPr>
              <a:t>String</a:t>
            </a:r>
            <a:endParaRPr sz="1600">
              <a:latin typeface="Verdana"/>
              <a:cs typeface="Verdana"/>
            </a:endParaRPr>
          </a:p>
          <a:p>
            <a:pPr lvl="1" marL="756285" indent="-286385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 MT"/>
              <a:buChar char="•"/>
              <a:tabLst>
                <a:tab pos="756285" algn="l"/>
              </a:tabLst>
            </a:pPr>
            <a:r>
              <a:rPr dirty="0" sz="1600" spc="-10">
                <a:latin typeface="Verdana"/>
                <a:cs typeface="Verdana"/>
              </a:rPr>
              <a:t>Integer</a:t>
            </a:r>
            <a:endParaRPr sz="1600">
              <a:latin typeface="Verdana"/>
              <a:cs typeface="Verdana"/>
            </a:endParaRPr>
          </a:p>
          <a:p>
            <a:pPr lvl="1" marL="756285" indent="-286385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 MT"/>
              <a:buChar char="•"/>
              <a:tabLst>
                <a:tab pos="756285" algn="l"/>
              </a:tabLst>
            </a:pPr>
            <a:r>
              <a:rPr dirty="0" sz="1600" spc="-10">
                <a:latin typeface="Verdana"/>
                <a:cs typeface="Verdana"/>
              </a:rPr>
              <a:t>Boolean</a:t>
            </a:r>
            <a:endParaRPr sz="1600">
              <a:latin typeface="Verdana"/>
              <a:cs typeface="Verdana"/>
            </a:endParaRPr>
          </a:p>
          <a:p>
            <a:pPr lvl="1" marL="756285" indent="-286385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Arial MT"/>
              <a:buChar char="•"/>
              <a:tabLst>
                <a:tab pos="756285" algn="l"/>
              </a:tabLst>
            </a:pPr>
            <a:r>
              <a:rPr dirty="0" sz="1600" spc="-10">
                <a:latin typeface="Verdana"/>
                <a:cs typeface="Verdana"/>
              </a:rPr>
              <a:t>Array</a:t>
            </a:r>
            <a:endParaRPr sz="1600">
              <a:latin typeface="Verdana"/>
              <a:cs typeface="Verdana"/>
            </a:endParaRPr>
          </a:p>
          <a:p>
            <a:pPr lvl="1" marL="756285" indent="-286385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 MT"/>
              <a:buChar char="•"/>
              <a:tabLst>
                <a:tab pos="756285" algn="l"/>
              </a:tabLst>
            </a:pPr>
            <a:r>
              <a:rPr dirty="0" sz="1600" spc="-10">
                <a:latin typeface="Verdana"/>
                <a:cs typeface="Verdana"/>
              </a:rPr>
              <a:t>Objects</a:t>
            </a:r>
            <a:endParaRPr sz="1600">
              <a:latin typeface="Verdana"/>
              <a:cs typeface="Verdana"/>
            </a:endParaRPr>
          </a:p>
          <a:p>
            <a:pPr lvl="1" marL="756285" indent="-286385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Arial MT"/>
              <a:buChar char="•"/>
              <a:tabLst>
                <a:tab pos="756285" algn="l"/>
              </a:tabLst>
            </a:pPr>
            <a:r>
              <a:rPr dirty="0" sz="1600" spc="-10">
                <a:latin typeface="Verdana"/>
                <a:cs typeface="Verdana"/>
              </a:rPr>
              <a:t>Functions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950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>
                <a:latin typeface="Verdana"/>
                <a:cs typeface="Verdana"/>
              </a:rPr>
              <a:t>Props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immutable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08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191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Components</a:t>
            </a:r>
            <a:r>
              <a:rPr dirty="0" sz="3600" spc="-275"/>
              <a:t> </a:t>
            </a:r>
            <a:r>
              <a:rPr dirty="0" sz="3600" spc="-400"/>
              <a:t>In</a:t>
            </a:r>
            <a:r>
              <a:rPr dirty="0" sz="3600" spc="-260"/>
              <a:t> </a:t>
            </a:r>
            <a:r>
              <a:rPr dirty="0" sz="3600" spc="80"/>
              <a:t>React</a:t>
            </a:r>
            <a:r>
              <a:rPr dirty="0" sz="3600" spc="-285"/>
              <a:t> </a:t>
            </a:r>
            <a:r>
              <a:rPr dirty="0" sz="3600" spc="-320"/>
              <a:t>JS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08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Components</a:t>
            </a:r>
            <a:r>
              <a:rPr dirty="0" spc="-165"/>
              <a:t> </a:t>
            </a:r>
            <a:r>
              <a:rPr dirty="0" spc="-310"/>
              <a:t>In</a:t>
            </a:r>
            <a:r>
              <a:rPr dirty="0" spc="-175"/>
              <a:t> </a:t>
            </a:r>
            <a:r>
              <a:rPr dirty="0" spc="50"/>
              <a:t>React</a:t>
            </a:r>
            <a:r>
              <a:rPr dirty="0" spc="-175"/>
              <a:t> </a:t>
            </a:r>
            <a:r>
              <a:rPr dirty="0" spc="-130"/>
              <a:t>JS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14729"/>
            <a:ext cx="10046970" cy="2871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Components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like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that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return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HTML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elements.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ts val="2140"/>
              </a:lnSpc>
              <a:spcBef>
                <a:spcPts val="5"/>
              </a:spcBef>
            </a:pPr>
            <a:r>
              <a:rPr dirty="0" sz="1800">
                <a:latin typeface="Verdana"/>
                <a:cs typeface="Verdana"/>
              </a:rPr>
              <a:t>Components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independent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reusable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bits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code.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They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serve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same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purpose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140"/>
              </a:lnSpc>
            </a:pPr>
            <a:r>
              <a:rPr dirty="0" sz="1800">
                <a:latin typeface="Verdana"/>
                <a:cs typeface="Verdana"/>
              </a:rPr>
              <a:t>as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JavaScript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functions,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but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returns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HTML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via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render</a:t>
            </a:r>
            <a:r>
              <a:rPr dirty="0" sz="1800" spc="-10">
                <a:latin typeface="Verdana"/>
                <a:cs typeface="Verdana"/>
              </a:rPr>
              <a:t> function.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65"/>
              </a:spcBef>
            </a:pP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99000"/>
              </a:lnSpc>
            </a:pP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Component</a:t>
            </a:r>
            <a:r>
              <a:rPr dirty="0" sz="1800" spc="10" b="1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one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core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building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blocks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React.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other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words,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25">
                <a:latin typeface="Verdana"/>
                <a:cs typeface="Verdana"/>
              </a:rPr>
              <a:t> say </a:t>
            </a:r>
            <a:r>
              <a:rPr dirty="0" sz="1800">
                <a:latin typeface="Verdana"/>
                <a:cs typeface="Verdana"/>
              </a:rPr>
              <a:t>that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every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application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will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develop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React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will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made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up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pieces</a:t>
            </a:r>
            <a:r>
              <a:rPr dirty="0" sz="1800" spc="-10">
                <a:latin typeface="Verdana"/>
                <a:cs typeface="Verdana"/>
              </a:rPr>
              <a:t> called </a:t>
            </a:r>
            <a:r>
              <a:rPr dirty="0" sz="1800">
                <a:latin typeface="Verdana"/>
                <a:cs typeface="Verdana"/>
              </a:rPr>
              <a:t>components.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make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task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building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UIs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much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30">
                <a:latin typeface="Verdana"/>
                <a:cs typeface="Verdana"/>
              </a:rPr>
              <a:t>easier.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see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UI </a:t>
            </a:r>
            <a:r>
              <a:rPr dirty="0" sz="1800">
                <a:latin typeface="Verdana"/>
                <a:cs typeface="Verdana"/>
              </a:rPr>
              <a:t>broken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down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into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multiple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individual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pieces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called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work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them </a:t>
            </a:r>
            <a:r>
              <a:rPr dirty="0" sz="1800">
                <a:latin typeface="Verdana"/>
                <a:cs typeface="Verdana"/>
              </a:rPr>
              <a:t>independently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merge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them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all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parent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which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will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 your</a:t>
            </a:r>
            <a:r>
              <a:rPr dirty="0" sz="1800" spc="-114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final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UI.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08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Components</a:t>
            </a:r>
            <a:r>
              <a:rPr dirty="0" spc="-165"/>
              <a:t> </a:t>
            </a:r>
            <a:r>
              <a:rPr dirty="0" spc="-310"/>
              <a:t>In</a:t>
            </a:r>
            <a:r>
              <a:rPr dirty="0" spc="-175"/>
              <a:t> </a:t>
            </a:r>
            <a:r>
              <a:rPr dirty="0" spc="50"/>
              <a:t>React</a:t>
            </a:r>
            <a:r>
              <a:rPr dirty="0" spc="-175"/>
              <a:t> </a:t>
            </a:r>
            <a:r>
              <a:rPr dirty="0" spc="-130"/>
              <a:t>JS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994917"/>
            <a:ext cx="10158730" cy="3191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7000"/>
              </a:lnSpc>
              <a:spcBef>
                <a:spcPts val="105"/>
              </a:spcBef>
            </a:pPr>
            <a:r>
              <a:rPr dirty="0" sz="1800" spc="-25">
                <a:latin typeface="Verdana"/>
                <a:cs typeface="Verdana"/>
              </a:rPr>
              <a:t>Earlier,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developers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write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more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than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thousands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lines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code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developing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50">
                <a:latin typeface="Verdana"/>
                <a:cs typeface="Verdana"/>
              </a:rPr>
              <a:t>a </a:t>
            </a:r>
            <a:r>
              <a:rPr dirty="0" sz="1800">
                <a:latin typeface="Verdana"/>
                <a:cs typeface="Verdana"/>
              </a:rPr>
              <a:t>single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page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application.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These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applications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follow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traditional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DOM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structure,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and </a:t>
            </a:r>
            <a:r>
              <a:rPr dirty="0" sz="1800">
                <a:latin typeface="Verdana"/>
                <a:cs typeface="Verdana"/>
              </a:rPr>
              <a:t>making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changes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them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was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very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challenging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task.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If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any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mistake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found,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manually </a:t>
            </a:r>
            <a:r>
              <a:rPr dirty="0" sz="1800">
                <a:latin typeface="Verdana"/>
                <a:cs typeface="Verdana"/>
              </a:rPr>
              <a:t>searches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entire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application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update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accordingly.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component-</a:t>
            </a:r>
            <a:r>
              <a:rPr dirty="0" sz="1800">
                <a:latin typeface="Verdana"/>
                <a:cs typeface="Verdana"/>
              </a:rPr>
              <a:t>based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approach </a:t>
            </a:r>
            <a:r>
              <a:rPr dirty="0" sz="1800">
                <a:latin typeface="Verdana"/>
                <a:cs typeface="Verdana"/>
              </a:rPr>
              <a:t>was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introduced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overcome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issue.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this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approach,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entire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application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divided </a:t>
            </a:r>
            <a:r>
              <a:rPr dirty="0" sz="1800">
                <a:latin typeface="Verdana"/>
                <a:cs typeface="Verdana"/>
              </a:rPr>
              <a:t>into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small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logical group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code,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which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known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as</a:t>
            </a:r>
            <a:r>
              <a:rPr dirty="0" sz="1800" spc="-10">
                <a:latin typeface="Verdana"/>
                <a:cs typeface="Verdana"/>
              </a:rPr>
              <a:t> components.</a:t>
            </a:r>
            <a:endParaRPr sz="1800">
              <a:latin typeface="Verdana"/>
              <a:cs typeface="Verdana"/>
            </a:endParaRPr>
          </a:p>
          <a:p>
            <a:pPr marL="12700" marR="5715">
              <a:lnSpc>
                <a:spcPct val="107100"/>
              </a:lnSpc>
              <a:spcBef>
                <a:spcPts val="1800"/>
              </a:spcBef>
            </a:pP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considered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as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core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building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blocks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React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application.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makes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task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building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UIs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much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30">
                <a:latin typeface="Verdana"/>
                <a:cs typeface="Verdana"/>
              </a:rPr>
              <a:t>easier.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Each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exists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same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space,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but </a:t>
            </a:r>
            <a:r>
              <a:rPr dirty="0" sz="1800">
                <a:latin typeface="Verdana"/>
                <a:cs typeface="Verdana"/>
              </a:rPr>
              <a:t>they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work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independently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from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one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another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merge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all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parent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component,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which </a:t>
            </a:r>
            <a:r>
              <a:rPr dirty="0" sz="1800">
                <a:latin typeface="Verdana"/>
                <a:cs typeface="Verdana"/>
              </a:rPr>
              <a:t>will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 final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UI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your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application.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4387977"/>
            <a:ext cx="10185400" cy="12007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2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Every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React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have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their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own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structure,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methods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well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APIs.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They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be </a:t>
            </a:r>
            <a:r>
              <a:rPr dirty="0" sz="1800">
                <a:latin typeface="Verdana"/>
                <a:cs typeface="Verdana"/>
              </a:rPr>
              <a:t>reusable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per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your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need.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better understanding,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consider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entire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UI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tree.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800">
                <a:latin typeface="Verdana"/>
                <a:cs typeface="Verdana"/>
              </a:rPr>
              <a:t>Here,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root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starting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component,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each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other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pieces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becomes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800">
                <a:latin typeface="Verdana"/>
                <a:cs typeface="Verdana"/>
              </a:rPr>
              <a:t>branches,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which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further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divided into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sub-</a:t>
            </a:r>
            <a:r>
              <a:rPr dirty="0" sz="1800" spc="-10">
                <a:latin typeface="Verdana"/>
                <a:cs typeface="Verdana"/>
              </a:rPr>
              <a:t>branches.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08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Components</a:t>
            </a:r>
            <a:r>
              <a:rPr dirty="0" spc="-165"/>
              <a:t> </a:t>
            </a:r>
            <a:r>
              <a:rPr dirty="0" spc="-310"/>
              <a:t>In</a:t>
            </a:r>
            <a:r>
              <a:rPr dirty="0" spc="-175"/>
              <a:t> </a:t>
            </a:r>
            <a:r>
              <a:rPr dirty="0" spc="50"/>
              <a:t>React</a:t>
            </a:r>
            <a:r>
              <a:rPr dirty="0" spc="-175"/>
              <a:t> </a:t>
            </a:r>
            <a:r>
              <a:rPr dirty="0" spc="-130"/>
              <a:t>JS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923289"/>
            <a:ext cx="7398384" cy="109982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819"/>
              </a:spcBef>
            </a:pP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ReactJS,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have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mainly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two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types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components.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They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are</a:t>
            </a:r>
            <a:endParaRPr sz="1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720"/>
              </a:spcBef>
              <a:buClr>
                <a:srgbClr val="A42F0F"/>
              </a:buClr>
              <a:buFont typeface="Wingdings"/>
              <a:buChar char=""/>
              <a:tabLst>
                <a:tab pos="299085" algn="l"/>
              </a:tabLst>
            </a:pPr>
            <a:r>
              <a:rPr dirty="0" sz="1800">
                <a:latin typeface="Verdana"/>
                <a:cs typeface="Verdana"/>
              </a:rPr>
              <a:t>Functional</a:t>
            </a:r>
            <a:r>
              <a:rPr dirty="0" sz="1800" spc="-10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Components</a:t>
            </a:r>
            <a:endParaRPr sz="1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540"/>
              </a:spcBef>
              <a:buClr>
                <a:srgbClr val="A42F0F"/>
              </a:buClr>
              <a:buFont typeface="Wingdings"/>
              <a:buChar char=""/>
              <a:tabLst>
                <a:tab pos="299085" algn="l"/>
              </a:tabLst>
            </a:pPr>
            <a:r>
              <a:rPr dirty="0" sz="1800">
                <a:latin typeface="Verdana"/>
                <a:cs typeface="Verdana"/>
              </a:rPr>
              <a:t>Class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Components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08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Components</a:t>
            </a:r>
            <a:r>
              <a:rPr dirty="0" spc="-165"/>
              <a:t> </a:t>
            </a:r>
            <a:r>
              <a:rPr dirty="0" spc="-310"/>
              <a:t>In</a:t>
            </a:r>
            <a:r>
              <a:rPr dirty="0" spc="-175"/>
              <a:t> </a:t>
            </a:r>
            <a:r>
              <a:rPr dirty="0" spc="50"/>
              <a:t>React</a:t>
            </a:r>
            <a:r>
              <a:rPr dirty="0" spc="-175"/>
              <a:t> </a:t>
            </a:r>
            <a:r>
              <a:rPr dirty="0" spc="-130"/>
              <a:t>JS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14729"/>
            <a:ext cx="9890760" cy="1703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egoe UI"/>
                <a:cs typeface="Segoe UI"/>
              </a:rPr>
              <a:t>Create</a:t>
            </a:r>
            <a:r>
              <a:rPr dirty="0" u="heavy" sz="18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egoe UI"/>
                <a:cs typeface="Segoe UI"/>
              </a:rPr>
              <a:t> </a:t>
            </a:r>
            <a:r>
              <a:rPr dirty="0" u="heavy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egoe UI"/>
                <a:cs typeface="Segoe UI"/>
              </a:rPr>
              <a:t>a</a:t>
            </a:r>
            <a:r>
              <a:rPr dirty="0" u="heavy" sz="18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egoe UI"/>
                <a:cs typeface="Segoe UI"/>
              </a:rPr>
              <a:t> </a:t>
            </a:r>
            <a:r>
              <a:rPr dirty="0" u="heavy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egoe UI"/>
                <a:cs typeface="Segoe UI"/>
              </a:rPr>
              <a:t>Function</a:t>
            </a:r>
            <a:r>
              <a:rPr dirty="0" u="heavy" sz="1800" spc="-3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egoe UI"/>
                <a:cs typeface="Segoe UI"/>
              </a:rPr>
              <a:t> </a:t>
            </a:r>
            <a:r>
              <a:rPr dirty="0" u="heavy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egoe UI"/>
                <a:cs typeface="Segoe UI"/>
              </a:rPr>
              <a:t>Component</a:t>
            </a:r>
            <a:endParaRPr sz="1800">
              <a:latin typeface="Segoe UI"/>
              <a:cs typeface="Segoe UI"/>
            </a:endParaRPr>
          </a:p>
          <a:p>
            <a:pPr marL="12700" marR="5080">
              <a:lnSpc>
                <a:spcPct val="107100"/>
              </a:lnSpc>
              <a:spcBef>
                <a:spcPts val="1800"/>
              </a:spcBef>
            </a:pP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React,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components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way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write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that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only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contain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50">
                <a:latin typeface="Verdana"/>
                <a:cs typeface="Verdana"/>
              </a:rPr>
              <a:t>a </a:t>
            </a:r>
            <a:r>
              <a:rPr dirty="0" sz="1800">
                <a:latin typeface="Verdana"/>
                <a:cs typeface="Verdana"/>
              </a:rPr>
              <a:t>render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method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don't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have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their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own</a:t>
            </a:r>
            <a:r>
              <a:rPr dirty="0" sz="1800" spc="-75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state</a:t>
            </a:r>
            <a:r>
              <a:rPr dirty="0" sz="1800">
                <a:latin typeface="Verdana"/>
                <a:cs typeface="Verdana"/>
              </a:rPr>
              <a:t>.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They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simply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JavaScript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functions </a:t>
            </a:r>
            <a:r>
              <a:rPr dirty="0" sz="1800">
                <a:latin typeface="Verdana"/>
                <a:cs typeface="Verdana"/>
              </a:rPr>
              <a:t>that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may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or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may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not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receive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data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parameters.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create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takes </a:t>
            </a:r>
            <a:r>
              <a:rPr dirty="0" sz="1800" b="1">
                <a:latin typeface="Verdana"/>
                <a:cs typeface="Verdana"/>
              </a:rPr>
              <a:t>props</a:t>
            </a:r>
            <a:r>
              <a:rPr dirty="0" sz="1800">
                <a:latin typeface="Verdana"/>
                <a:cs typeface="Verdana"/>
              </a:rPr>
              <a:t>(properties)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input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returns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what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should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rendered.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dirty="0" spc="-35"/>
              <a:t> </a:t>
            </a:r>
            <a:r>
              <a:rPr dirty="0"/>
              <a:t>valid</a:t>
            </a:r>
            <a:r>
              <a:rPr dirty="0" spc="-30"/>
              <a:t> </a:t>
            </a:r>
            <a:r>
              <a:rPr dirty="0"/>
              <a:t>functional</a:t>
            </a:r>
            <a:r>
              <a:rPr dirty="0" spc="-45"/>
              <a:t> </a:t>
            </a:r>
            <a:r>
              <a:rPr dirty="0"/>
              <a:t>component</a:t>
            </a:r>
            <a:r>
              <a:rPr dirty="0" spc="-15"/>
              <a:t> </a:t>
            </a:r>
            <a:r>
              <a:rPr dirty="0"/>
              <a:t>can</a:t>
            </a:r>
            <a:r>
              <a:rPr dirty="0" spc="-25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shown</a:t>
            </a:r>
            <a:r>
              <a:rPr dirty="0" spc="-40"/>
              <a:t> </a:t>
            </a:r>
            <a:r>
              <a:rPr dirty="0"/>
              <a:t>in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below</a:t>
            </a:r>
            <a:r>
              <a:rPr dirty="0" spc="-15"/>
              <a:t> </a:t>
            </a:r>
            <a:r>
              <a:rPr dirty="0" spc="-10"/>
              <a:t>example.</a:t>
            </a: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dirty="0">
                <a:solidFill>
                  <a:srgbClr val="4471C4"/>
                </a:solidFill>
              </a:rPr>
              <a:t>function</a:t>
            </a:r>
            <a:r>
              <a:rPr dirty="0" spc="-45">
                <a:solidFill>
                  <a:srgbClr val="4471C4"/>
                </a:solidFill>
              </a:rPr>
              <a:t> </a:t>
            </a:r>
            <a:r>
              <a:rPr dirty="0" spc="-10">
                <a:solidFill>
                  <a:srgbClr val="4471C4"/>
                </a:solidFill>
              </a:rPr>
              <a:t>WelcomeMessage()</a:t>
            </a:r>
            <a:r>
              <a:rPr dirty="0" spc="-15">
                <a:solidFill>
                  <a:srgbClr val="4471C4"/>
                </a:solidFill>
              </a:rPr>
              <a:t> </a:t>
            </a:r>
            <a:r>
              <a:rPr dirty="0" spc="-50">
                <a:solidFill>
                  <a:srgbClr val="4471C4"/>
                </a:solidFill>
              </a:rPr>
              <a:t>{</a:t>
            </a:r>
          </a:p>
          <a:p>
            <a:pPr marL="173990">
              <a:lnSpc>
                <a:spcPct val="100000"/>
              </a:lnSpc>
              <a:spcBef>
                <a:spcPts val="1240"/>
              </a:spcBef>
            </a:pPr>
            <a:r>
              <a:rPr dirty="0">
                <a:solidFill>
                  <a:srgbClr val="4471C4"/>
                </a:solidFill>
              </a:rPr>
              <a:t>return</a:t>
            </a:r>
            <a:r>
              <a:rPr dirty="0" spc="-30">
                <a:solidFill>
                  <a:srgbClr val="4471C4"/>
                </a:solidFill>
              </a:rPr>
              <a:t> </a:t>
            </a:r>
            <a:r>
              <a:rPr dirty="0" spc="-10">
                <a:solidFill>
                  <a:srgbClr val="4471C4"/>
                </a:solidFill>
              </a:rPr>
              <a:t>&lt;h1&gt;Welcome </a:t>
            </a:r>
            <a:r>
              <a:rPr dirty="0">
                <a:solidFill>
                  <a:srgbClr val="4471C4"/>
                </a:solidFill>
              </a:rPr>
              <a:t>to</a:t>
            </a:r>
            <a:r>
              <a:rPr dirty="0" spc="-25">
                <a:solidFill>
                  <a:srgbClr val="4471C4"/>
                </a:solidFill>
              </a:rPr>
              <a:t> </a:t>
            </a:r>
            <a:r>
              <a:rPr dirty="0" spc="-10">
                <a:solidFill>
                  <a:srgbClr val="4471C4"/>
                </a:solidFill>
              </a:rPr>
              <a:t>Sahosoft&lt;/h1&gt;;</a:t>
            </a: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dirty="0" spc="-50">
                <a:solidFill>
                  <a:srgbClr val="4471C4"/>
                </a:solidFill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dirty="0"/>
              <a:t>The</a:t>
            </a:r>
            <a:r>
              <a:rPr dirty="0" spc="-25"/>
              <a:t> </a:t>
            </a:r>
            <a:r>
              <a:rPr dirty="0"/>
              <a:t>functional</a:t>
            </a:r>
            <a:r>
              <a:rPr dirty="0" spc="-35"/>
              <a:t> </a:t>
            </a:r>
            <a:r>
              <a:rPr dirty="0"/>
              <a:t>component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45"/>
              <a:t> </a:t>
            </a:r>
            <a:r>
              <a:rPr dirty="0"/>
              <a:t>also</a:t>
            </a:r>
            <a:r>
              <a:rPr dirty="0" spc="-30"/>
              <a:t> </a:t>
            </a:r>
            <a:r>
              <a:rPr dirty="0"/>
              <a:t>known</a:t>
            </a:r>
            <a:r>
              <a:rPr dirty="0" spc="-55"/>
              <a:t> </a:t>
            </a:r>
            <a:r>
              <a:rPr dirty="0"/>
              <a:t>as</a:t>
            </a:r>
            <a:r>
              <a:rPr dirty="0" spc="-30"/>
              <a:t> </a:t>
            </a:r>
            <a:r>
              <a:rPr dirty="0"/>
              <a:t>a</a:t>
            </a:r>
            <a:r>
              <a:rPr dirty="0" spc="-30"/>
              <a:t> </a:t>
            </a:r>
            <a:r>
              <a:rPr dirty="0"/>
              <a:t>stateless</a:t>
            </a:r>
            <a:r>
              <a:rPr dirty="0" spc="-10"/>
              <a:t> </a:t>
            </a:r>
            <a:r>
              <a:rPr dirty="0"/>
              <a:t>component</a:t>
            </a:r>
            <a:r>
              <a:rPr dirty="0" spc="-35"/>
              <a:t> </a:t>
            </a:r>
            <a:r>
              <a:rPr dirty="0"/>
              <a:t>because</a:t>
            </a:r>
            <a:r>
              <a:rPr dirty="0" spc="-5"/>
              <a:t> </a:t>
            </a:r>
            <a:r>
              <a:rPr dirty="0"/>
              <a:t>they</a:t>
            </a:r>
            <a:r>
              <a:rPr dirty="0" spc="-30"/>
              <a:t> </a:t>
            </a:r>
            <a:r>
              <a:rPr dirty="0"/>
              <a:t>do</a:t>
            </a:r>
            <a:r>
              <a:rPr dirty="0" spc="-20"/>
              <a:t> </a:t>
            </a:r>
            <a:r>
              <a:rPr dirty="0" spc="-25"/>
              <a:t>not</a:t>
            </a: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/>
              <a:t>hold</a:t>
            </a:r>
            <a:r>
              <a:rPr dirty="0" spc="-5"/>
              <a:t> </a:t>
            </a:r>
            <a:r>
              <a:rPr dirty="0"/>
              <a:t>or</a:t>
            </a:r>
            <a:r>
              <a:rPr dirty="0" spc="-20"/>
              <a:t> </a:t>
            </a:r>
            <a:r>
              <a:rPr dirty="0"/>
              <a:t>manage </a:t>
            </a:r>
            <a:r>
              <a:rPr dirty="0" spc="-10"/>
              <a:t>state.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08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Components</a:t>
            </a:r>
            <a:r>
              <a:rPr dirty="0" spc="-165"/>
              <a:t> </a:t>
            </a:r>
            <a:r>
              <a:rPr dirty="0" spc="-310"/>
              <a:t>In</a:t>
            </a:r>
            <a:r>
              <a:rPr dirty="0" spc="-175"/>
              <a:t> </a:t>
            </a:r>
            <a:r>
              <a:rPr dirty="0" spc="50"/>
              <a:t>React</a:t>
            </a:r>
            <a:r>
              <a:rPr dirty="0" spc="-175"/>
              <a:t> </a:t>
            </a:r>
            <a:r>
              <a:rPr dirty="0" spc="-130"/>
              <a:t>JS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14729"/>
            <a:ext cx="10147300" cy="1703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egoe UI"/>
                <a:cs typeface="Segoe UI"/>
              </a:rPr>
              <a:t>Create</a:t>
            </a:r>
            <a:r>
              <a:rPr dirty="0" u="heavy" sz="18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egoe UI"/>
                <a:cs typeface="Segoe UI"/>
              </a:rPr>
              <a:t> </a:t>
            </a:r>
            <a:r>
              <a:rPr dirty="0" u="heavy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egoe UI"/>
                <a:cs typeface="Segoe UI"/>
              </a:rPr>
              <a:t>a</a:t>
            </a:r>
            <a:r>
              <a:rPr dirty="0" u="heavy" sz="18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egoe UI"/>
                <a:cs typeface="Segoe UI"/>
              </a:rPr>
              <a:t> </a:t>
            </a:r>
            <a:r>
              <a:rPr dirty="0" u="heavy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egoe UI"/>
                <a:cs typeface="Segoe UI"/>
              </a:rPr>
              <a:t>Class</a:t>
            </a:r>
            <a:r>
              <a:rPr dirty="0" u="heavy" sz="1800" spc="-4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egoe UI"/>
                <a:cs typeface="Segoe UI"/>
              </a:rPr>
              <a:t> </a:t>
            </a:r>
            <a:r>
              <a:rPr dirty="0" u="heavy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egoe UI"/>
                <a:cs typeface="Segoe UI"/>
              </a:rPr>
              <a:t>Component</a:t>
            </a:r>
            <a:endParaRPr sz="1800">
              <a:latin typeface="Segoe UI"/>
              <a:cs typeface="Segoe UI"/>
            </a:endParaRPr>
          </a:p>
          <a:p>
            <a:pPr marL="12700" marR="5080">
              <a:lnSpc>
                <a:spcPct val="107100"/>
              </a:lnSpc>
              <a:spcBef>
                <a:spcPts val="1800"/>
              </a:spcBef>
            </a:pPr>
            <a:r>
              <a:rPr dirty="0" sz="1800">
                <a:latin typeface="Verdana"/>
                <a:cs typeface="Verdana"/>
              </a:rPr>
              <a:t>Class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more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complex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functional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components.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requires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to </a:t>
            </a:r>
            <a:r>
              <a:rPr dirty="0" sz="1800">
                <a:latin typeface="Verdana"/>
                <a:cs typeface="Verdana"/>
              </a:rPr>
              <a:t>extend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from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React.</a:t>
            </a:r>
            <a:r>
              <a:rPr dirty="0" sz="1800" spc="-2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Component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create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render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which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returns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React </a:t>
            </a:r>
            <a:r>
              <a:rPr dirty="0" sz="1800">
                <a:latin typeface="Verdana"/>
                <a:cs typeface="Verdana"/>
              </a:rPr>
              <a:t>element.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pass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data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from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one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class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other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class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components.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create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50">
                <a:latin typeface="Verdana"/>
                <a:cs typeface="Verdana"/>
              </a:rPr>
              <a:t>a </a:t>
            </a:r>
            <a:r>
              <a:rPr dirty="0" sz="1800">
                <a:latin typeface="Verdana"/>
                <a:cs typeface="Verdana"/>
              </a:rPr>
              <a:t>class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by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defining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class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extends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has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render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function.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2941447"/>
            <a:ext cx="5787390" cy="33070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valid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class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shown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below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example.</a:t>
            </a:r>
            <a:endParaRPr sz="1600">
              <a:latin typeface="Verdana"/>
              <a:cs typeface="Verdana"/>
            </a:endParaRPr>
          </a:p>
          <a:p>
            <a:pPr marL="155575" marR="603885" indent="-143510">
              <a:lnSpc>
                <a:spcPct val="177000"/>
              </a:lnSpc>
              <a:spcBef>
                <a:spcPts val="114"/>
              </a:spcBef>
            </a:pPr>
            <a:r>
              <a:rPr dirty="0" sz="1600" b="1">
                <a:solidFill>
                  <a:srgbClr val="006699"/>
                </a:solidFill>
                <a:latin typeface="Verdana"/>
                <a:cs typeface="Verdana"/>
              </a:rPr>
              <a:t>class</a:t>
            </a:r>
            <a:r>
              <a:rPr dirty="0" sz="1600" spc="-45" b="1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MyComponent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b="1">
                <a:solidFill>
                  <a:srgbClr val="006699"/>
                </a:solidFill>
                <a:latin typeface="Verdana"/>
                <a:cs typeface="Verdana"/>
              </a:rPr>
              <a:t>extends</a:t>
            </a:r>
            <a:r>
              <a:rPr dirty="0" sz="1600" spc="-35" b="1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React.Component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50">
                <a:latin typeface="Verdana"/>
                <a:cs typeface="Verdana"/>
              </a:rPr>
              <a:t>{ </a:t>
            </a:r>
            <a:r>
              <a:rPr dirty="0" sz="1600">
                <a:latin typeface="Verdana"/>
                <a:cs typeface="Verdana"/>
              </a:rPr>
              <a:t>render()</a:t>
            </a:r>
            <a:r>
              <a:rPr dirty="0" sz="1600" spc="-90">
                <a:latin typeface="Verdana"/>
                <a:cs typeface="Verdana"/>
              </a:rPr>
              <a:t> </a:t>
            </a:r>
            <a:r>
              <a:rPr dirty="0" sz="1600" spc="-50">
                <a:latin typeface="Verdana"/>
                <a:cs typeface="Verdana"/>
              </a:rPr>
              <a:t>{</a:t>
            </a:r>
            <a:endParaRPr sz="1600">
              <a:latin typeface="Verdana"/>
              <a:cs typeface="Verdana"/>
            </a:endParaRPr>
          </a:p>
          <a:p>
            <a:pPr marL="297815">
              <a:lnSpc>
                <a:spcPct val="100000"/>
              </a:lnSpc>
              <a:spcBef>
                <a:spcPts val="1490"/>
              </a:spcBef>
            </a:pPr>
            <a:r>
              <a:rPr dirty="0" sz="1600" b="1">
                <a:solidFill>
                  <a:srgbClr val="006699"/>
                </a:solidFill>
                <a:latin typeface="Verdana"/>
                <a:cs typeface="Verdana"/>
              </a:rPr>
              <a:t>return</a:t>
            </a:r>
            <a:r>
              <a:rPr dirty="0" sz="1600" spc="-25" b="1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latin typeface="Verdana"/>
                <a:cs typeface="Verdana"/>
              </a:rPr>
              <a:t>(</a:t>
            </a:r>
            <a:endParaRPr sz="1600">
              <a:latin typeface="Verdana"/>
              <a:cs typeface="Verdana"/>
            </a:endParaRPr>
          </a:p>
          <a:p>
            <a:pPr marL="440690">
              <a:lnSpc>
                <a:spcPct val="100000"/>
              </a:lnSpc>
              <a:spcBef>
                <a:spcPts val="1475"/>
              </a:spcBef>
            </a:pPr>
            <a:r>
              <a:rPr dirty="0" sz="1600">
                <a:latin typeface="Verdana"/>
                <a:cs typeface="Verdana"/>
              </a:rPr>
              <a:t>&lt;div&gt;This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main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component.&lt;/div&gt;</a:t>
            </a:r>
            <a:endParaRPr sz="1600">
              <a:latin typeface="Verdana"/>
              <a:cs typeface="Verdana"/>
            </a:endParaRPr>
          </a:p>
          <a:p>
            <a:pPr marL="297815">
              <a:lnSpc>
                <a:spcPct val="100000"/>
              </a:lnSpc>
              <a:spcBef>
                <a:spcPts val="1475"/>
              </a:spcBef>
            </a:pPr>
            <a:r>
              <a:rPr dirty="0" sz="1600" spc="-25">
                <a:latin typeface="Verdana"/>
                <a:cs typeface="Verdana"/>
              </a:rPr>
              <a:t>);</a:t>
            </a:r>
            <a:endParaRPr sz="1600">
              <a:latin typeface="Verdana"/>
              <a:cs typeface="Verdana"/>
            </a:endParaRPr>
          </a:p>
          <a:p>
            <a:pPr marL="155575">
              <a:lnSpc>
                <a:spcPct val="100000"/>
              </a:lnSpc>
              <a:spcBef>
                <a:spcPts val="1495"/>
              </a:spcBef>
            </a:pPr>
            <a:r>
              <a:rPr dirty="0" sz="1600" spc="-50">
                <a:latin typeface="Verdana"/>
                <a:cs typeface="Verdana"/>
              </a:rPr>
              <a:t>}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dirty="0" sz="1600" spc="-50">
                <a:latin typeface="Verdana"/>
                <a:cs typeface="Verdana"/>
              </a:rPr>
              <a:t>}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08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Components</a:t>
            </a:r>
            <a:r>
              <a:rPr dirty="0" spc="-165"/>
              <a:t> </a:t>
            </a:r>
            <a:r>
              <a:rPr dirty="0" spc="-310"/>
              <a:t>In</a:t>
            </a:r>
            <a:r>
              <a:rPr dirty="0" spc="-175"/>
              <a:t> </a:t>
            </a:r>
            <a:r>
              <a:rPr dirty="0" spc="50"/>
              <a:t>React</a:t>
            </a:r>
            <a:r>
              <a:rPr dirty="0" spc="-175"/>
              <a:t> </a:t>
            </a:r>
            <a:r>
              <a:rPr dirty="0" spc="-130"/>
              <a:t>JS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14729"/>
            <a:ext cx="9900285" cy="3132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egoe UI"/>
                <a:cs typeface="Segoe UI"/>
              </a:rPr>
              <a:t>Create</a:t>
            </a:r>
            <a:r>
              <a:rPr dirty="0" u="heavy" sz="18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egoe UI"/>
                <a:cs typeface="Segoe UI"/>
              </a:rPr>
              <a:t> </a:t>
            </a:r>
            <a:r>
              <a:rPr dirty="0" u="heavy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egoe UI"/>
                <a:cs typeface="Segoe UI"/>
              </a:rPr>
              <a:t>a</a:t>
            </a:r>
            <a:r>
              <a:rPr dirty="0" u="heavy" sz="18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egoe UI"/>
                <a:cs typeface="Segoe UI"/>
              </a:rPr>
              <a:t> </a:t>
            </a:r>
            <a:r>
              <a:rPr dirty="0" u="heavy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egoe UI"/>
                <a:cs typeface="Segoe UI"/>
              </a:rPr>
              <a:t>Class</a:t>
            </a:r>
            <a:r>
              <a:rPr dirty="0" u="heavy" sz="1800" spc="-4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egoe UI"/>
                <a:cs typeface="Segoe UI"/>
              </a:rPr>
              <a:t> </a:t>
            </a:r>
            <a:r>
              <a:rPr dirty="0" u="heavy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egoe UI"/>
                <a:cs typeface="Segoe UI"/>
              </a:rPr>
              <a:t>Component</a:t>
            </a:r>
            <a:endParaRPr sz="1800">
              <a:latin typeface="Segoe UI"/>
              <a:cs typeface="Segoe UI"/>
            </a:endParaRPr>
          </a:p>
          <a:p>
            <a:pPr marL="12700" marR="5080">
              <a:lnSpc>
                <a:spcPct val="100000"/>
              </a:lnSpc>
              <a:spcBef>
                <a:spcPts val="2014"/>
              </a:spcBef>
            </a:pP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class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also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known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stateful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because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they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hold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or </a:t>
            </a:r>
            <a:r>
              <a:rPr dirty="0" sz="1800">
                <a:latin typeface="Verdana"/>
                <a:cs typeface="Verdana"/>
              </a:rPr>
              <a:t>manage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local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state.</a:t>
            </a:r>
            <a:endParaRPr sz="1800">
              <a:latin typeface="Verdana"/>
              <a:cs typeface="Verdana"/>
            </a:endParaRPr>
          </a:p>
          <a:p>
            <a:pPr marL="12700" marR="175260">
              <a:lnSpc>
                <a:spcPct val="100000"/>
              </a:lnSpc>
              <a:spcBef>
                <a:spcPts val="1000"/>
              </a:spcBef>
            </a:pPr>
            <a:r>
              <a:rPr dirty="0" sz="1800">
                <a:latin typeface="Verdana"/>
                <a:cs typeface="Verdana"/>
              </a:rPr>
              <a:t>When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creating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React component,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component's name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must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start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with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upper </a:t>
            </a:r>
            <a:r>
              <a:rPr dirty="0" sz="1800">
                <a:latin typeface="Verdana"/>
                <a:cs typeface="Verdana"/>
              </a:rPr>
              <a:t>case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letter.</a:t>
            </a:r>
            <a:endParaRPr sz="1800">
              <a:latin typeface="Verdana"/>
              <a:cs typeface="Verdana"/>
            </a:endParaRPr>
          </a:p>
          <a:p>
            <a:pPr marL="12700" marR="437515">
              <a:lnSpc>
                <a:spcPct val="100000"/>
              </a:lnSpc>
              <a:spcBef>
                <a:spcPts val="994"/>
              </a:spcBef>
            </a:pP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has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include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extends</a:t>
            </a:r>
            <a:r>
              <a:rPr dirty="0" sz="1800" spc="-80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React.Component</a:t>
            </a:r>
            <a:r>
              <a:rPr dirty="0" sz="1800" spc="-25" b="1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statement,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this </a:t>
            </a:r>
            <a:r>
              <a:rPr dirty="0" sz="1800">
                <a:latin typeface="Verdana"/>
                <a:cs typeface="Verdana"/>
              </a:rPr>
              <a:t>statement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creates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inheritance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8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React.Component,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gives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your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component </a:t>
            </a:r>
            <a:r>
              <a:rPr dirty="0" sz="1800">
                <a:latin typeface="Verdana"/>
                <a:cs typeface="Verdana"/>
              </a:rPr>
              <a:t>access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React.Component's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functions.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also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requires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render()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method,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this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method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returns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HTML.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08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Components</a:t>
            </a:r>
            <a:r>
              <a:rPr dirty="0" sz="3600" spc="-270"/>
              <a:t> </a:t>
            </a:r>
            <a:r>
              <a:rPr dirty="0" sz="3600" spc="-185"/>
              <a:t>in</a:t>
            </a:r>
            <a:r>
              <a:rPr dirty="0" sz="3600" spc="-265"/>
              <a:t> </a:t>
            </a:r>
            <a:r>
              <a:rPr dirty="0" sz="3600" spc="-10"/>
              <a:t>Components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08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Windows User</dc:creator>
  <dc:title>PowerPoint Presentation</dc:title>
  <dcterms:created xsi:type="dcterms:W3CDTF">2025-06-14T06:38:06Z</dcterms:created>
  <dcterms:modified xsi:type="dcterms:W3CDTF">2025-06-14T06:38:06Z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2025-06-14T00:00:00Z</vt:filetime>
  </property>
  <property fmtid="{D5CDD505-2E9C-101B-9397-08002B2CF9AE}" pid="5" name="Producer">
    <vt:lpwstr>Microsoft® PowerPoint® 2016</vt:lpwstr>
  </property>
</Properties>
</file>