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9216" y="2568066"/>
            <a:ext cx="557974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97710" y="345135"/>
            <a:ext cx="29311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92379"/>
            <a:ext cx="9239250" cy="406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0040" algn="l"/>
              </a:tabLst>
            </a:pPr>
            <a:r>
              <a:rPr dirty="0" sz="2500" spc="-95"/>
              <a:t>Passing</a:t>
            </a:r>
            <a:r>
              <a:rPr dirty="0" sz="2500" spc="-165"/>
              <a:t> </a:t>
            </a:r>
            <a:r>
              <a:rPr dirty="0" sz="2500" spc="90"/>
              <a:t>data</a:t>
            </a:r>
            <a:r>
              <a:rPr dirty="0" sz="2500" spc="-165"/>
              <a:t> </a:t>
            </a:r>
            <a:r>
              <a:rPr dirty="0" sz="2500" spc="-110"/>
              <a:t>from</a:t>
            </a:r>
            <a:r>
              <a:rPr dirty="0" sz="2500" spc="-175"/>
              <a:t> </a:t>
            </a:r>
            <a:r>
              <a:rPr dirty="0" sz="2500" spc="-10"/>
              <a:t>Parent</a:t>
            </a:r>
            <a:r>
              <a:rPr dirty="0" sz="2500"/>
              <a:t>	component</a:t>
            </a:r>
            <a:r>
              <a:rPr dirty="0" sz="2500" spc="-65"/>
              <a:t> </a:t>
            </a:r>
            <a:r>
              <a:rPr dirty="0" sz="2500" spc="-10"/>
              <a:t>to</a:t>
            </a:r>
            <a:r>
              <a:rPr dirty="0" sz="2500" spc="-80"/>
              <a:t> </a:t>
            </a:r>
            <a:r>
              <a:rPr dirty="0" sz="2500" spc="-10"/>
              <a:t>Child</a:t>
            </a:r>
            <a:r>
              <a:rPr dirty="0" sz="2500" spc="-90"/>
              <a:t> </a:t>
            </a:r>
            <a:r>
              <a:rPr dirty="0" sz="2500" spc="-10"/>
              <a:t>Component</a:t>
            </a:r>
            <a:endParaRPr sz="2500"/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50"/>
            <a:ext cx="10209530" cy="167068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2120"/>
              </a:lnSpc>
              <a:spcBef>
                <a:spcPts val="204"/>
              </a:spcBef>
            </a:pP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child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pr </a:t>
            </a:r>
            <a:r>
              <a:rPr dirty="0" sz="1800">
                <a:latin typeface="Verdana"/>
                <a:cs typeface="Verdana"/>
              </a:rPr>
              <a:t>ops.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1800" b="1">
                <a:latin typeface="Verdana"/>
                <a:cs typeface="Verdana"/>
              </a:rPr>
              <a:t>Means: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Passing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spc="-20" b="1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how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 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another,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5177" y="3116402"/>
            <a:ext cx="529590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252525"/>
                </a:solidFill>
                <a:latin typeface="Verdana"/>
                <a:cs typeface="Verdana"/>
              </a:rPr>
              <a:t>Props</a:t>
            </a:r>
            <a:r>
              <a:rPr dirty="0" sz="3600" spc="-2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85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dirty="0" sz="3600" spc="-24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40">
                <a:solidFill>
                  <a:srgbClr val="252525"/>
                </a:solidFill>
                <a:latin typeface="Verdana"/>
                <a:cs typeface="Verdana"/>
              </a:rPr>
              <a:t>the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55">
                <a:solidFill>
                  <a:srgbClr val="252525"/>
                </a:solidFill>
                <a:latin typeface="Verdana"/>
                <a:cs typeface="Verdana"/>
              </a:rPr>
              <a:t>Constructor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41186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200"/>
              <a:t> </a:t>
            </a:r>
            <a:r>
              <a:rPr dirty="0" spc="-140"/>
              <a:t>in</a:t>
            </a:r>
            <a:r>
              <a:rPr dirty="0" spc="-215"/>
              <a:t> </a:t>
            </a:r>
            <a:r>
              <a:rPr dirty="0" spc="-20"/>
              <a:t>the</a:t>
            </a:r>
            <a:r>
              <a:rPr dirty="0" spc="-190"/>
              <a:t> </a:t>
            </a:r>
            <a:r>
              <a:rPr dirty="0" spc="-45"/>
              <a:t>Constructor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4917"/>
            <a:ext cx="10195560" cy="614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constructor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always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the </a:t>
            </a:r>
            <a:r>
              <a:rPr dirty="0" sz="1800">
                <a:latin typeface="Verdana"/>
                <a:cs typeface="Verdana"/>
              </a:rPr>
              <a:t>constructor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React.Component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super()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method.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4778" y="2049907"/>
            <a:ext cx="37630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25">
                <a:solidFill>
                  <a:srgbClr val="252525"/>
                </a:solidFill>
                <a:latin typeface="Verdana"/>
                <a:cs typeface="Verdana"/>
              </a:rPr>
              <a:t>Props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85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dirty="0" sz="3600" spc="-24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310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22350"/>
            <a:ext cx="11359515" cy="434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725930" marR="5080" indent="-34226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different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approach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flow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&amp;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manipulation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frameworks, </a:t>
            </a:r>
            <a:r>
              <a:rPr dirty="0" sz="1800" spc="-10"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that’s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difficult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beginning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understand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concepts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like </a:t>
            </a:r>
            <a:r>
              <a:rPr dirty="0" sz="1800" spc="-20"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props,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75"/>
              </a:spcBef>
              <a:buClr>
                <a:srgbClr val="A42F0F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algn="just" marL="1725930" marR="92710" indent="-342265">
              <a:lnSpc>
                <a:spcPts val="2120"/>
              </a:lnSpc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understand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how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work,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first,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general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understanding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of </a:t>
            </a:r>
            <a:r>
              <a:rPr dirty="0" sz="1800" spc="-25">
                <a:latin typeface="Verdana"/>
                <a:cs typeface="Verdana"/>
              </a:rPr>
              <a:t>	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concept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ts val="2135"/>
              </a:lnSpc>
              <a:spcBef>
                <a:spcPts val="2185"/>
              </a:spcBef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arguments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25">
                <a:latin typeface="Verdana"/>
                <a:cs typeface="Verdana"/>
              </a:rPr>
              <a:t> to</a:t>
            </a:r>
            <a:endParaRPr sz="1800">
              <a:latin typeface="Verdana"/>
              <a:cs typeface="Verdana"/>
            </a:endParaRPr>
          </a:p>
          <a:p>
            <a:pPr algn="ctr" marR="4100195">
              <a:lnSpc>
                <a:spcPts val="2135"/>
              </a:lnSpc>
            </a:pP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via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HTML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attributes.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arguments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JavaScript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i="1">
                <a:latin typeface="Verdana"/>
                <a:cs typeface="Verdana"/>
              </a:rPr>
              <a:t>and</a:t>
            </a:r>
            <a:r>
              <a:rPr dirty="0" sz="1800" spc="-50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attributes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HTML.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10"/>
              </a:spcBef>
              <a:buClr>
                <a:srgbClr val="A42F0F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17272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1727200" algn="l"/>
              </a:tabLst>
            </a:pPr>
            <a:r>
              <a:rPr dirty="0" sz="1800" spc="-55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same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syntax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HTML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attributes.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4729"/>
            <a:ext cx="9976485" cy="2406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What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are</a:t>
            </a:r>
            <a:r>
              <a:rPr dirty="0" u="sng" sz="18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Props?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00">
              <a:latin typeface="Arial"/>
              <a:cs typeface="Arial"/>
            </a:endParaRPr>
          </a:p>
          <a:p>
            <a:pPr marL="355600" marR="5080" indent="-343535">
              <a:lnSpc>
                <a:spcPct val="111200"/>
              </a:lnSpc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b="1">
                <a:latin typeface="Verdana"/>
                <a:cs typeface="Verdana"/>
              </a:rPr>
              <a:t>React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spc="-20" b="1">
                <a:latin typeface="Verdana"/>
                <a:cs typeface="Verdana"/>
              </a:rPr>
              <a:t>component-</a:t>
            </a:r>
            <a:r>
              <a:rPr dirty="0" sz="1800" b="1">
                <a:latin typeface="Verdana"/>
                <a:cs typeface="Verdana"/>
              </a:rPr>
              <a:t>based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library</a:t>
            </a:r>
            <a:r>
              <a:rPr dirty="0" sz="1800" spc="1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divides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UI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little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reusable </a:t>
            </a:r>
            <a:r>
              <a:rPr dirty="0" sz="1800">
                <a:latin typeface="Verdana"/>
                <a:cs typeface="Verdana"/>
              </a:rPr>
              <a:t>pieces.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cases,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those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communicate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(send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each </a:t>
            </a:r>
            <a:r>
              <a:rPr dirty="0" sz="1800">
                <a:latin typeface="Verdana"/>
                <a:cs typeface="Verdana"/>
              </a:rPr>
              <a:t>other)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between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props.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0"/>
              </a:spcBef>
              <a:buClr>
                <a:srgbClr val="A42F0F"/>
              </a:buClr>
              <a:buFont typeface="Wingdings"/>
              <a:buChar char=""/>
            </a:pPr>
            <a:endParaRPr sz="1800">
              <a:latin typeface="Verdana"/>
              <a:cs typeface="Verdana"/>
            </a:endParaRPr>
          </a:p>
          <a:p>
            <a:pPr marL="355600" marR="267970" indent="-343535">
              <a:lnSpc>
                <a:spcPct val="111100"/>
              </a:lnSpc>
              <a:spcBef>
                <a:spcPts val="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 b="1">
                <a:latin typeface="Verdana"/>
                <a:cs typeface="Verdana"/>
              </a:rPr>
              <a:t>“Props”</a:t>
            </a:r>
            <a:r>
              <a:rPr dirty="0" sz="1800" spc="-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special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keyword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stands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properties</a:t>
            </a:r>
            <a:r>
              <a:rPr dirty="0" sz="1800" spc="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being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passing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data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from</a:t>
            </a:r>
            <a:r>
              <a:rPr dirty="0" sz="1800" spc="-5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one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component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to</a:t>
            </a:r>
            <a:r>
              <a:rPr dirty="0" sz="1800" spc="-4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another</a:t>
            </a:r>
            <a:r>
              <a:rPr dirty="0" sz="1800" spc="-1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3700652"/>
            <a:ext cx="10095865" cy="161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15010" indent="-343535">
              <a:lnSpc>
                <a:spcPct val="1111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important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20" b="1">
                <a:latin typeface="Verdana"/>
                <a:cs typeface="Verdana"/>
              </a:rPr>
              <a:t>uni- </a:t>
            </a:r>
            <a:r>
              <a:rPr dirty="0" sz="1800" b="1">
                <a:latin typeface="Verdana"/>
                <a:cs typeface="Verdana"/>
              </a:rPr>
              <a:t>directional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flow</a:t>
            </a:r>
            <a:r>
              <a:rPr dirty="0" sz="1800">
                <a:latin typeface="Verdana"/>
                <a:cs typeface="Verdana"/>
              </a:rPr>
              <a:t>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(one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child)</a:t>
            </a:r>
            <a:endParaRPr sz="1800">
              <a:latin typeface="Verdana"/>
              <a:cs typeface="Verdana"/>
            </a:endParaRPr>
          </a:p>
          <a:p>
            <a:pPr marL="355600" marR="5080" indent="-343535">
              <a:lnSpc>
                <a:spcPct val="100800"/>
              </a:lnSpc>
              <a:spcBef>
                <a:spcPts val="117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Furthermore,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props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data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is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immutable</a:t>
            </a:r>
            <a:r>
              <a:rPr dirty="0" sz="1800" spc="-170" b="1"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92929"/>
                </a:solidFill>
                <a:latin typeface="Georgia"/>
                <a:cs typeface="Georgia"/>
              </a:rPr>
              <a:t>(</a:t>
            </a:r>
            <a:r>
              <a:rPr dirty="0" sz="1800" spc="-10" b="1">
                <a:latin typeface="Verdana"/>
                <a:cs typeface="Verdana"/>
              </a:rPr>
              <a:t>read-</a:t>
            </a:r>
            <a:r>
              <a:rPr dirty="0" sz="1800" b="1">
                <a:latin typeface="Verdana"/>
                <a:cs typeface="Verdana"/>
              </a:rPr>
              <a:t>only),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data </a:t>
            </a:r>
            <a:r>
              <a:rPr dirty="0" sz="1800">
                <a:latin typeface="Verdana"/>
                <a:cs typeface="Verdana"/>
              </a:rPr>
              <a:t>coming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should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not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changed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child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cannot </a:t>
            </a:r>
            <a:r>
              <a:rPr dirty="0" sz="1800">
                <a:latin typeface="Verdana"/>
                <a:cs typeface="Verdana"/>
              </a:rPr>
              <a:t>modify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66902"/>
            <a:ext cx="10041890" cy="4371340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35"/>
              </a:spcBef>
            </a:pPr>
            <a:r>
              <a:rPr dirty="0" sz="1800" b="1" i="1">
                <a:latin typeface="Verdana"/>
                <a:cs typeface="Verdana"/>
              </a:rPr>
              <a:t>Points</a:t>
            </a:r>
            <a:r>
              <a:rPr dirty="0" sz="1800" spc="-4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to</a:t>
            </a:r>
            <a:r>
              <a:rPr dirty="0" sz="1800" spc="-3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be</a:t>
            </a:r>
            <a:r>
              <a:rPr dirty="0" sz="1800" spc="-35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noted: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state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reuse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avoid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repeating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yourself.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05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String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Integer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Boolean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Array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Objects</a:t>
            </a:r>
            <a:endParaRPr sz="1600">
              <a:latin typeface="Verdana"/>
              <a:cs typeface="Verdana"/>
            </a:endParaRPr>
          </a:p>
          <a:p>
            <a:pPr lvl="1" marL="756285" indent="-286385">
              <a:lnSpc>
                <a:spcPct val="100000"/>
              </a:lnSpc>
              <a:spcBef>
                <a:spcPts val="1000"/>
              </a:spcBef>
              <a:buClr>
                <a:srgbClr val="A42F0F"/>
              </a:buClr>
              <a:buFont typeface="Arial MT"/>
              <a:buChar char="•"/>
              <a:tabLst>
                <a:tab pos="756285" algn="l"/>
              </a:tabLst>
            </a:pPr>
            <a:r>
              <a:rPr dirty="0" sz="1600" spc="-10">
                <a:latin typeface="Verdana"/>
                <a:cs typeface="Verdana"/>
              </a:rPr>
              <a:t>Functions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95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immutable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866902"/>
            <a:ext cx="9979660" cy="3004185"/>
          </a:xfrm>
          <a:prstGeom prst="rect">
            <a:avLst/>
          </a:prstGeom>
        </p:spPr>
        <p:txBody>
          <a:bodyPr wrap="square" lIns="0" tIns="16954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335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We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will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see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Props in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Function-</a:t>
            </a:r>
            <a:r>
              <a:rPr dirty="0" sz="1800">
                <a:latin typeface="Verdana"/>
                <a:cs typeface="Verdana"/>
              </a:rPr>
              <a:t>Based </a:t>
            </a:r>
            <a:r>
              <a:rPr dirty="0" sz="1800" spc="-10">
                <a:latin typeface="Verdana"/>
                <a:cs typeface="Verdana"/>
              </a:rPr>
              <a:t>Component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5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Class-</a:t>
            </a:r>
            <a:r>
              <a:rPr dirty="0" sz="1800">
                <a:latin typeface="Verdana"/>
                <a:cs typeface="Verdana"/>
              </a:rPr>
              <a:t>Based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</a:t>
            </a:r>
            <a:endParaRPr sz="18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235"/>
              </a:spcBef>
            </a:pPr>
            <a:r>
              <a:rPr dirty="0" sz="1800" b="1" i="1">
                <a:latin typeface="Verdana"/>
                <a:cs typeface="Verdana"/>
              </a:rPr>
              <a:t>Points</a:t>
            </a:r>
            <a:r>
              <a:rPr dirty="0" sz="1800" spc="-4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to</a:t>
            </a:r>
            <a:r>
              <a:rPr dirty="0" sz="1800" spc="-35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be</a:t>
            </a:r>
            <a:r>
              <a:rPr dirty="0" sz="1800" spc="-35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noted: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6700"/>
              </a:lnSpc>
              <a:spcBef>
                <a:spcPts val="1035"/>
              </a:spcBef>
            </a:pPr>
            <a:r>
              <a:rPr dirty="0" sz="1800">
                <a:latin typeface="Verdana"/>
                <a:cs typeface="Verdana"/>
              </a:rPr>
              <a:t>Whether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declare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must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never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modify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its</a:t>
            </a:r>
            <a:r>
              <a:rPr dirty="0" sz="1800" spc="-25">
                <a:latin typeface="Verdana"/>
                <a:cs typeface="Verdana"/>
              </a:rPr>
              <a:t> own </a:t>
            </a:r>
            <a:r>
              <a:rPr dirty="0" sz="1800" spc="-10">
                <a:latin typeface="Verdana"/>
                <a:cs typeface="Verdana"/>
              </a:rPr>
              <a:t>props.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must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pure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function</a:t>
            </a:r>
            <a:r>
              <a:rPr dirty="0" sz="1800" spc="2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respect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their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984250"/>
            <a:ext cx="9698355" cy="5408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Pure</a:t>
            </a:r>
            <a:r>
              <a:rPr dirty="0" u="sng" sz="17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function</a:t>
            </a:r>
            <a:r>
              <a:rPr dirty="0" u="sng" sz="17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VS</a:t>
            </a:r>
            <a:r>
              <a:rPr dirty="0" u="sng" sz="17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Impure</a:t>
            </a:r>
            <a:r>
              <a:rPr dirty="0" u="sng" sz="17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7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function</a:t>
            </a:r>
            <a:endParaRPr sz="17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664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700">
                <a:latin typeface="Verdana"/>
                <a:cs typeface="Verdana"/>
              </a:rPr>
              <a:t>Props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are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 spc="-20">
                <a:latin typeface="Verdana"/>
                <a:cs typeface="Verdana"/>
              </a:rPr>
              <a:t>Read-Only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  <a:spcBef>
                <a:spcPts val="1630"/>
              </a:spcBef>
            </a:pPr>
            <a:r>
              <a:rPr dirty="0" sz="1700">
                <a:latin typeface="Verdana"/>
                <a:cs typeface="Verdana"/>
              </a:rPr>
              <a:t>Whether</a:t>
            </a:r>
            <a:r>
              <a:rPr dirty="0" sz="1700" spc="-4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you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declare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component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as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 function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or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class,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it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must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never</a:t>
            </a:r>
            <a:r>
              <a:rPr dirty="0" sz="1700" spc="-4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modify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its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 spc="-25">
                <a:latin typeface="Verdana"/>
                <a:cs typeface="Verdana"/>
              </a:rPr>
              <a:t>own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ts val="1910"/>
              </a:lnSpc>
            </a:pPr>
            <a:r>
              <a:rPr dirty="0" sz="1700">
                <a:latin typeface="Verdana"/>
                <a:cs typeface="Verdana"/>
              </a:rPr>
              <a:t>props.</a:t>
            </a:r>
            <a:r>
              <a:rPr dirty="0" sz="1700" spc="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Consider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this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sum</a:t>
            </a:r>
            <a:r>
              <a:rPr dirty="0" sz="1700" spc="-10">
                <a:latin typeface="Verdana"/>
                <a:cs typeface="Verdana"/>
              </a:rPr>
              <a:t> function:</a:t>
            </a:r>
            <a:endParaRPr sz="1700">
              <a:latin typeface="Verdana"/>
              <a:cs typeface="Verdana"/>
            </a:endParaRPr>
          </a:p>
          <a:p>
            <a:pPr marL="165100" marR="7435215" indent="-153035">
              <a:lnSpc>
                <a:spcPct val="180000"/>
              </a:lnSpc>
            </a:pP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function</a:t>
            </a:r>
            <a:r>
              <a:rPr dirty="0" sz="1700" spc="-2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sum(a,</a:t>
            </a:r>
            <a:r>
              <a:rPr dirty="0" sz="1700" spc="-2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b)</a:t>
            </a:r>
            <a:r>
              <a:rPr dirty="0" sz="1700" spc="-5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6AAC91"/>
                </a:solidFill>
                <a:latin typeface="Verdana"/>
                <a:cs typeface="Verdana"/>
              </a:rPr>
              <a:t>{ </a:t>
            </a: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return</a:t>
            </a:r>
            <a:r>
              <a:rPr dirty="0" sz="1700" spc="-25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a +</a:t>
            </a:r>
            <a:r>
              <a:rPr dirty="0" sz="1700" spc="-5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6AAC91"/>
                </a:solidFill>
                <a:latin typeface="Verdana"/>
                <a:cs typeface="Verdana"/>
              </a:rPr>
              <a:t>b;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dirty="0" sz="1700" spc="-50">
                <a:solidFill>
                  <a:srgbClr val="6AAC91"/>
                </a:solidFill>
                <a:latin typeface="Verdana"/>
                <a:cs typeface="Verdana"/>
              </a:rPr>
              <a:t>}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ts val="1780"/>
              </a:lnSpc>
              <a:spcBef>
                <a:spcPts val="1910"/>
              </a:spcBef>
            </a:pPr>
            <a:r>
              <a:rPr dirty="0" sz="1700">
                <a:latin typeface="Verdana"/>
                <a:cs typeface="Verdana"/>
              </a:rPr>
              <a:t>Such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functions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are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called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'pure'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because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they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do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not</a:t>
            </a:r>
            <a:r>
              <a:rPr dirty="0" sz="1700" spc="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attempt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to change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their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inputs,</a:t>
            </a:r>
            <a:r>
              <a:rPr dirty="0" sz="1700" spc="-25">
                <a:latin typeface="Verdana"/>
                <a:cs typeface="Verdana"/>
              </a:rPr>
              <a:t> and </a:t>
            </a:r>
            <a:r>
              <a:rPr dirty="0" sz="1700">
                <a:latin typeface="Verdana"/>
                <a:cs typeface="Verdana"/>
              </a:rPr>
              <a:t>always</a:t>
            </a:r>
            <a:r>
              <a:rPr dirty="0" sz="1700" spc="-2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return</a:t>
            </a:r>
            <a:r>
              <a:rPr dirty="0" sz="1700" spc="-3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same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result</a:t>
            </a:r>
            <a:r>
              <a:rPr dirty="0" sz="1700" spc="-3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for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the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same</a:t>
            </a:r>
            <a:r>
              <a:rPr dirty="0" sz="1700" spc="-15">
                <a:latin typeface="Verdana"/>
                <a:cs typeface="Verdana"/>
              </a:rPr>
              <a:t> </a:t>
            </a:r>
            <a:r>
              <a:rPr dirty="0" sz="1700" spc="-10">
                <a:latin typeface="Verdana"/>
                <a:cs typeface="Verdana"/>
              </a:rPr>
              <a:t>inputs.</a:t>
            </a:r>
            <a:endParaRPr sz="1700">
              <a:latin typeface="Verdana"/>
              <a:cs typeface="Verdana"/>
            </a:endParaRPr>
          </a:p>
          <a:p>
            <a:pPr marL="12700" marR="2162810">
              <a:lnSpc>
                <a:spcPts val="3670"/>
              </a:lnSpc>
              <a:spcBef>
                <a:spcPts val="375"/>
              </a:spcBef>
            </a:pPr>
            <a:r>
              <a:rPr dirty="0" sz="1700">
                <a:latin typeface="Verdana"/>
                <a:cs typeface="Verdana"/>
              </a:rPr>
              <a:t>In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contrast,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this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function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is</a:t>
            </a:r>
            <a:r>
              <a:rPr dirty="0" sz="1700" spc="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impure</a:t>
            </a:r>
            <a:r>
              <a:rPr dirty="0" sz="1700" spc="-2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because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it changes</a:t>
            </a:r>
            <a:r>
              <a:rPr dirty="0" sz="1700" spc="-10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its</a:t>
            </a:r>
            <a:r>
              <a:rPr dirty="0" sz="1700" spc="-5">
                <a:latin typeface="Verdana"/>
                <a:cs typeface="Verdana"/>
              </a:rPr>
              <a:t> </a:t>
            </a:r>
            <a:r>
              <a:rPr dirty="0" sz="1700">
                <a:latin typeface="Verdana"/>
                <a:cs typeface="Verdana"/>
              </a:rPr>
              <a:t>own</a:t>
            </a:r>
            <a:r>
              <a:rPr dirty="0" sz="1700" spc="-10">
                <a:latin typeface="Verdana"/>
                <a:cs typeface="Verdana"/>
              </a:rPr>
              <a:t> input: </a:t>
            </a: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function</a:t>
            </a:r>
            <a:r>
              <a:rPr dirty="0" sz="1700" spc="-35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withdraw(account,</a:t>
            </a:r>
            <a:r>
              <a:rPr dirty="0" sz="1700" spc="-3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amount)</a:t>
            </a:r>
            <a:r>
              <a:rPr dirty="0" sz="1700" spc="-25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 spc="-50">
                <a:solidFill>
                  <a:srgbClr val="6AAC91"/>
                </a:solidFill>
                <a:latin typeface="Verdana"/>
                <a:cs typeface="Verdana"/>
              </a:rPr>
              <a:t>{</a:t>
            </a:r>
            <a:endParaRPr sz="1700">
              <a:latin typeface="Verdana"/>
              <a:cs typeface="Verdana"/>
            </a:endParaRPr>
          </a:p>
          <a:p>
            <a:pPr marL="165100">
              <a:lnSpc>
                <a:spcPct val="100000"/>
              </a:lnSpc>
              <a:spcBef>
                <a:spcPts val="1255"/>
              </a:spcBef>
            </a:pP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account.total</a:t>
            </a:r>
            <a:r>
              <a:rPr dirty="0" sz="1700" spc="-40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 spc="-25">
                <a:solidFill>
                  <a:srgbClr val="6AAC91"/>
                </a:solidFill>
                <a:latin typeface="Verdana"/>
                <a:cs typeface="Verdana"/>
              </a:rPr>
              <a:t>-</a:t>
            </a:r>
            <a:r>
              <a:rPr dirty="0" sz="1700">
                <a:solidFill>
                  <a:srgbClr val="6AAC91"/>
                </a:solidFill>
                <a:latin typeface="Verdana"/>
                <a:cs typeface="Verdana"/>
              </a:rPr>
              <a:t>=</a:t>
            </a:r>
            <a:r>
              <a:rPr dirty="0" sz="1700" spc="-35">
                <a:solidFill>
                  <a:srgbClr val="6AAC91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6AAC91"/>
                </a:solidFill>
                <a:latin typeface="Verdana"/>
                <a:cs typeface="Verdana"/>
              </a:rPr>
              <a:t>amount;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1700" spc="-50">
                <a:solidFill>
                  <a:srgbClr val="6AAC91"/>
                </a:solidFill>
                <a:latin typeface="Verdana"/>
                <a:cs typeface="Verdana"/>
              </a:rPr>
              <a:t>}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90"/>
              <a:t> </a:t>
            </a:r>
            <a:r>
              <a:rPr dirty="0" spc="-140"/>
              <a:t>in</a:t>
            </a:r>
            <a:r>
              <a:rPr dirty="0" spc="-190"/>
              <a:t> </a:t>
            </a:r>
            <a:r>
              <a:rPr dirty="0" spc="50"/>
              <a:t>React</a:t>
            </a:r>
            <a:r>
              <a:rPr dirty="0" spc="-170"/>
              <a:t> </a:t>
            </a:r>
            <a:r>
              <a:rPr dirty="0" spc="-13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76629"/>
            <a:ext cx="9013825" cy="807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pretty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flexible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single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strict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rule: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dirty="0" sz="1800">
                <a:latin typeface="Verdana"/>
                <a:cs typeface="Verdana"/>
              </a:rPr>
              <a:t>All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must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pure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functions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respect 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their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74559" y="2568066"/>
            <a:ext cx="45269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0">
                <a:solidFill>
                  <a:srgbClr val="252525"/>
                </a:solidFill>
                <a:latin typeface="Verdana"/>
                <a:cs typeface="Verdana"/>
              </a:rPr>
              <a:t>component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dirty="0" sz="3600" spc="-27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252525"/>
                </a:solidFill>
                <a:latin typeface="Verdana"/>
                <a:cs typeface="Verdana"/>
              </a:rPr>
              <a:t>Child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45"/>
              <a:t>Passing</a:t>
            </a:r>
            <a:r>
              <a:rPr dirty="0" sz="3600" spc="-220"/>
              <a:t> </a:t>
            </a:r>
            <a:r>
              <a:rPr dirty="0" sz="3600" spc="140"/>
              <a:t>data</a:t>
            </a:r>
            <a:r>
              <a:rPr dirty="0" sz="3600" spc="-235"/>
              <a:t> </a:t>
            </a:r>
            <a:r>
              <a:rPr dirty="0" sz="3600" spc="-155"/>
              <a:t>from</a:t>
            </a:r>
            <a:r>
              <a:rPr dirty="0" sz="3600" spc="-220"/>
              <a:t> </a:t>
            </a:r>
            <a:r>
              <a:rPr dirty="0" sz="3600" spc="-25"/>
              <a:t>Parent </a:t>
            </a:r>
            <a:r>
              <a:rPr dirty="0" sz="3600" spc="45"/>
              <a:t>Component</a:t>
            </a:r>
            <a:endParaRPr sz="36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2025-06-14T06:38:31Z</dcterms:created>
  <dcterms:modified xsi:type="dcterms:W3CDTF">2025-06-14T06:38:31Z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