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1111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1111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1111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1111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6416" y="914348"/>
            <a:ext cx="5769610" cy="3210560"/>
          </a:xfrm>
          <a:custGeom>
            <a:avLst/>
            <a:gdLst/>
            <a:ahLst/>
            <a:cxnLst/>
            <a:rect l="l" t="t" r="r" b="b"/>
            <a:pathLst>
              <a:path w="5769609" h="3210560">
                <a:moveTo>
                  <a:pt x="5769229" y="2809430"/>
                </a:moveTo>
                <a:lnTo>
                  <a:pt x="0" y="2809430"/>
                </a:lnTo>
                <a:lnTo>
                  <a:pt x="0" y="3210229"/>
                </a:lnTo>
                <a:lnTo>
                  <a:pt x="5769229" y="3210229"/>
                </a:lnTo>
                <a:lnTo>
                  <a:pt x="5769229" y="2809430"/>
                </a:lnTo>
                <a:close/>
              </a:path>
              <a:path w="5769609" h="3210560">
                <a:moveTo>
                  <a:pt x="5769229" y="2005977"/>
                </a:moveTo>
                <a:lnTo>
                  <a:pt x="0" y="2005977"/>
                </a:lnTo>
                <a:lnTo>
                  <a:pt x="0" y="2408605"/>
                </a:lnTo>
                <a:lnTo>
                  <a:pt x="0" y="2809417"/>
                </a:lnTo>
                <a:lnTo>
                  <a:pt x="5769229" y="2809417"/>
                </a:lnTo>
                <a:lnTo>
                  <a:pt x="5769229" y="2408605"/>
                </a:lnTo>
                <a:lnTo>
                  <a:pt x="5769229" y="2005977"/>
                </a:lnTo>
                <a:close/>
              </a:path>
              <a:path w="5769609" h="3210560">
                <a:moveTo>
                  <a:pt x="5769229" y="1204277"/>
                </a:moveTo>
                <a:lnTo>
                  <a:pt x="0" y="1204277"/>
                </a:lnTo>
                <a:lnTo>
                  <a:pt x="0" y="1605076"/>
                </a:lnTo>
                <a:lnTo>
                  <a:pt x="0" y="2005888"/>
                </a:lnTo>
                <a:lnTo>
                  <a:pt x="5769229" y="2005888"/>
                </a:lnTo>
                <a:lnTo>
                  <a:pt x="5769229" y="1605076"/>
                </a:lnTo>
                <a:lnTo>
                  <a:pt x="5769229" y="1204277"/>
                </a:lnTo>
                <a:close/>
              </a:path>
              <a:path w="5769609" h="3210560">
                <a:moveTo>
                  <a:pt x="5769229" y="401129"/>
                </a:moveTo>
                <a:lnTo>
                  <a:pt x="0" y="401129"/>
                </a:lnTo>
                <a:lnTo>
                  <a:pt x="0" y="803452"/>
                </a:lnTo>
                <a:lnTo>
                  <a:pt x="0" y="1204264"/>
                </a:lnTo>
                <a:lnTo>
                  <a:pt x="5769229" y="1204264"/>
                </a:lnTo>
                <a:lnTo>
                  <a:pt x="5769229" y="803452"/>
                </a:lnTo>
                <a:lnTo>
                  <a:pt x="5769229" y="401129"/>
                </a:lnTo>
                <a:close/>
              </a:path>
              <a:path w="5769609" h="3210560">
                <a:moveTo>
                  <a:pt x="5769229" y="0"/>
                </a:moveTo>
                <a:lnTo>
                  <a:pt x="0" y="0"/>
                </a:lnTo>
                <a:lnTo>
                  <a:pt x="0" y="401116"/>
                </a:lnTo>
                <a:lnTo>
                  <a:pt x="5769229" y="401116"/>
                </a:lnTo>
                <a:lnTo>
                  <a:pt x="57692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897381"/>
            <a:ext cx="306641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1111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6416" y="4965826"/>
            <a:ext cx="5770016" cy="481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react-</a:t>
            </a:r>
            <a:r>
              <a:rPr dirty="0" spc="-229"/>
              <a:t>responsive-</a:t>
            </a:r>
            <a:r>
              <a:rPr dirty="0" spc="-160"/>
              <a:t>modal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1433829"/>
            <a:ext cx="3520440" cy="3413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90">
                <a:solidFill>
                  <a:srgbClr val="333333"/>
                </a:solidFill>
                <a:latin typeface="Tahoma"/>
                <a:cs typeface="Tahoma"/>
              </a:rPr>
              <a:t>A</a:t>
            </a:r>
            <a:r>
              <a:rPr dirty="0" sz="135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333333"/>
                </a:solidFill>
                <a:latin typeface="Tahoma"/>
                <a:cs typeface="Tahoma"/>
              </a:rPr>
              <a:t>simple</a:t>
            </a:r>
            <a:r>
              <a:rPr dirty="0" sz="135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333333"/>
                </a:solidFill>
                <a:latin typeface="Tahoma"/>
                <a:cs typeface="Tahoma"/>
              </a:rPr>
              <a:t>responsive</a:t>
            </a:r>
            <a:r>
              <a:rPr dirty="0" sz="1350" spc="-9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333333"/>
                </a:solidFill>
                <a:latin typeface="Tahoma"/>
                <a:cs typeface="Tahoma"/>
              </a:rPr>
              <a:t>and</a:t>
            </a:r>
            <a:r>
              <a:rPr dirty="0" sz="135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333333"/>
                </a:solidFill>
                <a:latin typeface="Tahoma"/>
                <a:cs typeface="Tahoma"/>
              </a:rPr>
              <a:t>accessible</a:t>
            </a:r>
            <a:r>
              <a:rPr dirty="0" sz="135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333333"/>
                </a:solidFill>
                <a:latin typeface="Tahoma"/>
                <a:cs typeface="Tahoma"/>
              </a:rPr>
              <a:t>react</a:t>
            </a:r>
            <a:r>
              <a:rPr dirty="0" sz="135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333333"/>
                </a:solidFill>
                <a:latin typeface="Tahoma"/>
                <a:cs typeface="Tahoma"/>
              </a:rPr>
              <a:t>modal.</a:t>
            </a:r>
            <a:endParaRPr sz="1350">
              <a:latin typeface="Tahoma"/>
              <a:cs typeface="Tahoma"/>
            </a:endParaRPr>
          </a:p>
          <a:p>
            <a:pPr marL="469265" indent="-227965">
              <a:lnSpc>
                <a:spcPct val="100000"/>
              </a:lnSpc>
              <a:spcBef>
                <a:spcPts val="148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30">
                <a:solidFill>
                  <a:srgbClr val="333333"/>
                </a:solidFill>
                <a:latin typeface="Tahoma"/>
                <a:cs typeface="Tahoma"/>
              </a:rPr>
              <a:t>Focus</a:t>
            </a:r>
            <a:r>
              <a:rPr dirty="0" sz="1200" spc="-10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ahoma"/>
                <a:cs typeface="Tahoma"/>
              </a:rPr>
              <a:t>trap</a:t>
            </a:r>
            <a:r>
              <a:rPr dirty="0" sz="12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ahoma"/>
                <a:cs typeface="Tahoma"/>
              </a:rPr>
              <a:t>inside</a:t>
            </a:r>
            <a:r>
              <a:rPr dirty="0" sz="12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30">
                <a:solidFill>
                  <a:srgbClr val="333333"/>
                </a:solidFill>
                <a:latin typeface="Tahoma"/>
                <a:cs typeface="Tahoma"/>
              </a:rPr>
              <a:t>the</a:t>
            </a:r>
            <a:r>
              <a:rPr dirty="0" sz="1200" spc="-10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modal.</a:t>
            </a:r>
            <a:endParaRPr sz="1200">
              <a:latin typeface="Tahoma"/>
              <a:cs typeface="Tahoma"/>
            </a:endParaRPr>
          </a:p>
          <a:p>
            <a:pPr marL="469265" indent="-227965">
              <a:lnSpc>
                <a:spcPct val="100000"/>
              </a:lnSpc>
              <a:spcBef>
                <a:spcPts val="52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35">
                <a:solidFill>
                  <a:srgbClr val="333333"/>
                </a:solidFill>
                <a:latin typeface="Tahoma"/>
                <a:cs typeface="Tahoma"/>
              </a:rPr>
              <a:t>Centered</a:t>
            </a:r>
            <a:r>
              <a:rPr dirty="0" sz="12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modals.</a:t>
            </a:r>
            <a:endParaRPr sz="1200">
              <a:latin typeface="Tahoma"/>
              <a:cs typeface="Tahoma"/>
            </a:endParaRPr>
          </a:p>
          <a:p>
            <a:pPr marL="469265" indent="-227965">
              <a:lnSpc>
                <a:spcPct val="100000"/>
              </a:lnSpc>
              <a:spcBef>
                <a:spcPts val="51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Scrolling</a:t>
            </a:r>
            <a:r>
              <a:rPr dirty="0" sz="1200" spc="-12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modals.</a:t>
            </a:r>
            <a:endParaRPr sz="1200">
              <a:latin typeface="Tahoma"/>
              <a:cs typeface="Tahoma"/>
            </a:endParaRPr>
          </a:p>
          <a:p>
            <a:pPr marL="469265" indent="-227965">
              <a:lnSpc>
                <a:spcPct val="100000"/>
              </a:lnSpc>
              <a:spcBef>
                <a:spcPts val="51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Multiple</a:t>
            </a:r>
            <a:r>
              <a:rPr dirty="0" sz="1200" spc="-114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modals.</a:t>
            </a:r>
            <a:endParaRPr sz="1200">
              <a:latin typeface="Tahoma"/>
              <a:cs typeface="Tahoma"/>
            </a:endParaRPr>
          </a:p>
          <a:p>
            <a:pPr marL="469265" indent="-227965">
              <a:lnSpc>
                <a:spcPct val="100000"/>
              </a:lnSpc>
              <a:spcBef>
                <a:spcPts val="51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30">
                <a:solidFill>
                  <a:srgbClr val="333333"/>
                </a:solidFill>
                <a:latin typeface="Tahoma"/>
                <a:cs typeface="Tahoma"/>
              </a:rPr>
              <a:t>Accessible</a:t>
            </a:r>
            <a:r>
              <a:rPr dirty="0" sz="1200" spc="-5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modals.</a:t>
            </a:r>
            <a:endParaRPr sz="1200">
              <a:latin typeface="Tahoma"/>
              <a:cs typeface="Tahoma"/>
            </a:endParaRPr>
          </a:p>
          <a:p>
            <a:pPr marL="469265" indent="-227965">
              <a:lnSpc>
                <a:spcPct val="100000"/>
              </a:lnSpc>
              <a:spcBef>
                <a:spcPts val="51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25">
                <a:solidFill>
                  <a:srgbClr val="333333"/>
                </a:solidFill>
                <a:latin typeface="Tahoma"/>
                <a:cs typeface="Tahoma"/>
              </a:rPr>
              <a:t>Easily</a:t>
            </a:r>
            <a:r>
              <a:rPr dirty="0" sz="12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ahoma"/>
                <a:cs typeface="Tahoma"/>
              </a:rPr>
              <a:t>customizable</a:t>
            </a:r>
            <a:r>
              <a:rPr dirty="0" sz="1200" spc="-8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333333"/>
                </a:solidFill>
                <a:latin typeface="Tahoma"/>
                <a:cs typeface="Tahoma"/>
              </a:rPr>
              <a:t>via</a:t>
            </a:r>
            <a:r>
              <a:rPr dirty="0" sz="1200" spc="-95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ahoma"/>
                <a:cs typeface="Tahoma"/>
              </a:rPr>
              <a:t>props.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Calibri"/>
                <a:cs typeface="Calibri"/>
              </a:rPr>
              <a:t>Install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1400">
                <a:latin typeface="Calibri"/>
                <a:cs typeface="Calibri"/>
              </a:rPr>
              <a:t>npm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i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react-responsive-modal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-10">
                <a:latin typeface="Calibri"/>
                <a:cs typeface="Calibri"/>
              </a:rPr>
              <a:t>Example: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6416" y="4965826"/>
            <a:ext cx="5769610" cy="481520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0" rIns="0" bIns="0" rtlCol="0" vert="horz">
            <a:spAutoFit/>
          </a:bodyPr>
          <a:lstStyle/>
          <a:p>
            <a:pPr marL="17780">
              <a:lnSpc>
                <a:spcPts val="1235"/>
              </a:lnSpc>
            </a:pP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import</a:t>
            </a:r>
            <a:r>
              <a:rPr dirty="0" sz="1200" spc="-55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8080"/>
                </a:solidFill>
                <a:latin typeface="Courier New"/>
                <a:cs typeface="Courier New"/>
              </a:rPr>
              <a:t>React</a:t>
            </a:r>
            <a:r>
              <a:rPr dirty="0" sz="1200">
                <a:latin typeface="Courier New"/>
                <a:cs typeface="Courier New"/>
              </a:rPr>
              <a:t>,</a:t>
            </a:r>
            <a:r>
              <a:rPr dirty="0" sz="1200" spc="-5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r>
              <a:rPr dirty="0" sz="1200" spc="-4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8080"/>
                </a:solidFill>
                <a:latin typeface="Courier New"/>
                <a:cs typeface="Courier New"/>
              </a:rPr>
              <a:t>useState</a:t>
            </a:r>
            <a:r>
              <a:rPr dirty="0" sz="1200" spc="-55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}</a:t>
            </a:r>
            <a:r>
              <a:rPr dirty="0" sz="1200" spc="-55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from</a:t>
            </a:r>
            <a:r>
              <a:rPr dirty="0" sz="1200" spc="-50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D1144"/>
                </a:solidFill>
                <a:latin typeface="Courier New"/>
                <a:cs typeface="Courier New"/>
              </a:rPr>
              <a:t>'react'</a:t>
            </a:r>
            <a:r>
              <a:rPr dirty="0" sz="1200" spc="-1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import</a:t>
            </a:r>
            <a:r>
              <a:rPr dirty="0" sz="1200" spc="-60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8080"/>
                </a:solidFill>
                <a:latin typeface="Courier New"/>
                <a:cs typeface="Courier New"/>
              </a:rPr>
              <a:t>ReactDOM</a:t>
            </a:r>
            <a:r>
              <a:rPr dirty="0" sz="1200" spc="-5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from</a:t>
            </a:r>
            <a:r>
              <a:rPr dirty="0" sz="1200" spc="-55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D1144"/>
                </a:solidFill>
                <a:latin typeface="Courier New"/>
                <a:cs typeface="Courier New"/>
              </a:rPr>
              <a:t>'react-</a:t>
            </a:r>
            <a:r>
              <a:rPr dirty="0" sz="1200" spc="-10">
                <a:solidFill>
                  <a:srgbClr val="DD1144"/>
                </a:solidFill>
                <a:latin typeface="Courier New"/>
                <a:cs typeface="Courier New"/>
              </a:rPr>
              <a:t>dom'</a:t>
            </a:r>
            <a:r>
              <a:rPr dirty="0" sz="1200" spc="-1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import</a:t>
            </a:r>
            <a:r>
              <a:rPr dirty="0" sz="1200" spc="70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D1144"/>
                </a:solidFill>
                <a:latin typeface="Courier New"/>
                <a:cs typeface="Courier New"/>
              </a:rPr>
              <a:t>'react-responsive-</a:t>
            </a:r>
            <a:r>
              <a:rPr dirty="0" sz="1200" spc="-10">
                <a:solidFill>
                  <a:srgbClr val="DD1144"/>
                </a:solidFill>
                <a:latin typeface="Courier New"/>
                <a:cs typeface="Courier New"/>
              </a:rPr>
              <a:t>modal/styles.css'</a:t>
            </a:r>
            <a:r>
              <a:rPr dirty="0" sz="1200" spc="-1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import</a:t>
            </a:r>
            <a:r>
              <a:rPr dirty="0" sz="1200" spc="-15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{</a:t>
            </a:r>
            <a:r>
              <a:rPr dirty="0" sz="1200" spc="-1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008080"/>
                </a:solidFill>
                <a:latin typeface="Courier New"/>
                <a:cs typeface="Courier New"/>
              </a:rPr>
              <a:t>Modal</a:t>
            </a:r>
            <a:r>
              <a:rPr dirty="0" sz="1200" spc="-1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}</a:t>
            </a:r>
            <a:r>
              <a:rPr dirty="0" sz="1200" spc="-10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from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D1144"/>
                </a:solidFill>
                <a:latin typeface="Courier New"/>
                <a:cs typeface="Courier New"/>
              </a:rPr>
              <a:t>'react-responsive-</a:t>
            </a:r>
            <a:r>
              <a:rPr dirty="0" sz="1200" spc="-10">
                <a:solidFill>
                  <a:srgbClr val="DD1144"/>
                </a:solidFill>
                <a:latin typeface="Courier New"/>
                <a:cs typeface="Courier New"/>
              </a:rPr>
              <a:t>modal'</a:t>
            </a:r>
            <a:r>
              <a:rPr dirty="0" sz="1200" spc="-10">
                <a:latin typeface="Courier New"/>
                <a:cs typeface="Courier New"/>
              </a:rPr>
              <a:t>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200">
              <a:latin typeface="Courier New"/>
              <a:cs typeface="Courier New"/>
            </a:endParaRPr>
          </a:p>
          <a:p>
            <a:pPr marL="17780">
              <a:lnSpc>
                <a:spcPct val="100000"/>
              </a:lnSpc>
            </a:pPr>
            <a:r>
              <a:rPr dirty="0" sz="1200">
                <a:solidFill>
                  <a:srgbClr val="212121"/>
                </a:solidFill>
                <a:latin typeface="Courier New"/>
                <a:cs typeface="Courier New"/>
              </a:rPr>
              <a:t>const</a:t>
            </a:r>
            <a:r>
              <a:rPr dirty="0" sz="1200" spc="-35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5F6AA0"/>
                </a:solidFill>
                <a:latin typeface="Courier New"/>
                <a:cs typeface="Courier New"/>
              </a:rPr>
              <a:t>App</a:t>
            </a:r>
            <a:r>
              <a:rPr dirty="0" sz="1200" spc="-30">
                <a:solidFill>
                  <a:srgbClr val="5F6AA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=</a:t>
            </a:r>
            <a:r>
              <a:rPr dirty="0" sz="1200" spc="-35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()</a:t>
            </a:r>
            <a:r>
              <a:rPr dirty="0" sz="1200" spc="-3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12121"/>
                </a:solidFill>
                <a:latin typeface="Courier New"/>
                <a:cs typeface="Courier New"/>
              </a:rPr>
              <a:t>=&gt;</a:t>
            </a:r>
            <a:r>
              <a:rPr dirty="0" sz="1200" spc="-25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212121"/>
                </a:solidFill>
                <a:latin typeface="Courier New"/>
                <a:cs typeface="Courier New"/>
              </a:rPr>
              <a:t>const</a:t>
            </a:r>
            <a:r>
              <a:rPr dirty="0" sz="1200" spc="-6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[</a:t>
            </a:r>
            <a:r>
              <a:rPr dirty="0" sz="1200">
                <a:solidFill>
                  <a:srgbClr val="5F6AA0"/>
                </a:solidFill>
                <a:latin typeface="Courier New"/>
                <a:cs typeface="Courier New"/>
              </a:rPr>
              <a:t>open</a:t>
            </a:r>
            <a:r>
              <a:rPr dirty="0" sz="1200">
                <a:latin typeface="Courier New"/>
                <a:cs typeface="Courier New"/>
              </a:rPr>
              <a:t>,</a:t>
            </a:r>
            <a:r>
              <a:rPr dirty="0" sz="1200" spc="-60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5F6AA0"/>
                </a:solidFill>
                <a:latin typeface="Courier New"/>
                <a:cs typeface="Courier New"/>
              </a:rPr>
              <a:t>setOpen</a:t>
            </a:r>
            <a:r>
              <a:rPr dirty="0" sz="1200">
                <a:latin typeface="Courier New"/>
                <a:cs typeface="Courier New"/>
              </a:rPr>
              <a:t>]</a:t>
            </a:r>
            <a:r>
              <a:rPr dirty="0" sz="1200" spc="-60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=</a:t>
            </a:r>
            <a:r>
              <a:rPr dirty="0" sz="1200" spc="-60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990000"/>
                </a:solidFill>
                <a:latin typeface="Courier New"/>
                <a:cs typeface="Courier New"/>
              </a:rPr>
              <a:t>useState</a:t>
            </a:r>
            <a:r>
              <a:rPr dirty="0" sz="1200" spc="-10">
                <a:latin typeface="Courier New"/>
                <a:cs typeface="Courier New"/>
              </a:rPr>
              <a:t>(</a:t>
            </a:r>
            <a:r>
              <a:rPr dirty="0" sz="1200" spc="-10">
                <a:solidFill>
                  <a:srgbClr val="5F6AA0"/>
                </a:solidFill>
                <a:latin typeface="Courier New"/>
                <a:cs typeface="Courier New"/>
              </a:rPr>
              <a:t>false</a:t>
            </a:r>
            <a:r>
              <a:rPr dirty="0" sz="1200" spc="-1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200">
              <a:latin typeface="Courier New"/>
              <a:cs typeface="Courier New"/>
            </a:endParaRPr>
          </a:p>
          <a:p>
            <a:pPr marL="200660" marR="1718945">
              <a:lnSpc>
                <a:spcPct val="219200"/>
              </a:lnSpc>
            </a:pPr>
            <a:r>
              <a:rPr dirty="0" sz="1200">
                <a:solidFill>
                  <a:srgbClr val="212121"/>
                </a:solidFill>
                <a:latin typeface="Courier New"/>
                <a:cs typeface="Courier New"/>
              </a:rPr>
              <a:t>const</a:t>
            </a:r>
            <a:r>
              <a:rPr dirty="0" sz="1200" spc="-55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5F6AA0"/>
                </a:solidFill>
                <a:latin typeface="Courier New"/>
                <a:cs typeface="Courier New"/>
              </a:rPr>
              <a:t>onOpenModal</a:t>
            </a:r>
            <a:r>
              <a:rPr dirty="0" sz="1200" spc="-45">
                <a:solidFill>
                  <a:srgbClr val="5F6AA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=</a:t>
            </a:r>
            <a:r>
              <a:rPr dirty="0" sz="1200" spc="-50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()</a:t>
            </a:r>
            <a:r>
              <a:rPr dirty="0" sz="1200" spc="-5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12121"/>
                </a:solidFill>
                <a:latin typeface="Courier New"/>
                <a:cs typeface="Courier New"/>
              </a:rPr>
              <a:t>=&gt;</a:t>
            </a:r>
            <a:r>
              <a:rPr dirty="0" sz="1200" spc="-5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990000"/>
                </a:solidFill>
                <a:latin typeface="Courier New"/>
                <a:cs typeface="Courier New"/>
              </a:rPr>
              <a:t>setOpen</a:t>
            </a:r>
            <a:r>
              <a:rPr dirty="0" sz="1200" spc="-10">
                <a:latin typeface="Courier New"/>
                <a:cs typeface="Courier New"/>
              </a:rPr>
              <a:t>(</a:t>
            </a:r>
            <a:r>
              <a:rPr dirty="0" sz="1200" spc="-10">
                <a:solidFill>
                  <a:srgbClr val="5F6AA0"/>
                </a:solidFill>
                <a:latin typeface="Courier New"/>
                <a:cs typeface="Courier New"/>
              </a:rPr>
              <a:t>true</a:t>
            </a:r>
            <a:r>
              <a:rPr dirty="0" sz="1200" spc="-10">
                <a:latin typeface="Courier New"/>
                <a:cs typeface="Courier New"/>
              </a:rPr>
              <a:t>); </a:t>
            </a:r>
            <a:r>
              <a:rPr dirty="0" sz="1200">
                <a:solidFill>
                  <a:srgbClr val="212121"/>
                </a:solidFill>
                <a:latin typeface="Courier New"/>
                <a:cs typeface="Courier New"/>
              </a:rPr>
              <a:t>const</a:t>
            </a:r>
            <a:r>
              <a:rPr dirty="0" sz="1200" spc="-55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5F6AA0"/>
                </a:solidFill>
                <a:latin typeface="Courier New"/>
                <a:cs typeface="Courier New"/>
              </a:rPr>
              <a:t>onCloseModal</a:t>
            </a:r>
            <a:r>
              <a:rPr dirty="0" sz="1200" spc="-50">
                <a:solidFill>
                  <a:srgbClr val="5F6AA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=</a:t>
            </a:r>
            <a:r>
              <a:rPr dirty="0" sz="1200" spc="-55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()</a:t>
            </a:r>
            <a:r>
              <a:rPr dirty="0" sz="1200" spc="-55"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212121"/>
                </a:solidFill>
                <a:latin typeface="Courier New"/>
                <a:cs typeface="Courier New"/>
              </a:rPr>
              <a:t>=&gt;</a:t>
            </a:r>
            <a:r>
              <a:rPr dirty="0" sz="1200" spc="-5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990000"/>
                </a:solidFill>
                <a:latin typeface="Courier New"/>
                <a:cs typeface="Courier New"/>
              </a:rPr>
              <a:t>setOpen</a:t>
            </a:r>
            <a:r>
              <a:rPr dirty="0" sz="1200" spc="-10">
                <a:latin typeface="Courier New"/>
                <a:cs typeface="Courier New"/>
              </a:rPr>
              <a:t>(</a:t>
            </a:r>
            <a:r>
              <a:rPr dirty="0" sz="1200" spc="-10">
                <a:solidFill>
                  <a:srgbClr val="5F6AA0"/>
                </a:solidFill>
                <a:latin typeface="Courier New"/>
                <a:cs typeface="Courier New"/>
              </a:rPr>
              <a:t>false</a:t>
            </a:r>
            <a:r>
              <a:rPr dirty="0" sz="1200" spc="-10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200">
              <a:latin typeface="Courier New"/>
              <a:cs typeface="Courier New"/>
            </a:endParaRPr>
          </a:p>
          <a:p>
            <a:pPr marL="200660">
              <a:lnSpc>
                <a:spcPct val="100000"/>
              </a:lnSpc>
            </a:pP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return</a:t>
            </a:r>
            <a:r>
              <a:rPr dirty="0" sz="1200" spc="-75" b="1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dirty="0" sz="1200" spc="-50">
                <a:latin typeface="Courier New"/>
                <a:cs typeface="Courier New"/>
              </a:rPr>
              <a:t>(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75791"/>
            <a:ext cx="5055870" cy="3018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825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&lt;</a:t>
            </a:r>
            <a:r>
              <a:rPr dirty="0" sz="1200" spc="-10">
                <a:latin typeface="Courier New"/>
                <a:cs typeface="Courier New"/>
              </a:rPr>
              <a:t>div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&lt;</a:t>
            </a:r>
            <a:r>
              <a:rPr dirty="0" sz="1200">
                <a:latin typeface="Courier New"/>
                <a:cs typeface="Courier New"/>
              </a:rPr>
              <a:t>button</a:t>
            </a:r>
            <a:r>
              <a:rPr dirty="0" sz="1200" spc="-7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onClick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=</a:t>
            </a:r>
            <a:r>
              <a:rPr dirty="0" sz="1200" spc="-10">
                <a:latin typeface="Courier New"/>
                <a:cs typeface="Courier New"/>
              </a:rPr>
              <a:t>{onOpenModal}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r>
              <a:rPr dirty="0" sz="1200" spc="-10">
                <a:latin typeface="Courier New"/>
                <a:cs typeface="Courier New"/>
              </a:rPr>
              <a:t>Open</a:t>
            </a:r>
            <a:r>
              <a:rPr dirty="0" sz="1200" spc="-6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modal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&lt;/</a:t>
            </a:r>
            <a:r>
              <a:rPr dirty="0" sz="1200" spc="-10">
                <a:latin typeface="Courier New"/>
                <a:cs typeface="Courier New"/>
              </a:rPr>
              <a:t>button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&lt;</a:t>
            </a:r>
            <a:r>
              <a:rPr dirty="0" sz="1200">
                <a:latin typeface="Courier New"/>
                <a:cs typeface="Courier New"/>
              </a:rPr>
              <a:t>Modal</a:t>
            </a:r>
            <a:r>
              <a:rPr dirty="0" sz="1200" spc="-8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open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=</a:t>
            </a:r>
            <a:r>
              <a:rPr dirty="0" sz="1200">
                <a:latin typeface="Courier New"/>
                <a:cs typeface="Courier New"/>
              </a:rPr>
              <a:t>{open}</a:t>
            </a:r>
            <a:r>
              <a:rPr dirty="0" sz="1200" spc="-8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onClose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=</a:t>
            </a:r>
            <a:r>
              <a:rPr dirty="0" sz="1200" spc="-10">
                <a:latin typeface="Courier New"/>
                <a:cs typeface="Courier New"/>
              </a:rPr>
              <a:t>{onCloseModal}</a:t>
            </a:r>
            <a:r>
              <a:rPr dirty="0" sz="1200" spc="-8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center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</a:pP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&lt;</a:t>
            </a:r>
            <a:r>
              <a:rPr dirty="0" sz="1200">
                <a:latin typeface="Courier New"/>
                <a:cs typeface="Courier New"/>
              </a:rPr>
              <a:t>h2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r>
              <a:rPr dirty="0" sz="1200">
                <a:latin typeface="Courier New"/>
                <a:cs typeface="Courier New"/>
              </a:rPr>
              <a:t>Simple</a:t>
            </a:r>
            <a:r>
              <a:rPr dirty="0" sz="1200" spc="-11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centered</a:t>
            </a:r>
            <a:r>
              <a:rPr dirty="0" sz="1200" spc="-11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modal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&lt;/</a:t>
            </a:r>
            <a:r>
              <a:rPr dirty="0" sz="1200" spc="-10">
                <a:latin typeface="Courier New"/>
                <a:cs typeface="Courier New"/>
              </a:rPr>
              <a:t>h2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</a:pP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&lt;/</a:t>
            </a:r>
            <a:r>
              <a:rPr dirty="0" sz="1200" spc="-10">
                <a:latin typeface="Courier New"/>
                <a:cs typeface="Courier New"/>
              </a:rPr>
              <a:t>Modal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</a:pP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&lt;/</a:t>
            </a:r>
            <a:r>
              <a:rPr dirty="0" sz="1200" spc="-10">
                <a:latin typeface="Courier New"/>
                <a:cs typeface="Courier New"/>
              </a:rPr>
              <a:t>div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&gt;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</a:pPr>
            <a:r>
              <a:rPr dirty="0" sz="1200" spc="-25">
                <a:latin typeface="Courier New"/>
                <a:cs typeface="Courier New"/>
              </a:rPr>
              <a:t>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25">
                <a:latin typeface="Courier New"/>
                <a:cs typeface="Courier New"/>
              </a:rPr>
              <a:t>};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96416" y="4124578"/>
            <a:ext cx="5769610" cy="574675"/>
          </a:xfrm>
          <a:custGeom>
            <a:avLst/>
            <a:gdLst/>
            <a:ahLst/>
            <a:cxnLst/>
            <a:rect l="l" t="t" r="r" b="b"/>
            <a:pathLst>
              <a:path w="5769609" h="574675">
                <a:moveTo>
                  <a:pt x="5769229" y="0"/>
                </a:moveTo>
                <a:lnTo>
                  <a:pt x="0" y="0"/>
                </a:lnTo>
                <a:lnTo>
                  <a:pt x="0" y="402336"/>
                </a:lnTo>
                <a:lnTo>
                  <a:pt x="0" y="574548"/>
                </a:lnTo>
                <a:lnTo>
                  <a:pt x="5769229" y="574548"/>
                </a:lnTo>
                <a:lnTo>
                  <a:pt x="5769229" y="402336"/>
                </a:lnTo>
                <a:lnTo>
                  <a:pt x="5769229" y="0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02004" y="4488306"/>
            <a:ext cx="5238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008080"/>
                </a:solidFill>
                <a:latin typeface="Courier New"/>
                <a:cs typeface="Courier New"/>
              </a:rPr>
              <a:t>ReactDOM</a:t>
            </a:r>
            <a:r>
              <a:rPr dirty="0" sz="1200" spc="-10">
                <a:latin typeface="Courier New"/>
                <a:cs typeface="Courier New"/>
              </a:rPr>
              <a:t>.</a:t>
            </a:r>
            <a:r>
              <a:rPr dirty="0" sz="1200" spc="-10">
                <a:solidFill>
                  <a:srgbClr val="990000"/>
                </a:solidFill>
                <a:latin typeface="Courier New"/>
                <a:cs typeface="Courier New"/>
              </a:rPr>
              <a:t>render</a:t>
            </a:r>
            <a:r>
              <a:rPr dirty="0" sz="1200" spc="-10">
                <a:latin typeface="Courier New"/>
                <a:cs typeface="Courier New"/>
              </a:rPr>
              <a:t>(</a:t>
            </a:r>
            <a:r>
              <a:rPr dirty="0" sz="1200" spc="-10" b="1">
                <a:solidFill>
                  <a:srgbClr val="212121"/>
                </a:solidFill>
                <a:latin typeface="Courier New"/>
                <a:cs typeface="Courier New"/>
              </a:rPr>
              <a:t>&lt;</a:t>
            </a:r>
            <a:r>
              <a:rPr dirty="0" sz="1200" spc="-10">
                <a:latin typeface="Courier New"/>
                <a:cs typeface="Courier New"/>
              </a:rPr>
              <a:t>App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212121"/>
                </a:solidFill>
                <a:latin typeface="Courier New"/>
                <a:cs typeface="Courier New"/>
              </a:rPr>
              <a:t>/&gt;</a:t>
            </a:r>
            <a:r>
              <a:rPr dirty="0" sz="1200">
                <a:latin typeface="Courier New"/>
                <a:cs typeface="Courier New"/>
              </a:rPr>
              <a:t>,</a:t>
            </a:r>
            <a:r>
              <a:rPr dirty="0" sz="1200" spc="-40"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008080"/>
                </a:solidFill>
                <a:latin typeface="Courier New"/>
                <a:cs typeface="Courier New"/>
              </a:rPr>
              <a:t>document</a:t>
            </a:r>
            <a:r>
              <a:rPr dirty="0" sz="1200" spc="-10">
                <a:latin typeface="Courier New"/>
                <a:cs typeface="Courier New"/>
              </a:rPr>
              <a:t>.</a:t>
            </a:r>
            <a:r>
              <a:rPr dirty="0" sz="1200" spc="-10">
                <a:solidFill>
                  <a:srgbClr val="445487"/>
                </a:solidFill>
                <a:latin typeface="Courier New"/>
                <a:cs typeface="Courier New"/>
              </a:rPr>
              <a:t>getElementById</a:t>
            </a:r>
            <a:r>
              <a:rPr dirty="0" sz="1200" spc="-10">
                <a:latin typeface="Courier New"/>
                <a:cs typeface="Courier New"/>
              </a:rPr>
              <a:t>(</a:t>
            </a:r>
            <a:r>
              <a:rPr dirty="0" sz="1200" spc="-10">
                <a:solidFill>
                  <a:srgbClr val="DD1144"/>
                </a:solidFill>
                <a:latin typeface="Courier New"/>
                <a:cs typeface="Courier New"/>
              </a:rPr>
              <a:t>'app'</a:t>
            </a:r>
            <a:r>
              <a:rPr dirty="0" sz="1200" spc="-10">
                <a:latin typeface="Courier New"/>
                <a:cs typeface="Courier New"/>
              </a:rPr>
              <a:t>));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Ajeet</dc:creator>
  <dcterms:created xsi:type="dcterms:W3CDTF">2025-06-14T06:52:46Z</dcterms:created>
  <dcterms:modified xsi:type="dcterms:W3CDTF">2025-06-14T06:52:46Z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Word 2019</vt:lpwstr>
  </property>
</Properties>
</file>