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fntdata" ContentType="application/x-fontdata"/>
  <Default Extension="png" ContentType="image/png"/>
  <Default Extension="gif" ContentType="image/gif"/>
  <Default Extension="m4v" ContentType="video/mp4"/>
  <Default Extension="mp4" ContentType="video/mp4"/>
  <Default Extension="svg" ContentType="image/svg+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notesMasterIdLst>
    <p:notesMasterId r:id="rId13"/>
  </p:notesMasterIdLst>
  <p:sldSz cx="9144000" cy="5143500"/>
  <p:notesSz cx="5143500" cy="9144000"/>
  <p:embeddedFontLst>
    <p:embeddedFont>
      <p:font typeface="Manrope"/>
      <p:regular r:id="rId18"/>
      <p:bold r:id="rId19"/>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openxmlformats.org/officeDocument/2006/relationships/font" Target="fonts/Manrope-regular.fntdata"/><Relationship Id="rId19" Type="http://schemas.openxmlformats.org/officeDocument/2006/relationships/font" Target="fonts/Manrope-bold.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9a24679c-6a9e-4123-b140-8f1d778135ba&amp;utm_term=PDF-PPTX-lastslide" TargetMode="External"/><Relationship Id="rId1" Type="http://schemas.openxmlformats.org/officeDocument/2006/relationships/image" Target="../media/image-1-1.png"/><Relationship Id="rId2" Type="http://schemas.openxmlformats.org/officeDocument/2006/relationships/image" Target="../media/image-1-2.sv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9a24679c-6a9e-4123-b140-8f1d778135ba&amp;utm_term=PDF-PPTX-lastslide" TargetMode="External"/><Relationship Id="rId1" Type="http://schemas.openxmlformats.org/officeDocument/2006/relationships/image" Target="../media/image-10-1.png"/><Relationship Id="rId2" Type="http://schemas.openxmlformats.org/officeDocument/2006/relationships/image" Target="../media/image-10-2.sv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last_slide&amp;utm_content=" TargetMode="External"/><Relationship Id="rId1" Type="http://schemas.openxmlformats.org/officeDocument/2006/relationships/image" Target="../media/image-11-1.png"/><Relationship Id="rId2" Type="http://schemas.openxmlformats.org/officeDocument/2006/relationships/image" Target="../media/image-11-2.png"/><Relationship Id="rId4" Type="http://schemas.openxmlformats.org/officeDocument/2006/relationships/slideLayout" Target="../slideLayouts/slideLayout1.xml"/><Relationship Id="rId5"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9a24679c-6a9e-4123-b140-8f1d778135ba&amp;utm_term=PDF-PPTX-lastslide"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sv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9a24679c-6a9e-4123-b140-8f1d778135ba&amp;utm_term=PDF-PPTX-lastslide"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sv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9a24679c-6a9e-4123-b140-8f1d778135ba&amp;utm_term=PDF-PPTX-lastslide" TargetMode="External"/><Relationship Id="rId1" Type="http://schemas.openxmlformats.org/officeDocument/2006/relationships/image" Target="../media/image-4-1.png"/><Relationship Id="rId2" Type="http://schemas.openxmlformats.org/officeDocument/2006/relationships/image" Target="../media/image-4-2.sv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9a24679c-6a9e-4123-b140-8f1d778135ba&amp;utm_term=PDF-PPTX-lastslide" TargetMode="External"/><Relationship Id="rId1" Type="http://schemas.openxmlformats.org/officeDocument/2006/relationships/image" Target="../media/image-5-1.png"/><Relationship Id="rId2" Type="http://schemas.openxmlformats.org/officeDocument/2006/relationships/image" Target="../media/image-5-2.sv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9a24679c-6a9e-4123-b140-8f1d778135ba&amp;utm_term=PDF-PPTX-lastslide" TargetMode="External"/><Relationship Id="rId1" Type="http://schemas.openxmlformats.org/officeDocument/2006/relationships/image" Target="../media/image-6-1.png"/><Relationship Id="rId2" Type="http://schemas.openxmlformats.org/officeDocument/2006/relationships/image" Target="../media/image-6-2.sv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9a24679c-6a9e-4123-b140-8f1d778135ba&amp;utm_term=PDF-PPTX-lastslide" TargetMode="External"/><Relationship Id="rId1" Type="http://schemas.openxmlformats.org/officeDocument/2006/relationships/image" Target="../media/image-7-1.png"/><Relationship Id="rId2" Type="http://schemas.openxmlformats.org/officeDocument/2006/relationships/image" Target="../media/image-7-2.sv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9a24679c-6a9e-4123-b140-8f1d778135ba&amp;utm_term=PDF-PPTX-lastslide" TargetMode="External"/><Relationship Id="rId1" Type="http://schemas.openxmlformats.org/officeDocument/2006/relationships/image" Target="../media/image-8-1.png"/><Relationship Id="rId2" Type="http://schemas.openxmlformats.org/officeDocument/2006/relationships/image" Target="../media/image-8-2.sv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9a24679c-6a9e-4123-b140-8f1d778135ba&amp;utm_term=PDF-PPTX-lastslide" TargetMode="External"/><Relationship Id="rId1" Type="http://schemas.openxmlformats.org/officeDocument/2006/relationships/image" Target="../media/image-9-1.png"/><Relationship Id="rId2" Type="http://schemas.openxmlformats.org/officeDocument/2006/relationships/image" Target="../media/image-9-2.sv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gradFill>
          <a:gsLst>
            <a:gs pos="0">
              <a:srgbClr val="897EFF"/>
            </a:gs>
            <a:gs pos="100000">
              <a:srgbClr val="FFCEA0"/>
            </a:gs>
          </a:gsLst>
          <a:lin ang="1800000"/>
        </a:gradFill>
      </p:bgPr>
    </p:bg>
    <p:spTree>
      <p:nvGrpSpPr>
        <p:cNvPr id="1" name=""/>
        <p:cNvGrpSpPr/>
        <p:nvPr/>
      </p:nvGrpSpPr>
      <p:grpSpPr>
        <a:xfrm>
          <a:off x="0" y="0"/>
          <a:ext cx="0" cy="0"/>
          <a:chOff x="0" y="0"/>
          <a:chExt cx="0" cy="0"/>
        </a:xfrm>
      </p:grpSpPr>
      <p:sp>
        <p:nvSpPr>
          <p:cNvPr id="3" name="Text 0"/>
          <p:cNvSpPr/>
          <p:nvPr/>
        </p:nvSpPr>
        <p:spPr>
          <a:xfrm>
            <a:off x="3539849" y="2697088"/>
            <a:ext cx="5113880" cy="1047750"/>
          </a:xfrm>
          <a:prstGeom prst="roundRect">
            <a:avLst>
              <a:gd name="adj" fmla="val 80000"/>
            </a:avLst>
          </a:prstGeom>
          <a:solidFill>
            <a:srgbClr val="FFFFFF"/>
          </a:solidFill>
          <a:ln/>
        </p:spPr>
        <p:txBody>
          <a:bodyPr wrap="square" lIns="284104" tIns="123693" rIns="284104" bIns="123693" rtlCol="0" anchor="ctr"/>
          <a:lstStyle/>
          <a:p>
            <a:pPr algn="ctr">
              <a:lnSpc>
                <a:spcPts val="1950"/>
              </a:lnSpc>
            </a:pPr>
            <a:endParaRPr lang="en-US" sz="1500" dirty="0"/>
          </a:p>
        </p:txBody>
      </p:sp>
      <p:sp>
        <p:nvSpPr>
          <p:cNvPr id="4" name="Text 1"/>
          <p:cNvSpPr/>
          <p:nvPr/>
        </p:nvSpPr>
        <p:spPr>
          <a:xfrm>
            <a:off x="3723931" y="2629309"/>
            <a:ext cx="4710336" cy="1000125"/>
          </a:xfrm>
          <a:prstGeom prst="rect">
            <a:avLst/>
          </a:prstGeom>
          <a:noFill/>
          <a:ln/>
        </p:spPr>
        <p:txBody>
          <a:bodyPr wrap="square" lIns="0" tIns="0" rIns="0" bIns="0" rtlCol="0" anchor="b"/>
          <a:lstStyle/>
          <a:p>
            <a:pPr algn="r">
              <a:lnSpc>
                <a:spcPts val="7875"/>
              </a:lnSpc>
            </a:pPr>
            <a:r>
              <a:rPr lang="en-US" sz="6800" b="1" spc="-48" kern="0" dirty="0">
                <a:solidFill>
                  <a:srgbClr val="001937"/>
                </a:solidFill>
                <a:latin typeface="Manrope" pitchFamily="34" charset="0"/>
                <a:ea typeface="Manrope" pitchFamily="34" charset="-122"/>
                <a:cs typeface="Manrope" pitchFamily="34" charset="-120"/>
              </a:rPr>
              <a:t>Bibliothéque</a:t>
            </a:r>
            <a:endParaRPr lang="en-US" sz="7875" dirty="0"/>
          </a:p>
        </p:txBody>
      </p:sp>
      <p:sp>
        <p:nvSpPr>
          <p:cNvPr id="5" name="Text 2"/>
          <p:cNvSpPr/>
          <p:nvPr/>
        </p:nvSpPr>
        <p:spPr>
          <a:xfrm>
            <a:off x="476250" y="4515184"/>
            <a:ext cx="551110" cy="154260"/>
          </a:xfrm>
          <a:prstGeom prst="rect">
            <a:avLst/>
          </a:prstGeom>
          <a:noFill/>
          <a:ln/>
        </p:spPr>
        <p:txBody>
          <a:bodyPr wrap="none" lIns="0" tIns="0" rIns="0" bIns="0" rtlCol="0" anchor="t">
            <a:spAutoFit/>
          </a:bodyPr>
          <a:lstStyle/>
          <a:p>
            <a:pPr algn="l">
              <a:lnSpc>
                <a:spcPts val="1215"/>
              </a:lnSpc>
            </a:pPr>
            <a:r>
              <a:rPr lang="en-US" sz="900" b="1" dirty="0">
                <a:solidFill>
                  <a:srgbClr val="001937"/>
                </a:solidFill>
                <a:latin typeface="Manrope" pitchFamily="34" charset="0"/>
                <a:ea typeface="Manrope" pitchFamily="34" charset="-122"/>
                <a:cs typeface="Manrope" pitchFamily="34" charset="-120"/>
              </a:rPr>
              <a:t>Aout 2024</a:t>
            </a:r>
            <a:endParaRPr lang="en-US" sz="900" dirty="0"/>
          </a:p>
        </p:txBody>
      </p:sp>
      <p:sp>
        <p:nvSpPr>
          <p:cNvPr id="6" name="Text 3"/>
          <p:cNvSpPr/>
          <p:nvPr/>
        </p:nvSpPr>
        <p:spPr>
          <a:xfrm>
            <a:off x="476250" y="476250"/>
            <a:ext cx="1212875" cy="154260"/>
          </a:xfrm>
          <a:prstGeom prst="rect">
            <a:avLst/>
          </a:prstGeom>
          <a:noFill/>
          <a:ln/>
        </p:spPr>
        <p:txBody>
          <a:bodyPr wrap="none" lIns="0" tIns="0" rIns="0" bIns="0" rtlCol="0" anchor="t">
            <a:spAutoFit/>
          </a:bodyPr>
          <a:lstStyle/>
          <a:p>
            <a:pPr algn="l">
              <a:lnSpc>
                <a:spcPts val="1215"/>
              </a:lnSpc>
            </a:pPr>
            <a:r>
              <a:rPr lang="en-US" sz="900" b="1" dirty="0">
                <a:solidFill>
                  <a:srgbClr val="001937"/>
                </a:solidFill>
                <a:latin typeface="Manrope" pitchFamily="34" charset="0"/>
                <a:ea typeface="Manrope" pitchFamily="34" charset="-122"/>
                <a:cs typeface="Manrope" pitchFamily="34" charset="-120"/>
              </a:rPr>
              <a:t>Cheikh Ibrahima Thiam</a:t>
            </a:r>
            <a:endParaRPr lang="en-US" sz="900" dirty="0"/>
          </a:p>
        </p:txBody>
      </p:sp>
      <p:sp>
        <p:nvSpPr>
          <p:cNvPr id="7" name="Text 4"/>
          <p:cNvSpPr/>
          <p:nvPr/>
        </p:nvSpPr>
        <p:spPr>
          <a:xfrm>
            <a:off x="3920180" y="3863492"/>
            <a:ext cx="3424237" cy="257175"/>
          </a:xfrm>
          <a:prstGeom prst="rect">
            <a:avLst/>
          </a:prstGeom>
          <a:noFill/>
          <a:ln/>
        </p:spPr>
        <p:txBody>
          <a:bodyPr wrap="none" lIns="0" tIns="0" rIns="0" bIns="0" rtlCol="0" anchor="t">
            <a:spAutoFit/>
          </a:bodyPr>
          <a:lstStyle/>
          <a:p>
            <a:pPr algn="l">
              <a:lnSpc>
                <a:spcPts val="2025"/>
              </a:lnSpc>
            </a:pPr>
            <a:r>
              <a:rPr lang="en-US" sz="1500" b="1" dirty="0">
                <a:solidFill>
                  <a:srgbClr val="001937"/>
                </a:solidFill>
                <a:latin typeface="Manrope" pitchFamily="34" charset="0"/>
                <a:ea typeface="Manrope" pitchFamily="34" charset="-122"/>
                <a:cs typeface="Manrope" pitchFamily="34" charset="-120"/>
              </a:rPr>
              <a:t>Projet Intégrateur junior DEV WEB &amp; GL</a:t>
            </a:r>
            <a:endParaRPr lang="en-US" sz="1500" dirty="0"/>
          </a:p>
        </p:txBody>
      </p:sp>
      <p:pic>
        <p:nvPicPr>
          <p:cNvPr id="8"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gradFill>
          <a:gsLst>
            <a:gs pos="0">
              <a:srgbClr val="897EFF"/>
            </a:gs>
            <a:gs pos="100000">
              <a:srgbClr val="FFCEA0"/>
            </a:gs>
          </a:gsLst>
          <a:lin ang="1800000"/>
        </a:gradFill>
      </p:bgPr>
    </p:bg>
    <p:spTree>
      <p:nvGrpSpPr>
        <p:cNvPr id="1" name=""/>
        <p:cNvGrpSpPr/>
        <p:nvPr/>
      </p:nvGrpSpPr>
      <p:grpSpPr>
        <a:xfrm>
          <a:off x="0" y="0"/>
          <a:ext cx="0" cy="0"/>
          <a:chOff x="0" y="0"/>
          <a:chExt cx="0" cy="0"/>
        </a:xfrm>
      </p:grpSpPr>
      <p:sp>
        <p:nvSpPr>
          <p:cNvPr id="3" name="Text 0"/>
          <p:cNvSpPr/>
          <p:nvPr/>
        </p:nvSpPr>
        <p:spPr>
          <a:xfrm>
            <a:off x="1583227" y="1714500"/>
            <a:ext cx="5977546" cy="1714500"/>
          </a:xfrm>
          <a:prstGeom prst="roundRect">
            <a:avLst>
              <a:gd name="adj" fmla="val 80000"/>
            </a:avLst>
          </a:prstGeom>
          <a:solidFill>
            <a:srgbClr val="FFFFFF"/>
          </a:solidFill>
          <a:ln/>
        </p:spPr>
        <p:txBody>
          <a:bodyPr wrap="square" lIns="332086" tIns="202406" rIns="332086" bIns="202406" rtlCol="0" anchor="ctr"/>
          <a:lstStyle/>
          <a:p>
            <a:pPr algn="ctr">
              <a:lnSpc>
                <a:spcPts val="1950"/>
              </a:lnSpc>
            </a:pPr>
            <a:endParaRPr lang="en-US" sz="1500" dirty="0"/>
          </a:p>
        </p:txBody>
      </p:sp>
      <p:sp>
        <p:nvSpPr>
          <p:cNvPr id="4" name="Text 1"/>
          <p:cNvSpPr/>
          <p:nvPr/>
        </p:nvSpPr>
        <p:spPr>
          <a:xfrm>
            <a:off x="2243799" y="1945096"/>
            <a:ext cx="4656758" cy="1047750"/>
          </a:xfrm>
          <a:prstGeom prst="rect">
            <a:avLst/>
          </a:prstGeom>
          <a:noFill/>
          <a:ln/>
        </p:spPr>
        <p:txBody>
          <a:bodyPr wrap="none" lIns="0" tIns="0" rIns="0" bIns="0" rtlCol="0" anchor="b">
            <a:spAutoFit/>
          </a:bodyPr>
          <a:lstStyle/>
          <a:p>
            <a:pPr algn="ctr">
              <a:lnSpc>
                <a:spcPts val="8250"/>
              </a:lnSpc>
            </a:pPr>
            <a:r>
              <a:rPr lang="en-US" sz="8300" b="1" spc="-48" kern="0" dirty="0">
                <a:solidFill>
                  <a:srgbClr val="001937"/>
                </a:solidFill>
                <a:latin typeface="Manrope" pitchFamily="34" charset="0"/>
                <a:ea typeface="Manrope" pitchFamily="34" charset="-122"/>
                <a:cs typeface="Manrope" pitchFamily="34" charset="-120"/>
              </a:rPr>
              <a:t>Thank you</a:t>
            </a:r>
            <a:endParaRPr lang="en-US" sz="8250" dirty="0"/>
          </a:p>
        </p:txBody>
      </p:sp>
      <p:sp>
        <p:nvSpPr>
          <p:cNvPr id="5" name="Text 2"/>
          <p:cNvSpPr/>
          <p:nvPr/>
        </p:nvSpPr>
        <p:spPr>
          <a:xfrm>
            <a:off x="476250" y="4515184"/>
            <a:ext cx="551110" cy="154260"/>
          </a:xfrm>
          <a:prstGeom prst="rect">
            <a:avLst/>
          </a:prstGeom>
          <a:noFill/>
          <a:ln/>
        </p:spPr>
        <p:txBody>
          <a:bodyPr wrap="none" lIns="0" tIns="0" rIns="0" bIns="0" rtlCol="0" anchor="t">
            <a:spAutoFit/>
          </a:bodyPr>
          <a:lstStyle/>
          <a:p>
            <a:pPr algn="l">
              <a:lnSpc>
                <a:spcPts val="1215"/>
              </a:lnSpc>
            </a:pPr>
            <a:r>
              <a:rPr lang="en-US" sz="900" b="1" dirty="0">
                <a:solidFill>
                  <a:srgbClr val="001937"/>
                </a:solidFill>
                <a:latin typeface="Manrope" pitchFamily="34" charset="0"/>
                <a:ea typeface="Manrope" pitchFamily="34" charset="-122"/>
                <a:cs typeface="Manrope" pitchFamily="34" charset="-120"/>
              </a:rPr>
              <a:t>Aout 2024</a:t>
            </a:r>
            <a:endParaRPr lang="en-US" sz="900" dirty="0"/>
          </a:p>
        </p:txBody>
      </p:sp>
      <p:sp>
        <p:nvSpPr>
          <p:cNvPr id="6" name="Text 3"/>
          <p:cNvSpPr/>
          <p:nvPr/>
        </p:nvSpPr>
        <p:spPr>
          <a:xfrm>
            <a:off x="476250" y="476250"/>
            <a:ext cx="1212875" cy="154260"/>
          </a:xfrm>
          <a:prstGeom prst="rect">
            <a:avLst/>
          </a:prstGeom>
          <a:noFill/>
          <a:ln/>
        </p:spPr>
        <p:txBody>
          <a:bodyPr wrap="none" lIns="0" tIns="0" rIns="0" bIns="0" rtlCol="0" anchor="t">
            <a:spAutoFit/>
          </a:bodyPr>
          <a:lstStyle/>
          <a:p>
            <a:pPr algn="l">
              <a:lnSpc>
                <a:spcPts val="1215"/>
              </a:lnSpc>
            </a:pPr>
            <a:r>
              <a:rPr lang="en-US" sz="900" b="1" dirty="0">
                <a:solidFill>
                  <a:srgbClr val="001937"/>
                </a:solidFill>
                <a:latin typeface="Manrope" pitchFamily="34" charset="0"/>
                <a:ea typeface="Manrope" pitchFamily="34" charset="-122"/>
                <a:cs typeface="Manrope" pitchFamily="34" charset="-120"/>
              </a:rPr>
              <a:t>Cheikh Ibrahima Thiam</a:t>
            </a:r>
            <a:endParaRPr lang="en-US" sz="900" dirty="0"/>
          </a:p>
        </p:txBody>
      </p:sp>
      <p:pic>
        <p:nvPicPr>
          <p:cNvPr id="7"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0D0E13"/>
        </a:solidFill>
      </p:bgPr>
    </p:bg>
    <p:spTree>
      <p:nvGrpSpPr>
        <p:cNvPr id="1" name=""/>
        <p:cNvGrpSpPr/>
        <p:nvPr/>
      </p:nvGrpSpPr>
      <p:grpSpPr>
        <a:xfrm>
          <a:off x="0" y="0"/>
          <a:ext cx="0" cy="0"/>
          <a:chOff x="0" y="0"/>
          <a:chExt cx="0" cy="0"/>
        </a:xfrm>
      </p:grpSpPr>
      <p:pic>
        <p:nvPicPr>
          <p:cNvPr id="3" name="Image 0" descr="https://pitch-assets-ccb95893-de3f-4266-973c-20049231b248.s3.eu-west-1.amazonaws.com/e77ace16-0c5d-4c12-bf3a-c8e5ee38c03e?pitch-bytes=1023888&amp;pitch-content-type=image%2Fpng">    </p:cNvPr>
          <p:cNvPicPr>
            <a:picLocks noChangeAspect="1"/>
          </p:cNvPicPr>
          <p:nvPr/>
        </p:nvPicPr>
        <p:blipFill>
          <a:blip r:embed="rId1"/>
          <a:srcRect l="0" r="0" t="0" b="0"/>
          <a:stretch/>
        </p:blipFill>
        <p:spPr>
          <a:xfrm>
            <a:off x="0" y="0"/>
            <a:ext cx="9144000" cy="5143500"/>
          </a:xfrm>
          <a:prstGeom prst="rect">
            <a:avLst/>
          </a:prstGeom>
        </p:spPr>
      </p:pic>
      <p:pic>
        <p:nvPicPr>
          <p:cNvPr id="4" name="Image 1" descr="https://pitch-assets-ccb95893-de3f-4266-973c-20049231b248.s3.eu-west-1.amazonaws.com/2f9e2d8e-590b-4ba5-bf4d-045861e91daa?pitch-bytes=202963&amp;pitch-content-type=image%2Fpng">
            <a:hlinkClick r:id="rId3" tooltip=""/>
          </p:cNvPr>
          <p:cNvPicPr>
            <a:picLocks noChangeAspect="1"/>
          </p:cNvPicPr>
          <p:nvPr/>
        </p:nvPicPr>
        <p:blipFill>
          <a:blip r:embed="rId2"/>
          <a:srcRect l="0" r="0" t="0" b="0"/>
          <a:stretch/>
        </p:blipFill>
        <p:spPr>
          <a:xfrm>
            <a:off x="3144376" y="3373067"/>
            <a:ext cx="2856374" cy="457020"/>
          </a:xfrm>
          <a:prstGeom prst="rect">
            <a:avLst/>
          </a:prstGeom>
          <a:effectLst>
            <a:outerShdw sx="100000" sy="100000" kx="0" ky="0" algn="bl" rotWithShape="0" blurRad="152400" dist="50800" dir="3780000">
              <a:srgbClr val="000000">
                <a:alpha val="1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gradFill>
          <a:gsLst>
            <a:gs pos="0">
              <a:srgbClr val="897EFF"/>
            </a:gs>
            <a:gs pos="100000">
              <a:srgbClr val="FFCEA0"/>
            </a:gs>
          </a:gsLst>
          <a:lin ang="16200000"/>
        </a:gradFill>
      </p:bgPr>
    </p:bg>
    <p:spTree>
      <p:nvGrpSpPr>
        <p:cNvPr id="1" name=""/>
        <p:cNvGrpSpPr/>
        <p:nvPr/>
      </p:nvGrpSpPr>
      <p:grpSpPr>
        <a:xfrm>
          <a:off x="0" y="0"/>
          <a:ext cx="0" cy="0"/>
          <a:chOff x="0" y="0"/>
          <a:chExt cx="0" cy="0"/>
        </a:xfrm>
      </p:grpSpPr>
      <p:sp>
        <p:nvSpPr>
          <p:cNvPr id="3" name="Text 0"/>
          <p:cNvSpPr/>
          <p:nvPr/>
        </p:nvSpPr>
        <p:spPr>
          <a:xfrm>
            <a:off x="5440444" y="1586066"/>
            <a:ext cx="3438427" cy="3086886"/>
          </a:xfrm>
          <a:prstGeom prst="roundRect">
            <a:avLst>
              <a:gd name="adj" fmla="val 7519"/>
            </a:avLst>
          </a:prstGeom>
          <a:solidFill>
            <a:srgbClr val="FFFFFF"/>
          </a:solidFill>
          <a:ln/>
        </p:spPr>
        <p:txBody>
          <a:bodyPr wrap="square" lIns="191024" tIns="364424" rIns="191024" bIns="364424" rtlCol="0" anchor="ctr"/>
          <a:lstStyle/>
          <a:p>
            <a:pPr algn="ctr">
              <a:lnSpc>
                <a:spcPts val="1950"/>
              </a:lnSpc>
            </a:pPr>
            <a:endParaRPr lang="en-US" sz="1500" dirty="0"/>
          </a:p>
        </p:txBody>
      </p:sp>
      <p:sp>
        <p:nvSpPr>
          <p:cNvPr id="4" name="Text 1"/>
          <p:cNvSpPr/>
          <p:nvPr/>
        </p:nvSpPr>
        <p:spPr>
          <a:xfrm>
            <a:off x="1431127" y="476709"/>
            <a:ext cx="6286351" cy="471487"/>
          </a:xfrm>
          <a:prstGeom prst="rect">
            <a:avLst/>
          </a:prstGeom>
          <a:noFill/>
          <a:ln/>
        </p:spPr>
        <p:txBody>
          <a:bodyPr wrap="square" lIns="0" tIns="0" rIns="0" bIns="0" rtlCol="0" anchor="t"/>
          <a:lstStyle/>
          <a:p>
            <a:pPr algn="ctr">
              <a:lnSpc>
                <a:spcPts val="3713"/>
              </a:lnSpc>
            </a:pPr>
            <a:r>
              <a:rPr lang="en-US" sz="3400" b="1" spc="-24" kern="0" dirty="0">
                <a:solidFill>
                  <a:srgbClr val="001937"/>
                </a:solidFill>
                <a:latin typeface="Manrope" pitchFamily="34" charset="0"/>
                <a:ea typeface="Manrope" pitchFamily="34" charset="-122"/>
                <a:cs typeface="Manrope" pitchFamily="34" charset="-120"/>
              </a:rPr>
              <a:t>Introduction</a:t>
            </a:r>
            <a:endParaRPr lang="en-US" sz="3375" dirty="0"/>
          </a:p>
        </p:txBody>
      </p:sp>
      <p:sp>
        <p:nvSpPr>
          <p:cNvPr id="5" name="Text 2"/>
          <p:cNvSpPr/>
          <p:nvPr/>
        </p:nvSpPr>
        <p:spPr>
          <a:xfrm>
            <a:off x="471368" y="2416629"/>
            <a:ext cx="4252094" cy="1285875"/>
          </a:xfrm>
          <a:prstGeom prst="rect">
            <a:avLst/>
          </a:prstGeom>
          <a:noFill/>
          <a:ln/>
        </p:spPr>
        <p:txBody>
          <a:bodyPr wrap="square" lIns="0" tIns="0" rIns="0" bIns="0" rtlCol="0" anchor="ctr"/>
          <a:lstStyle/>
          <a:p>
            <a:pPr algn="just">
              <a:lnSpc>
                <a:spcPts val="2531"/>
              </a:lnSpc>
            </a:pPr>
            <a:r>
              <a:rPr lang="en-US" sz="1100" b="1" dirty="0">
                <a:solidFill>
                  <a:srgbClr val="FFFFFF"/>
                </a:solidFill>
                <a:latin typeface="Manrope" pitchFamily="34" charset="0"/>
                <a:ea typeface="Manrope" pitchFamily="34" charset="-122"/>
                <a:cs typeface="Manrope" pitchFamily="34" charset="-120"/>
              </a:rPr>
              <a:t>Ce projet s'inscrit dans le cadre de notre cursus de Licence 1 en développement web, et il constitue un projet intégrateur qui réunit plusieurs compétences techniques acquises tout au long du semestre.</a:t>
            </a:r>
            <a:endParaRPr lang="en-US" sz="1875" dirty="0"/>
          </a:p>
        </p:txBody>
      </p:sp>
      <p:pic>
        <p:nvPicPr>
          <p:cNvPr id="6" name="Image 0" descr="https://pitch-assets-ccb95893-de3f-4266-973c-20049231b248.s3.eu-west-1.amazonaws.com/bfc3af18-3008-4be3-996e-ae00426c662a?pitch-bytes=24204&amp;pitch-content-type=image%2Fpng">    </p:cNvPr>
          <p:cNvPicPr>
            <a:picLocks noChangeAspect="1"/>
          </p:cNvPicPr>
          <p:nvPr/>
        </p:nvPicPr>
        <p:blipFill>
          <a:blip r:embed="rId1"/>
          <a:srcRect l="0" r="0" t="0" b="0"/>
          <a:stretch/>
        </p:blipFill>
        <p:spPr>
          <a:xfrm>
            <a:off x="5664331" y="1649102"/>
            <a:ext cx="2810366" cy="2810366"/>
          </a:xfrm>
          <a:prstGeom prst="rect">
            <a:avLst/>
          </a:prstGeom>
        </p:spPr>
      </p:pic>
      <p:pic>
        <p:nvPicPr>
          <p:cNvPr id="7"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gradFill>
          <a:gsLst>
            <a:gs pos="0">
              <a:srgbClr val="897EFF"/>
            </a:gs>
            <a:gs pos="100000">
              <a:srgbClr val="FFCEA0"/>
            </a:gs>
          </a:gsLst>
          <a:lin ang="16200000"/>
        </a:gradFill>
      </p:bgPr>
    </p:bg>
    <p:spTree>
      <p:nvGrpSpPr>
        <p:cNvPr id="1" name=""/>
        <p:cNvGrpSpPr/>
        <p:nvPr/>
      </p:nvGrpSpPr>
      <p:grpSpPr>
        <a:xfrm>
          <a:off x="0" y="0"/>
          <a:ext cx="0" cy="0"/>
          <a:chOff x="0" y="0"/>
          <a:chExt cx="0" cy="0"/>
        </a:xfrm>
      </p:grpSpPr>
      <p:sp>
        <p:nvSpPr>
          <p:cNvPr id="3" name="Text 0"/>
          <p:cNvSpPr/>
          <p:nvPr/>
        </p:nvSpPr>
        <p:spPr>
          <a:xfrm>
            <a:off x="265129" y="1448199"/>
            <a:ext cx="3438427" cy="3086886"/>
          </a:xfrm>
          <a:prstGeom prst="roundRect">
            <a:avLst>
              <a:gd name="adj" fmla="val 7519"/>
            </a:avLst>
          </a:prstGeom>
          <a:solidFill>
            <a:srgbClr val="FFFFFF"/>
          </a:solidFill>
          <a:ln/>
        </p:spPr>
        <p:txBody>
          <a:bodyPr wrap="square" lIns="191024" tIns="364424" rIns="191024" bIns="364424" rtlCol="0" anchor="ctr"/>
          <a:lstStyle/>
          <a:p>
            <a:pPr algn="ctr">
              <a:lnSpc>
                <a:spcPts val="1950"/>
              </a:lnSpc>
            </a:pPr>
            <a:endParaRPr lang="en-US" sz="1500" dirty="0"/>
          </a:p>
        </p:txBody>
      </p:sp>
      <p:sp>
        <p:nvSpPr>
          <p:cNvPr id="4" name="Text 1"/>
          <p:cNvSpPr/>
          <p:nvPr/>
        </p:nvSpPr>
        <p:spPr>
          <a:xfrm>
            <a:off x="1431127" y="476709"/>
            <a:ext cx="6286351" cy="471487"/>
          </a:xfrm>
          <a:prstGeom prst="rect">
            <a:avLst/>
          </a:prstGeom>
          <a:noFill/>
          <a:ln/>
        </p:spPr>
        <p:txBody>
          <a:bodyPr wrap="square" lIns="0" tIns="0" rIns="0" bIns="0" rtlCol="0" anchor="t"/>
          <a:lstStyle/>
          <a:p>
            <a:pPr algn="ctr">
              <a:lnSpc>
                <a:spcPts val="3713"/>
              </a:lnSpc>
            </a:pPr>
            <a:r>
              <a:rPr lang="en-US" sz="3400" b="1" spc="-24" kern="0" dirty="0">
                <a:solidFill>
                  <a:srgbClr val="001937"/>
                </a:solidFill>
                <a:latin typeface="Manrope" pitchFamily="34" charset="0"/>
                <a:ea typeface="Manrope" pitchFamily="34" charset="-122"/>
                <a:cs typeface="Manrope" pitchFamily="34" charset="-120"/>
              </a:rPr>
              <a:t>Objectif</a:t>
            </a:r>
            <a:endParaRPr lang="en-US" sz="3375" dirty="0"/>
          </a:p>
        </p:txBody>
      </p:sp>
      <p:sp>
        <p:nvSpPr>
          <p:cNvPr id="5" name="Text 2"/>
          <p:cNvSpPr/>
          <p:nvPr/>
        </p:nvSpPr>
        <p:spPr>
          <a:xfrm>
            <a:off x="4045305" y="2342393"/>
            <a:ext cx="4252094" cy="1285875"/>
          </a:xfrm>
          <a:prstGeom prst="rect">
            <a:avLst/>
          </a:prstGeom>
          <a:noFill/>
          <a:ln/>
        </p:spPr>
        <p:txBody>
          <a:bodyPr wrap="square" lIns="0" tIns="0" rIns="0" bIns="0" rtlCol="0" anchor="ctr"/>
          <a:lstStyle/>
          <a:p>
            <a:pPr algn="just">
              <a:lnSpc>
                <a:spcPts val="2531"/>
              </a:lnSpc>
            </a:pPr>
            <a:r>
              <a:rPr lang="en-US" sz="1100" b="1" dirty="0">
                <a:solidFill>
                  <a:srgbClr val="FFFFFF"/>
                </a:solidFill>
                <a:latin typeface="Manrope" pitchFamily="34" charset="0"/>
                <a:ea typeface="Manrope" pitchFamily="34" charset="-122"/>
                <a:cs typeface="Manrope" pitchFamily="34" charset="-120"/>
              </a:rPr>
              <a:t>L'objectif principal de ce projet est de concevoir et de développer une application de gestion de bibliothèque en ligne. Cette application doit permettre de gérer les abonnés, les livres, et les emprunts de manière efficace et intuitive.</a:t>
            </a:r>
            <a:endParaRPr lang="en-US" sz="1875" dirty="0"/>
          </a:p>
        </p:txBody>
      </p:sp>
      <p:pic>
        <p:nvPicPr>
          <p:cNvPr id="6" name="Image 0" descr="https://pitch-assets-ccb95893-de3f-4266-973c-20049231b248.s3.eu-west-1.amazonaws.com/00a43925-8de2-4135-ab9d-4cafcb440629?pitch-bytes=182398&amp;pitch-content-type=image%2Fwebp">    </p:cNvPr>
          <p:cNvPicPr>
            <a:picLocks noChangeAspect="1"/>
          </p:cNvPicPr>
          <p:nvPr/>
        </p:nvPicPr>
        <p:blipFill>
          <a:blip r:embed="rId1"/>
          <a:srcRect l="0" r="0" t="0" b="0"/>
          <a:stretch/>
        </p:blipFill>
        <p:spPr>
          <a:xfrm>
            <a:off x="440480" y="1967256"/>
            <a:ext cx="3087725" cy="2057400"/>
          </a:xfrm>
          <a:prstGeom prst="rect">
            <a:avLst/>
          </a:prstGeom>
        </p:spPr>
      </p:pic>
      <p:pic>
        <p:nvPicPr>
          <p:cNvPr id="7"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gradFill>
          <a:gsLst>
            <a:gs pos="0">
              <a:srgbClr val="897EFF"/>
            </a:gs>
            <a:gs pos="100000">
              <a:srgbClr val="FFCEA0"/>
            </a:gs>
          </a:gsLst>
          <a:lin ang="11400000"/>
        </a:gradFill>
      </p:bgPr>
    </p:bg>
    <p:spTree>
      <p:nvGrpSpPr>
        <p:cNvPr id="1" name=""/>
        <p:cNvGrpSpPr/>
        <p:nvPr/>
      </p:nvGrpSpPr>
      <p:grpSpPr>
        <a:xfrm>
          <a:off x="0" y="0"/>
          <a:ext cx="0" cy="0"/>
          <a:chOff x="0" y="0"/>
          <a:chExt cx="0" cy="0"/>
        </a:xfrm>
      </p:grpSpPr>
      <p:sp>
        <p:nvSpPr>
          <p:cNvPr id="3" name="Text 0"/>
          <p:cNvSpPr/>
          <p:nvPr/>
        </p:nvSpPr>
        <p:spPr>
          <a:xfrm>
            <a:off x="4572000" y="911061"/>
            <a:ext cx="4095750" cy="2993449"/>
          </a:xfrm>
          <a:prstGeom prst="roundRect">
            <a:avLst>
              <a:gd name="adj" fmla="val 7053"/>
            </a:avLst>
          </a:prstGeom>
          <a:solidFill>
            <a:srgbClr val="FFFFFF"/>
          </a:solidFill>
          <a:ln/>
          <a:effectLst>
            <a:outerShdw sx="100000" sy="100000" kx="0" ky="0" algn="bl" rotWithShape="0" blurRad="254000" dist="25400" dir="5400000">
              <a:srgbClr val="000000">
                <a:alpha val="10000"/>
              </a:srgbClr>
            </a:outerShdw>
          </a:effectLst>
        </p:spPr>
        <p:txBody>
          <a:bodyPr wrap="square" lIns="227542" tIns="353393" rIns="227542" bIns="353393" rtlCol="0" anchor="ctr"/>
          <a:lstStyle/>
          <a:p>
            <a:pPr algn="ctr">
              <a:lnSpc>
                <a:spcPts val="1950"/>
              </a:lnSpc>
            </a:pPr>
            <a:endParaRPr lang="en-US" sz="1500" dirty="0"/>
          </a:p>
        </p:txBody>
      </p:sp>
      <p:sp>
        <p:nvSpPr>
          <p:cNvPr id="4" name="Text 1"/>
          <p:cNvSpPr/>
          <p:nvPr/>
        </p:nvSpPr>
        <p:spPr>
          <a:xfrm>
            <a:off x="474629" y="2337518"/>
            <a:ext cx="3619128" cy="471488"/>
          </a:xfrm>
          <a:prstGeom prst="rect">
            <a:avLst/>
          </a:prstGeom>
          <a:noFill/>
          <a:ln/>
        </p:spPr>
        <p:txBody>
          <a:bodyPr wrap="square" lIns="0" tIns="0" rIns="0" bIns="0" rtlCol="0" anchor="ctr"/>
          <a:lstStyle/>
          <a:p>
            <a:pPr algn="l">
              <a:lnSpc>
                <a:spcPts val="3713"/>
              </a:lnSpc>
            </a:pPr>
            <a:r>
              <a:rPr lang="en-US" sz="3400" b="1" spc="-24" kern="0" dirty="0">
                <a:solidFill>
                  <a:srgbClr val="001937"/>
                </a:solidFill>
                <a:latin typeface="Manrope" pitchFamily="34" charset="0"/>
                <a:ea typeface="Manrope" pitchFamily="34" charset="-122"/>
                <a:cs typeface="Manrope" pitchFamily="34" charset="-120"/>
              </a:rPr>
              <a:t> méthode Scrum</a:t>
            </a:r>
            <a:endParaRPr lang="en-US" sz="3375" dirty="0"/>
          </a:p>
        </p:txBody>
      </p:sp>
      <p:sp>
        <p:nvSpPr>
          <p:cNvPr id="5" name="Text 2"/>
          <p:cNvSpPr/>
          <p:nvPr/>
        </p:nvSpPr>
        <p:spPr>
          <a:xfrm>
            <a:off x="4941127" y="1882147"/>
            <a:ext cx="3363813" cy="928687"/>
          </a:xfrm>
          <a:prstGeom prst="rect">
            <a:avLst/>
          </a:prstGeom>
          <a:noFill/>
          <a:ln/>
        </p:spPr>
        <p:txBody>
          <a:bodyPr wrap="square" lIns="0" tIns="0" rIns="0" bIns="0" rtlCol="0" anchor="t"/>
          <a:lstStyle/>
          <a:p>
            <a:pPr algn="just">
              <a:lnSpc>
                <a:spcPts val="1463"/>
              </a:lnSpc>
            </a:pPr>
            <a:r>
              <a:rPr lang="en-US" sz="1100" b="1" dirty="0">
                <a:solidFill>
                  <a:srgbClr val="001937"/>
                </a:solidFill>
                <a:latin typeface="Manrope" pitchFamily="34" charset="0"/>
                <a:ea typeface="Manrope" pitchFamily="34" charset="-122"/>
                <a:cs typeface="Manrope" pitchFamily="34" charset="-120"/>
              </a:rPr>
              <a:t>Cette approche structurée a permis de garder une bonne discipline dans la gestion du temps et des priorités, même en travaillant seul, et a aidé à assurer que le projet soit livré dans les délais avec toutes les fonctionnalités prévues.</a:t>
            </a:r>
            <a:endParaRPr lang="en-US" sz="1125" dirty="0"/>
          </a:p>
        </p:txBody>
      </p:sp>
      <p:pic>
        <p:nvPicPr>
          <p:cNvPr id="6"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gradFill>
          <a:gsLst>
            <a:gs pos="0">
              <a:srgbClr val="897EFF"/>
            </a:gs>
            <a:gs pos="100000">
              <a:srgbClr val="FFCEA0"/>
            </a:gs>
          </a:gsLst>
          <a:lin ang="11400000"/>
        </a:gradFill>
      </p:bgPr>
    </p:bg>
    <p:spTree>
      <p:nvGrpSpPr>
        <p:cNvPr id="1" name=""/>
        <p:cNvGrpSpPr/>
        <p:nvPr/>
      </p:nvGrpSpPr>
      <p:grpSpPr>
        <a:xfrm>
          <a:off x="0" y="0"/>
          <a:ext cx="0" cy="0"/>
          <a:chOff x="0" y="0"/>
          <a:chExt cx="0" cy="0"/>
        </a:xfrm>
      </p:grpSpPr>
      <p:sp>
        <p:nvSpPr>
          <p:cNvPr id="3" name="Text 0"/>
          <p:cNvSpPr/>
          <p:nvPr/>
        </p:nvSpPr>
        <p:spPr>
          <a:xfrm>
            <a:off x="4709867" y="1780684"/>
            <a:ext cx="4095750" cy="1307230"/>
          </a:xfrm>
          <a:prstGeom prst="roundRect">
            <a:avLst>
              <a:gd name="adj" fmla="val 20985"/>
            </a:avLst>
          </a:prstGeom>
          <a:solidFill>
            <a:srgbClr val="FFFFFF"/>
          </a:solidFill>
          <a:ln/>
          <a:effectLst>
            <a:outerShdw sx="100000" sy="100000" kx="0" ky="0" algn="bl" rotWithShape="0" blurRad="254000" dist="25400" dir="5400000">
              <a:srgbClr val="000000">
                <a:alpha val="10000"/>
              </a:srgbClr>
            </a:outerShdw>
          </a:effectLst>
        </p:spPr>
        <p:txBody>
          <a:bodyPr wrap="square" lIns="227542" tIns="154326" rIns="227542" bIns="154326" rtlCol="0" anchor="ctr"/>
          <a:lstStyle/>
          <a:p>
            <a:pPr algn="ctr">
              <a:lnSpc>
                <a:spcPts val="1950"/>
              </a:lnSpc>
            </a:pPr>
            <a:endParaRPr lang="en-US" sz="1500" dirty="0"/>
          </a:p>
        </p:txBody>
      </p:sp>
      <p:sp>
        <p:nvSpPr>
          <p:cNvPr id="4" name="Text 1"/>
          <p:cNvSpPr/>
          <p:nvPr/>
        </p:nvSpPr>
        <p:spPr>
          <a:xfrm>
            <a:off x="5045451" y="1963908"/>
            <a:ext cx="3619128" cy="942975"/>
          </a:xfrm>
          <a:prstGeom prst="rect">
            <a:avLst/>
          </a:prstGeom>
          <a:noFill/>
          <a:ln/>
        </p:spPr>
        <p:txBody>
          <a:bodyPr wrap="square" lIns="0" tIns="0" rIns="0" bIns="0" rtlCol="0" anchor="ctr"/>
          <a:lstStyle/>
          <a:p>
            <a:pPr algn="l">
              <a:lnSpc>
                <a:spcPts val="3713"/>
              </a:lnSpc>
            </a:pPr>
            <a:r>
              <a:rPr lang="en-US" sz="3400" b="1" spc="-24" kern="0" dirty="0">
                <a:solidFill>
                  <a:srgbClr val="001937"/>
                </a:solidFill>
                <a:latin typeface="Manrope" pitchFamily="34" charset="0"/>
                <a:ea typeface="Manrope" pitchFamily="34" charset="-122"/>
                <a:cs typeface="Manrope" pitchFamily="34" charset="-120"/>
              </a:rPr>
              <a:t>Organisation du Travail</a:t>
            </a:r>
            <a:endParaRPr lang="en-US" sz="3375" dirty="0"/>
          </a:p>
        </p:txBody>
      </p:sp>
      <p:sp>
        <p:nvSpPr>
          <p:cNvPr id="5" name="Text 2"/>
          <p:cNvSpPr/>
          <p:nvPr/>
        </p:nvSpPr>
        <p:spPr>
          <a:xfrm>
            <a:off x="571803" y="1533061"/>
            <a:ext cx="3363739" cy="2250281"/>
          </a:xfrm>
          <a:prstGeom prst="rect">
            <a:avLst/>
          </a:prstGeom>
          <a:noFill/>
          <a:ln/>
        </p:spPr>
        <p:txBody>
          <a:bodyPr wrap="square" lIns="0" tIns="0" rIns="0" bIns="0" rtlCol="0" anchor="t"/>
          <a:lstStyle/>
          <a:p>
            <a:pPr algn="just">
              <a:lnSpc>
                <a:spcPts val="1969"/>
              </a:lnSpc>
            </a:pPr>
            <a:r>
              <a:rPr lang="en-US" sz="1100" b="1" dirty="0">
                <a:solidFill>
                  <a:srgbClr val="FFFFFF"/>
                </a:solidFill>
                <a:latin typeface="Manrope" pitchFamily="34" charset="0"/>
                <a:ea typeface="Manrope" pitchFamily="34" charset="-122"/>
                <a:cs typeface="Manrope" pitchFamily="34" charset="-120"/>
              </a:rPr>
              <a:t>une stratégie de gestion des tâches a été mise en place pour assurer une organisation efficace. Les tâches ont été divisées en plusieurs catégories en fonction des différentes fonctionnalités de l'application.</a:t>
            </a:r>
            <a:endParaRPr lang="en-US" sz="1125" dirty="0"/>
          </a:p>
          <a:p>
            <a:pPr algn="just">
              <a:lnSpc>
                <a:spcPts val="1969"/>
              </a:lnSpc>
            </a:pPr>
            <a:r>
              <a:rPr lang="en-US" sz="1100" b="1" dirty="0">
                <a:solidFill>
                  <a:srgbClr val="FFFFFF"/>
                </a:solidFill>
                <a:latin typeface="Manrope" pitchFamily="34" charset="0"/>
                <a:ea typeface="Manrope" pitchFamily="34" charset="-122"/>
                <a:cs typeface="Manrope" pitchFamily="34" charset="-120"/>
              </a:rPr>
              <a:t>Grâce à JIRA, il a été possible de planifier les Sprints de manière réaliste et de prioriser les tâches en fonction de leur importance et de leur complexité.</a:t>
            </a:r>
            <a:endParaRPr lang="en-US" sz="1125" dirty="0"/>
          </a:p>
        </p:txBody>
      </p:sp>
      <p:sp>
        <p:nvSpPr>
          <p:cNvPr id="6" name="Text 3"/>
          <p:cNvSpPr/>
          <p:nvPr/>
        </p:nvSpPr>
        <p:spPr>
          <a:xfrm>
            <a:off x="3671937" y="4093001"/>
            <a:ext cx="1333500" cy="457200"/>
          </a:xfrm>
          <a:prstGeom prst="roundRect">
            <a:avLst>
              <a:gd name="adj" fmla="val 80000"/>
            </a:avLst>
          </a:prstGeom>
          <a:solidFill>
            <a:srgbClr val="FFFFFF"/>
          </a:solidFill>
          <a:ln/>
          <a:effectLst>
            <a:outerShdw sx="100000" sy="100000" kx="0" ky="0" algn="bl" rotWithShape="0" blurRad="254000" dist="25400" dir="5400000">
              <a:srgbClr val="000000">
                <a:alpha val="20000"/>
              </a:srgbClr>
            </a:outerShdw>
          </a:effectLst>
        </p:spPr>
        <p:txBody>
          <a:bodyPr wrap="square" lIns="74083" tIns="53975" rIns="74083" bIns="53975" rtlCol="0" anchor="ctr"/>
          <a:lstStyle/>
          <a:p>
            <a:pPr algn="ctr">
              <a:lnSpc>
                <a:spcPts val="1950"/>
              </a:lnSpc>
            </a:pPr>
            <a:r>
              <a:rPr lang="en-US" sz="1500" dirty="0">
                <a:solidFill>
                  <a:srgbClr val="001937"/>
                </a:solidFill>
              </a:rPr>
              <a:t>Jira</a:t>
            </a:r>
            <a:endParaRPr lang="en-US" sz="1500" dirty="0"/>
          </a:p>
        </p:txBody>
      </p:sp>
      <p:pic>
        <p:nvPicPr>
          <p:cNvPr id="7"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gradFill>
          <a:gsLst>
            <a:gs pos="0">
              <a:srgbClr val="897EFF"/>
            </a:gs>
            <a:gs pos="100000">
              <a:srgbClr val="FFCEA0"/>
            </a:gs>
          </a:gsLst>
          <a:lin ang="16200000"/>
        </a:gradFill>
      </p:bgPr>
    </p:bg>
    <p:spTree>
      <p:nvGrpSpPr>
        <p:cNvPr id="1" name=""/>
        <p:cNvGrpSpPr/>
        <p:nvPr/>
      </p:nvGrpSpPr>
      <p:grpSpPr>
        <a:xfrm>
          <a:off x="0" y="0"/>
          <a:ext cx="0" cy="0"/>
          <a:chOff x="0" y="0"/>
          <a:chExt cx="0" cy="0"/>
        </a:xfrm>
      </p:grpSpPr>
      <p:sp>
        <p:nvSpPr>
          <p:cNvPr id="3" name="Text 0"/>
          <p:cNvSpPr/>
          <p:nvPr/>
        </p:nvSpPr>
        <p:spPr>
          <a:xfrm>
            <a:off x="475488" y="1486318"/>
            <a:ext cx="8191500" cy="2789373"/>
          </a:xfrm>
          <a:prstGeom prst="roundRect">
            <a:avLst>
              <a:gd name="adj" fmla="val 8000"/>
            </a:avLst>
          </a:prstGeom>
          <a:solidFill>
            <a:srgbClr val="FFFFFF"/>
          </a:solidFill>
          <a:ln/>
          <a:effectLst>
            <a:outerShdw sx="100000" sy="100000" kx="0" ky="0" algn="bl" rotWithShape="0" blurRad="254000" dist="25400" dir="5400000">
              <a:srgbClr val="000000">
                <a:alpha val="10000"/>
              </a:srgbClr>
            </a:outerShdw>
          </a:effectLst>
        </p:spPr>
        <p:txBody>
          <a:bodyPr wrap="square" lIns="455083" tIns="329301" rIns="455083" bIns="329301" rtlCol="0" anchor="ctr"/>
          <a:lstStyle/>
          <a:p>
            <a:pPr algn="ctr">
              <a:lnSpc>
                <a:spcPts val="1950"/>
              </a:lnSpc>
            </a:pPr>
            <a:endParaRPr lang="en-US" sz="1500" dirty="0"/>
          </a:p>
        </p:txBody>
      </p:sp>
      <p:sp>
        <p:nvSpPr>
          <p:cNvPr id="4" name="Text 1"/>
          <p:cNvSpPr/>
          <p:nvPr/>
        </p:nvSpPr>
        <p:spPr>
          <a:xfrm>
            <a:off x="1431127" y="476709"/>
            <a:ext cx="6286351" cy="471487"/>
          </a:xfrm>
          <a:prstGeom prst="rect">
            <a:avLst/>
          </a:prstGeom>
          <a:noFill/>
          <a:ln/>
        </p:spPr>
        <p:txBody>
          <a:bodyPr wrap="square" lIns="0" tIns="0" rIns="0" bIns="0" rtlCol="0" anchor="t"/>
          <a:lstStyle/>
          <a:p>
            <a:pPr algn="ctr">
              <a:lnSpc>
                <a:spcPts val="3713"/>
              </a:lnSpc>
            </a:pPr>
            <a:r>
              <a:rPr lang="en-US" sz="3400" b="1" spc="-24" kern="0" dirty="0">
                <a:solidFill>
                  <a:srgbClr val="001937"/>
                </a:solidFill>
                <a:latin typeface="Manrope" pitchFamily="34" charset="0"/>
                <a:ea typeface="Manrope" pitchFamily="34" charset="-122"/>
                <a:cs typeface="Manrope" pitchFamily="34" charset="-120"/>
              </a:rPr>
              <a:t>Le modèle de données (MCD)</a:t>
            </a:r>
            <a:endParaRPr lang="en-US" sz="3375" dirty="0"/>
          </a:p>
        </p:txBody>
      </p:sp>
      <p:sp>
        <p:nvSpPr>
          <p:cNvPr id="5" name="Text 2"/>
          <p:cNvSpPr/>
          <p:nvPr/>
        </p:nvSpPr>
        <p:spPr>
          <a:xfrm>
            <a:off x="1041611" y="1840587"/>
            <a:ext cx="6995294" cy="1238250"/>
          </a:xfrm>
          <a:prstGeom prst="rect">
            <a:avLst/>
          </a:prstGeom>
          <a:noFill/>
          <a:ln/>
        </p:spPr>
        <p:txBody>
          <a:bodyPr wrap="square" lIns="0" tIns="0" rIns="0" bIns="0" rtlCol="0" anchor="t"/>
          <a:lstStyle/>
          <a:p>
            <a:pPr algn="just">
              <a:lnSpc>
                <a:spcPts val="1950"/>
              </a:lnSpc>
            </a:pPr>
            <a:r>
              <a:rPr lang="en-US" sz="1100" b="1" dirty="0">
                <a:solidFill>
                  <a:srgbClr val="001937"/>
                </a:solidFill>
                <a:latin typeface="Manrope" pitchFamily="34" charset="0"/>
                <a:ea typeface="Manrope" pitchFamily="34" charset="-122"/>
                <a:cs typeface="Manrope" pitchFamily="34" charset="-120"/>
              </a:rPr>
              <a:t>Ce modèle définit les entités principales et leurs relations, servant de fondation à l'organisation et à la gestion des données au sein de l'application.</a:t>
            </a:r>
            <a:endParaRPr lang="en-US" sz="1500" dirty="0"/>
          </a:p>
          <a:p>
            <a:pPr algn="just">
              <a:lnSpc>
                <a:spcPts val="1950"/>
              </a:lnSpc>
            </a:pPr>
            <a:r>
              <a:rPr lang="en-US" sz="1100" b="1" dirty="0">
                <a:solidFill>
                  <a:srgbClr val="001937"/>
                </a:solidFill>
                <a:latin typeface="Manrope" pitchFamily="34" charset="0"/>
                <a:ea typeface="Manrope" pitchFamily="34" charset="-122"/>
                <a:cs typeface="Manrope" pitchFamily="34" charset="-120"/>
              </a:rPr>
              <a:t>Les principales entités de la base de données sont les </a:t>
            </a:r>
            <a:pPr algn="just">
              <a:lnSpc>
                <a:spcPts val="1950"/>
              </a:lnSpc>
            </a:pPr>
            <a:r>
              <a:rPr lang="en-US" sz="1500" b="1" dirty="0">
                <a:solidFill>
                  <a:srgbClr val="001937"/>
                </a:solidFill>
                <a:latin typeface="Manrope" pitchFamily="34" charset="0"/>
                <a:ea typeface="Manrope" pitchFamily="34" charset="-122"/>
                <a:cs typeface="Manrope" pitchFamily="34" charset="-120"/>
              </a:rPr>
              <a:t>Abonnés</a:t>
            </a:r>
            <a:pPr algn="just">
              <a:lnSpc>
                <a:spcPts val="1950"/>
              </a:lnSpc>
            </a:pPr>
            <a:r>
              <a:rPr lang="en-US" sz="1500" b="1" dirty="0">
                <a:solidFill>
                  <a:srgbClr val="001937"/>
                </a:solidFill>
                <a:latin typeface="Manrope" pitchFamily="34" charset="0"/>
                <a:ea typeface="Manrope" pitchFamily="34" charset="-122"/>
                <a:cs typeface="Manrope" pitchFamily="34" charset="-120"/>
              </a:rPr>
              <a:t>, les </a:t>
            </a:r>
            <a:pPr algn="just">
              <a:lnSpc>
                <a:spcPts val="1950"/>
              </a:lnSpc>
            </a:pPr>
            <a:r>
              <a:rPr lang="en-US" sz="1500" b="1" dirty="0">
                <a:solidFill>
                  <a:srgbClr val="001937"/>
                </a:solidFill>
                <a:latin typeface="Manrope" pitchFamily="34" charset="0"/>
                <a:ea typeface="Manrope" pitchFamily="34" charset="-122"/>
                <a:cs typeface="Manrope" pitchFamily="34" charset="-120"/>
              </a:rPr>
              <a:t>Livres</a:t>
            </a:r>
            <a:pPr algn="just">
              <a:lnSpc>
                <a:spcPts val="1950"/>
              </a:lnSpc>
            </a:pPr>
            <a:r>
              <a:rPr lang="en-US" sz="1500" b="1" dirty="0">
                <a:solidFill>
                  <a:srgbClr val="001937"/>
                </a:solidFill>
                <a:latin typeface="Manrope" pitchFamily="34" charset="0"/>
                <a:ea typeface="Manrope" pitchFamily="34" charset="-122"/>
                <a:cs typeface="Manrope" pitchFamily="34" charset="-120"/>
              </a:rPr>
              <a:t>, et les </a:t>
            </a:r>
            <a:pPr algn="just">
              <a:lnSpc>
                <a:spcPts val="1950"/>
              </a:lnSpc>
            </a:pPr>
            <a:r>
              <a:rPr lang="en-US" sz="1500" b="1" dirty="0">
                <a:solidFill>
                  <a:srgbClr val="001937"/>
                </a:solidFill>
                <a:latin typeface="Manrope" pitchFamily="34" charset="0"/>
                <a:ea typeface="Manrope" pitchFamily="34" charset="-122"/>
                <a:cs typeface="Manrope" pitchFamily="34" charset="-120"/>
              </a:rPr>
              <a:t>Emprunts</a:t>
            </a:r>
            <a:pPr algn="just">
              <a:lnSpc>
                <a:spcPts val="1950"/>
              </a:lnSpc>
            </a:pPr>
            <a:r>
              <a:rPr lang="en-US" sz="1500" b="1" dirty="0">
                <a:solidFill>
                  <a:srgbClr val="001937"/>
                </a:solidFill>
                <a:latin typeface="Manrope" pitchFamily="34" charset="0"/>
                <a:ea typeface="Manrope" pitchFamily="34" charset="-122"/>
                <a:cs typeface="Manrope" pitchFamily="34" charset="-120"/>
              </a:rPr>
              <a:t>. Ces entités sont interconnectées de manière à refléter les opérations de la bibliothèque, telles que l'inscription des abonnés, la gestion des livres disponibles, et le suivi des emprunts et des retours.</a:t>
            </a:r>
            <a:endParaRPr lang="en-US" sz="1500" dirty="0"/>
          </a:p>
        </p:txBody>
      </p:sp>
      <p:pic>
        <p:nvPicPr>
          <p:cNvPr id="6"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gradFill>
          <a:gsLst>
            <a:gs pos="0">
              <a:srgbClr val="897EFF"/>
            </a:gs>
            <a:gs pos="100000">
              <a:srgbClr val="FFCEA0"/>
            </a:gs>
          </a:gsLst>
          <a:lin ang="16200000"/>
        </a:gradFill>
      </p:bgPr>
    </p:bg>
    <p:spTree>
      <p:nvGrpSpPr>
        <p:cNvPr id="1" name=""/>
        <p:cNvGrpSpPr/>
        <p:nvPr/>
      </p:nvGrpSpPr>
      <p:grpSpPr>
        <a:xfrm>
          <a:off x="0" y="0"/>
          <a:ext cx="0" cy="0"/>
          <a:chOff x="0" y="0"/>
          <a:chExt cx="0" cy="0"/>
        </a:xfrm>
      </p:grpSpPr>
      <p:sp>
        <p:nvSpPr>
          <p:cNvPr id="3" name="Text 0"/>
          <p:cNvSpPr/>
          <p:nvPr/>
        </p:nvSpPr>
        <p:spPr>
          <a:xfrm>
            <a:off x="1431127" y="275212"/>
            <a:ext cx="6286351" cy="942975"/>
          </a:xfrm>
          <a:prstGeom prst="rect">
            <a:avLst/>
          </a:prstGeom>
          <a:noFill/>
          <a:ln/>
        </p:spPr>
        <p:txBody>
          <a:bodyPr wrap="square" lIns="0" tIns="0" rIns="0" bIns="0" rtlCol="0" anchor="t"/>
          <a:lstStyle/>
          <a:p>
            <a:pPr algn="ctr">
              <a:lnSpc>
                <a:spcPts val="3713"/>
              </a:lnSpc>
            </a:pPr>
            <a:r>
              <a:rPr lang="en-US" sz="3400" b="1" spc="-24" kern="0" dirty="0">
                <a:solidFill>
                  <a:srgbClr val="001937"/>
                </a:solidFill>
                <a:latin typeface="Manrope" pitchFamily="34" charset="0"/>
                <a:ea typeface="Manrope" pitchFamily="34" charset="-122"/>
                <a:cs typeface="Manrope" pitchFamily="34" charset="-120"/>
              </a:rPr>
              <a:t>Conception de l'Interface Utilisateur</a:t>
            </a:r>
            <a:endParaRPr lang="en-US" sz="3375" dirty="0"/>
          </a:p>
        </p:txBody>
      </p:sp>
      <p:sp>
        <p:nvSpPr>
          <p:cNvPr id="4" name="Text 1"/>
          <p:cNvSpPr/>
          <p:nvPr/>
        </p:nvSpPr>
        <p:spPr>
          <a:xfrm>
            <a:off x="475488" y="1431800"/>
            <a:ext cx="2571750" cy="3236281"/>
          </a:xfrm>
          <a:prstGeom prst="roundRect">
            <a:avLst>
              <a:gd name="adj" fmla="val 6000"/>
            </a:avLst>
          </a:prstGeom>
          <a:solidFill>
            <a:srgbClr val="FFFFFF"/>
          </a:solidFill>
          <a:ln/>
          <a:effectLst>
            <a:outerShdw sx="100000" sy="100000" kx="0" ky="0" algn="bl" rotWithShape="0" blurRad="254000" dist="25400" dir="5400000">
              <a:srgbClr val="000000">
                <a:alpha val="10000"/>
              </a:srgbClr>
            </a:outerShdw>
          </a:effectLst>
        </p:spPr>
        <p:txBody>
          <a:bodyPr wrap="square" lIns="142875" tIns="382061" rIns="142875" bIns="382061" rtlCol="0" anchor="ctr"/>
          <a:lstStyle/>
          <a:p>
            <a:pPr algn="ctr">
              <a:lnSpc>
                <a:spcPts val="1950"/>
              </a:lnSpc>
            </a:pPr>
            <a:endParaRPr lang="en-US" sz="1500" dirty="0"/>
          </a:p>
        </p:txBody>
      </p:sp>
      <p:sp>
        <p:nvSpPr>
          <p:cNvPr id="5" name="Text 2"/>
          <p:cNvSpPr/>
          <p:nvPr/>
        </p:nvSpPr>
        <p:spPr>
          <a:xfrm>
            <a:off x="3286125" y="1431800"/>
            <a:ext cx="2571750" cy="3236281"/>
          </a:xfrm>
          <a:prstGeom prst="roundRect">
            <a:avLst>
              <a:gd name="adj" fmla="val 6000"/>
            </a:avLst>
          </a:prstGeom>
          <a:solidFill>
            <a:srgbClr val="FFFFFF"/>
          </a:solidFill>
          <a:ln/>
          <a:effectLst>
            <a:outerShdw sx="100000" sy="100000" kx="0" ky="0" algn="bl" rotWithShape="0" blurRad="254000" dist="25400" dir="5400000">
              <a:srgbClr val="000000">
                <a:alpha val="10000"/>
              </a:srgbClr>
            </a:outerShdw>
          </a:effectLst>
        </p:spPr>
        <p:txBody>
          <a:bodyPr wrap="square" lIns="142875" tIns="382061" rIns="142875" bIns="382061" rtlCol="0" anchor="ctr"/>
          <a:lstStyle/>
          <a:p>
            <a:pPr algn="ctr">
              <a:lnSpc>
                <a:spcPts val="1950"/>
              </a:lnSpc>
            </a:pPr>
            <a:endParaRPr lang="en-US" sz="1500" dirty="0"/>
          </a:p>
        </p:txBody>
      </p:sp>
      <p:sp>
        <p:nvSpPr>
          <p:cNvPr id="6" name="Text 3"/>
          <p:cNvSpPr/>
          <p:nvPr/>
        </p:nvSpPr>
        <p:spPr>
          <a:xfrm>
            <a:off x="6096000" y="1431800"/>
            <a:ext cx="2571750" cy="3236281"/>
          </a:xfrm>
          <a:prstGeom prst="roundRect">
            <a:avLst>
              <a:gd name="adj" fmla="val 6000"/>
            </a:avLst>
          </a:prstGeom>
          <a:solidFill>
            <a:srgbClr val="FFFFFF"/>
          </a:solidFill>
          <a:ln/>
          <a:effectLst>
            <a:outerShdw sx="100000" sy="100000" kx="0" ky="0" algn="bl" rotWithShape="0" blurRad="254000" dist="25400" dir="5400000">
              <a:srgbClr val="000000">
                <a:alpha val="10000"/>
              </a:srgbClr>
            </a:outerShdw>
          </a:effectLst>
        </p:spPr>
        <p:txBody>
          <a:bodyPr wrap="square" lIns="142875" tIns="382061" rIns="142875" bIns="382061" rtlCol="0" anchor="ctr"/>
          <a:lstStyle/>
          <a:p>
            <a:pPr algn="ctr">
              <a:lnSpc>
                <a:spcPts val="1950"/>
              </a:lnSpc>
            </a:pPr>
            <a:endParaRPr lang="en-US" sz="1500" dirty="0"/>
          </a:p>
        </p:txBody>
      </p:sp>
      <p:sp>
        <p:nvSpPr>
          <p:cNvPr id="7" name="Text 4"/>
          <p:cNvSpPr/>
          <p:nvPr/>
        </p:nvSpPr>
        <p:spPr>
          <a:xfrm>
            <a:off x="710994" y="3140390"/>
            <a:ext cx="2095426" cy="925562"/>
          </a:xfrm>
          <a:prstGeom prst="rect">
            <a:avLst/>
          </a:prstGeom>
          <a:noFill/>
          <a:ln/>
        </p:spPr>
        <p:txBody>
          <a:bodyPr wrap="square" lIns="0" tIns="0" rIns="0" bIns="0" rtlCol="0" anchor="t"/>
          <a:lstStyle/>
          <a:p>
            <a:pPr algn="ctr">
              <a:lnSpc>
                <a:spcPts val="1215"/>
              </a:lnSpc>
            </a:pPr>
            <a:r>
              <a:rPr lang="en-US" sz="900" b="1" dirty="0">
                <a:solidFill>
                  <a:srgbClr val="001937"/>
                </a:solidFill>
                <a:latin typeface="Manrope" pitchFamily="34" charset="0"/>
                <a:ea typeface="Manrope" pitchFamily="34" charset="-122"/>
                <a:cs typeface="Manrope" pitchFamily="34" charset="-120"/>
              </a:rPr>
              <a:t>Ce sont des schémas simplifiés qui montrent la structure de l'application, y compris la disposition des éléments principaux comme les menus, les boutons, les formulaires, et les sections de contenu.</a:t>
            </a:r>
            <a:endParaRPr lang="en-US" sz="900" dirty="0"/>
          </a:p>
        </p:txBody>
      </p:sp>
      <p:sp>
        <p:nvSpPr>
          <p:cNvPr id="8" name="Text 5"/>
          <p:cNvSpPr/>
          <p:nvPr/>
        </p:nvSpPr>
        <p:spPr>
          <a:xfrm>
            <a:off x="3527390" y="3297062"/>
            <a:ext cx="2095351" cy="771302"/>
          </a:xfrm>
          <a:prstGeom prst="rect">
            <a:avLst/>
          </a:prstGeom>
          <a:noFill/>
          <a:ln/>
        </p:spPr>
        <p:txBody>
          <a:bodyPr wrap="square" lIns="0" tIns="0" rIns="0" bIns="0" rtlCol="0" anchor="t"/>
          <a:lstStyle/>
          <a:p>
            <a:pPr algn="ctr">
              <a:lnSpc>
                <a:spcPts val="1215"/>
              </a:lnSpc>
            </a:pPr>
            <a:r>
              <a:rPr lang="en-US" sz="900" b="1" dirty="0">
                <a:solidFill>
                  <a:srgbClr val="001937"/>
                </a:solidFill>
                <a:latin typeface="Manrope" pitchFamily="34" charset="0"/>
                <a:ea typeface="Manrope" pitchFamily="34" charset="-122"/>
                <a:cs typeface="Manrope" pitchFamily="34" charset="-120"/>
              </a:rPr>
              <a:t>Les maquettes ont été créées pour chaque écran clé de l'application, comme la page d'accueil. Elles ont aidé à garantir une cohérence visuelle et une expérience utilisateur agréable.</a:t>
            </a:r>
            <a:endParaRPr lang="en-US" sz="900" dirty="0"/>
          </a:p>
        </p:txBody>
      </p:sp>
      <p:sp>
        <p:nvSpPr>
          <p:cNvPr id="9" name="Text 6"/>
          <p:cNvSpPr/>
          <p:nvPr/>
        </p:nvSpPr>
        <p:spPr>
          <a:xfrm>
            <a:off x="6335367" y="3153401"/>
            <a:ext cx="2095351" cy="1079822"/>
          </a:xfrm>
          <a:prstGeom prst="rect">
            <a:avLst/>
          </a:prstGeom>
          <a:noFill/>
          <a:ln/>
        </p:spPr>
        <p:txBody>
          <a:bodyPr wrap="square" lIns="0" tIns="0" rIns="0" bIns="0" rtlCol="0" anchor="t"/>
          <a:lstStyle/>
          <a:p>
            <a:pPr algn="ctr">
              <a:lnSpc>
                <a:spcPts val="1215"/>
              </a:lnSpc>
            </a:pPr>
            <a:r>
              <a:rPr lang="en-US" sz="900" b="1" dirty="0">
                <a:solidFill>
                  <a:srgbClr val="001937"/>
                </a:solidFill>
                <a:latin typeface="Manrope" pitchFamily="34" charset="0"/>
                <a:ea typeface="Manrope" pitchFamily="34" charset="-122"/>
                <a:cs typeface="Manrope" pitchFamily="34" charset="-120"/>
              </a:rPr>
              <a:t>Pour créer l'interface utilisateur, j'ai utilisé </a:t>
            </a:r>
            <a:pPr algn="ctr">
              <a:lnSpc>
                <a:spcPts val="1215"/>
              </a:lnSpc>
            </a:pPr>
            <a:r>
              <a:rPr lang="en-US" sz="900" b="1" dirty="0">
                <a:solidFill>
                  <a:srgbClr val="001937"/>
                </a:solidFill>
                <a:latin typeface="Manrope" pitchFamily="34" charset="0"/>
                <a:ea typeface="Manrope" pitchFamily="34" charset="-122"/>
                <a:cs typeface="Manrope" pitchFamily="34" charset="-120"/>
              </a:rPr>
              <a:t>HTML5</a:t>
            </a:r>
            <a:pPr algn="ctr">
              <a:lnSpc>
                <a:spcPts val="1215"/>
              </a:lnSpc>
            </a:pPr>
            <a:r>
              <a:rPr lang="en-US" sz="900" b="1" dirty="0">
                <a:solidFill>
                  <a:srgbClr val="001937"/>
                </a:solidFill>
                <a:latin typeface="Manrope" pitchFamily="34" charset="0"/>
                <a:ea typeface="Manrope" pitchFamily="34" charset="-122"/>
                <a:cs typeface="Manrope" pitchFamily="34" charset="-120"/>
              </a:rPr>
              <a:t> pour structurer les pages, </a:t>
            </a:r>
            <a:pPr algn="ctr">
              <a:lnSpc>
                <a:spcPts val="1215"/>
              </a:lnSpc>
            </a:pPr>
            <a:r>
              <a:rPr lang="en-US" sz="900" b="1" dirty="0">
                <a:solidFill>
                  <a:srgbClr val="001937"/>
                </a:solidFill>
                <a:latin typeface="Manrope" pitchFamily="34" charset="0"/>
                <a:ea typeface="Manrope" pitchFamily="34" charset="-122"/>
                <a:cs typeface="Manrope" pitchFamily="34" charset="-120"/>
              </a:rPr>
              <a:t>CSS3</a:t>
            </a:r>
            <a:pPr algn="ctr">
              <a:lnSpc>
                <a:spcPts val="1215"/>
              </a:lnSpc>
            </a:pPr>
            <a:r>
              <a:rPr lang="en-US" sz="900" b="1" dirty="0">
                <a:solidFill>
                  <a:srgbClr val="001937"/>
                </a:solidFill>
                <a:latin typeface="Manrope" pitchFamily="34" charset="0"/>
                <a:ea typeface="Manrope" pitchFamily="34" charset="-122"/>
                <a:cs typeface="Manrope" pitchFamily="34" charset="-120"/>
              </a:rPr>
              <a:t> pour le style et l'apparence, et </a:t>
            </a:r>
            <a:pPr algn="ctr">
              <a:lnSpc>
                <a:spcPts val="1215"/>
              </a:lnSpc>
            </a:pPr>
            <a:r>
              <a:rPr lang="en-US" sz="900" b="1" dirty="0">
                <a:solidFill>
                  <a:srgbClr val="001937"/>
                </a:solidFill>
                <a:latin typeface="Manrope" pitchFamily="34" charset="0"/>
                <a:ea typeface="Manrope" pitchFamily="34" charset="-122"/>
                <a:cs typeface="Manrope" pitchFamily="34" charset="-120"/>
              </a:rPr>
              <a:t>Bootstrap</a:t>
            </a:r>
            <a:pPr algn="ctr">
              <a:lnSpc>
                <a:spcPts val="1215"/>
              </a:lnSpc>
            </a:pPr>
            <a:r>
              <a:rPr lang="en-US" sz="900" b="1" dirty="0">
                <a:solidFill>
                  <a:srgbClr val="001937"/>
                </a:solidFill>
                <a:latin typeface="Manrope" pitchFamily="34" charset="0"/>
                <a:ea typeface="Manrope" pitchFamily="34" charset="-122"/>
                <a:cs typeface="Manrope" pitchFamily="34" charset="-120"/>
              </a:rPr>
              <a:t> pour rendre l'application responsive, c'est-à-dire adaptable à tous les types d'écrans (ordinateurs, tablettes, mobiles).</a:t>
            </a:r>
            <a:endParaRPr lang="en-US" sz="900" dirty="0"/>
          </a:p>
        </p:txBody>
      </p:sp>
      <p:sp>
        <p:nvSpPr>
          <p:cNvPr id="10" name="Text 7"/>
          <p:cNvSpPr/>
          <p:nvPr/>
        </p:nvSpPr>
        <p:spPr>
          <a:xfrm>
            <a:off x="1162423" y="1591406"/>
            <a:ext cx="1191388" cy="1191388"/>
          </a:xfrm>
          <a:prstGeom prst="ellipse">
            <a:avLst/>
          </a:prstGeom>
          <a:solidFill>
            <a:srgbClr val="897EFF"/>
          </a:solidFill>
          <a:ln/>
        </p:spPr>
        <p:txBody>
          <a:bodyPr wrap="square" lIns="66188" tIns="140650" rIns="66188" bIns="140650" rtlCol="0" anchor="ctr"/>
          <a:lstStyle/>
          <a:p>
            <a:pPr algn="ctr">
              <a:lnSpc>
                <a:spcPts val="1170"/>
              </a:lnSpc>
            </a:pPr>
            <a:r>
              <a:rPr lang="en-US" sz="900" dirty="0">
                <a:solidFill>
                  <a:srgbClr val="FFFFFF"/>
                </a:solidFill>
              </a:rPr>
              <a:t>Wireframes</a:t>
            </a:r>
            <a:endParaRPr lang="en-US" sz="900" dirty="0"/>
          </a:p>
        </p:txBody>
      </p:sp>
      <p:sp>
        <p:nvSpPr>
          <p:cNvPr id="11" name="Text 8"/>
          <p:cNvSpPr/>
          <p:nvPr/>
        </p:nvSpPr>
        <p:spPr>
          <a:xfrm>
            <a:off x="3978782" y="1595597"/>
            <a:ext cx="1190625" cy="1190625"/>
          </a:xfrm>
          <a:prstGeom prst="ellipse">
            <a:avLst/>
          </a:prstGeom>
          <a:solidFill>
            <a:srgbClr val="897EFF"/>
          </a:solidFill>
          <a:ln/>
        </p:spPr>
        <p:txBody>
          <a:bodyPr wrap="square" lIns="66146" tIns="140560" rIns="66146" bIns="140560" rtlCol="0" anchor="ctr"/>
          <a:lstStyle/>
          <a:p>
            <a:pPr algn="ctr">
              <a:lnSpc>
                <a:spcPts val="1170"/>
              </a:lnSpc>
            </a:pPr>
            <a:r>
              <a:rPr lang="en-US" sz="900" dirty="0">
                <a:solidFill>
                  <a:srgbClr val="FFFFFF"/>
                </a:solidFill>
              </a:rPr>
              <a:t>Maquettes</a:t>
            </a:r>
            <a:endParaRPr lang="en-US" sz="900" dirty="0"/>
          </a:p>
        </p:txBody>
      </p:sp>
      <p:sp>
        <p:nvSpPr>
          <p:cNvPr id="12" name="Text 9"/>
          <p:cNvSpPr/>
          <p:nvPr/>
        </p:nvSpPr>
        <p:spPr>
          <a:xfrm>
            <a:off x="6786760" y="1595597"/>
            <a:ext cx="1190625" cy="1190625"/>
          </a:xfrm>
          <a:prstGeom prst="ellipse">
            <a:avLst/>
          </a:prstGeom>
          <a:solidFill>
            <a:srgbClr val="897EFF"/>
          </a:solidFill>
          <a:ln/>
        </p:spPr>
        <p:txBody>
          <a:bodyPr wrap="square" lIns="66146" tIns="140560" rIns="66146" bIns="140560" rtlCol="0" anchor="ctr"/>
          <a:lstStyle/>
          <a:p>
            <a:pPr algn="ctr">
              <a:lnSpc>
                <a:spcPts val="1170"/>
              </a:lnSpc>
            </a:pPr>
            <a:r>
              <a:rPr lang="en-US" sz="900" dirty="0">
                <a:solidFill>
                  <a:srgbClr val="FFFFFF"/>
                </a:solidFill>
              </a:rPr>
              <a:t>Technologies Utilisées</a:t>
            </a:r>
            <a:endParaRPr lang="en-US" sz="900" dirty="0"/>
          </a:p>
        </p:txBody>
      </p:sp>
      <p:pic>
        <p:nvPicPr>
          <p:cNvPr id="13"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gradFill>
          <a:gsLst>
            <a:gs pos="0">
              <a:srgbClr val="897EFF"/>
            </a:gs>
            <a:gs pos="100000">
              <a:srgbClr val="FFCEA0"/>
            </a:gs>
          </a:gsLst>
          <a:lin ang="16200000"/>
        </a:gradFill>
      </p:bgPr>
    </p:bg>
    <p:spTree>
      <p:nvGrpSpPr>
        <p:cNvPr id="1" name=""/>
        <p:cNvGrpSpPr/>
        <p:nvPr/>
      </p:nvGrpSpPr>
      <p:grpSpPr>
        <a:xfrm>
          <a:off x="0" y="0"/>
          <a:ext cx="0" cy="0"/>
          <a:chOff x="0" y="0"/>
          <a:chExt cx="0" cy="0"/>
        </a:xfrm>
      </p:grpSpPr>
      <p:sp>
        <p:nvSpPr>
          <p:cNvPr id="3" name="Text 0"/>
          <p:cNvSpPr/>
          <p:nvPr/>
        </p:nvSpPr>
        <p:spPr>
          <a:xfrm>
            <a:off x="475488" y="1431800"/>
            <a:ext cx="8191500" cy="3236281"/>
          </a:xfrm>
          <a:prstGeom prst="roundRect">
            <a:avLst>
              <a:gd name="adj" fmla="val 8476"/>
            </a:avLst>
          </a:prstGeom>
          <a:solidFill>
            <a:srgbClr val="FFFFFF"/>
          </a:solidFill>
          <a:ln/>
          <a:effectLst>
            <a:outerShdw sx="100000" sy="100000" kx="0" ky="0" algn="bl" rotWithShape="0" blurRad="254000" dist="25400" dir="5400000">
              <a:srgbClr val="000000">
                <a:alpha val="10000"/>
              </a:srgbClr>
            </a:outerShdw>
          </a:effectLst>
        </p:spPr>
        <p:txBody>
          <a:bodyPr wrap="square" lIns="455083" tIns="382061" rIns="455083" bIns="382061" rtlCol="0" anchor="ctr"/>
          <a:lstStyle/>
          <a:p>
            <a:pPr algn="ctr">
              <a:lnSpc>
                <a:spcPts val="1950"/>
              </a:lnSpc>
            </a:pPr>
            <a:endParaRPr lang="en-US" sz="1500" dirty="0"/>
          </a:p>
        </p:txBody>
      </p:sp>
      <p:sp>
        <p:nvSpPr>
          <p:cNvPr id="4" name="Text 1"/>
          <p:cNvSpPr/>
          <p:nvPr/>
        </p:nvSpPr>
        <p:spPr>
          <a:xfrm>
            <a:off x="889340" y="1949577"/>
            <a:ext cx="1905000" cy="1905000"/>
          </a:xfrm>
          <a:prstGeom prst="ellipse">
            <a:avLst/>
          </a:prstGeom>
          <a:solidFill>
            <a:srgbClr val="FFCEA0"/>
          </a:solidFill>
          <a:ln/>
        </p:spPr>
        <p:txBody>
          <a:bodyPr wrap="square" lIns="105833" tIns="224896" rIns="105833" bIns="224896" rtlCol="0" anchor="ctr"/>
          <a:lstStyle/>
          <a:p>
            <a:pPr algn="ctr">
              <a:lnSpc>
                <a:spcPts val="1170"/>
              </a:lnSpc>
            </a:pPr>
            <a:r>
              <a:rPr lang="en-US" sz="900" b="1" dirty="0">
                <a:solidFill>
                  <a:srgbClr val="001937"/>
                </a:solidFill>
              </a:rPr>
              <a:t>PHP</a:t>
            </a:r>
            <a:pPr algn="ctr">
              <a:lnSpc>
                <a:spcPts val="1170"/>
              </a:lnSpc>
            </a:pPr>
            <a:r>
              <a:rPr lang="en-US" sz="900" dirty="0">
                <a:solidFill>
                  <a:srgbClr val="001937"/>
                </a:solidFill>
              </a:rPr>
              <a:t> a été employé pour la logique côté serveur et la gestion des interactions avec la base de données</a:t>
            </a:r>
            <a:endParaRPr lang="en-US" sz="900" dirty="0"/>
          </a:p>
        </p:txBody>
      </p:sp>
      <p:sp>
        <p:nvSpPr>
          <p:cNvPr id="5" name="Text 2"/>
          <p:cNvSpPr/>
          <p:nvPr/>
        </p:nvSpPr>
        <p:spPr>
          <a:xfrm>
            <a:off x="3619500" y="1953768"/>
            <a:ext cx="1905000" cy="1905000"/>
          </a:xfrm>
          <a:prstGeom prst="ellipse">
            <a:avLst/>
          </a:prstGeom>
          <a:solidFill>
            <a:srgbClr val="FFCEA0"/>
          </a:solidFill>
          <a:ln/>
        </p:spPr>
        <p:txBody>
          <a:bodyPr wrap="square" lIns="105833" tIns="224896" rIns="105833" bIns="224896" rtlCol="0" anchor="ctr"/>
          <a:lstStyle/>
          <a:p>
            <a:pPr algn="ctr">
              <a:lnSpc>
                <a:spcPts val="1170"/>
              </a:lnSpc>
            </a:pPr>
            <a:r>
              <a:rPr lang="en-US" sz="900" b="1" dirty="0">
                <a:solidFill>
                  <a:srgbClr val="001937"/>
                </a:solidFill>
              </a:rPr>
              <a:t>MySQL</a:t>
            </a:r>
            <a:pPr algn="ctr">
              <a:lnSpc>
                <a:spcPts val="1170"/>
              </a:lnSpc>
            </a:pPr>
            <a:r>
              <a:rPr lang="en-US" sz="900" dirty="0">
                <a:solidFill>
                  <a:srgbClr val="001937"/>
                </a:solidFill>
              </a:rPr>
              <a:t> a servi à stocker et organiser les données, comme les informations des abonnés et des livres</a:t>
            </a:r>
            <a:endParaRPr lang="en-US" sz="900" dirty="0"/>
          </a:p>
        </p:txBody>
      </p:sp>
      <p:sp>
        <p:nvSpPr>
          <p:cNvPr id="6" name="Text 3"/>
          <p:cNvSpPr/>
          <p:nvPr/>
        </p:nvSpPr>
        <p:spPr>
          <a:xfrm>
            <a:off x="6346036" y="1953768"/>
            <a:ext cx="1905000" cy="1905000"/>
          </a:xfrm>
          <a:prstGeom prst="ellipse">
            <a:avLst/>
          </a:prstGeom>
          <a:solidFill>
            <a:srgbClr val="FFCEA0"/>
          </a:solidFill>
          <a:ln/>
        </p:spPr>
        <p:txBody>
          <a:bodyPr wrap="square" lIns="105833" tIns="224896" rIns="105833" bIns="224896" rtlCol="0" anchor="ctr"/>
          <a:lstStyle/>
          <a:p>
            <a:pPr algn="just">
              <a:lnSpc>
                <a:spcPts val="1170"/>
              </a:lnSpc>
            </a:pPr>
            <a:r>
              <a:rPr lang="en-US" sz="900" b="1" dirty="0">
                <a:solidFill>
                  <a:srgbClr val="001937"/>
                </a:solidFill>
              </a:rPr>
              <a:t>JavaScript</a:t>
            </a:r>
            <a:pPr algn="just">
              <a:lnSpc>
                <a:spcPts val="1170"/>
              </a:lnSpc>
            </a:pPr>
            <a:r>
              <a:rPr lang="en-US" sz="900" dirty="0">
                <a:solidFill>
                  <a:srgbClr val="001937"/>
                </a:solidFill>
              </a:rPr>
              <a:t> a été  notamment pour valider les formulaires en temps réel et garantir que les données saisies sont correctes avant l'envoi.</a:t>
            </a:r>
            <a:endParaRPr lang="en-US" sz="900" dirty="0"/>
          </a:p>
        </p:txBody>
      </p:sp>
      <p:sp>
        <p:nvSpPr>
          <p:cNvPr id="7" name="Text 4"/>
          <p:cNvSpPr/>
          <p:nvPr/>
        </p:nvSpPr>
        <p:spPr>
          <a:xfrm>
            <a:off x="1431127" y="476709"/>
            <a:ext cx="6286351" cy="471487"/>
          </a:xfrm>
          <a:prstGeom prst="rect">
            <a:avLst/>
          </a:prstGeom>
          <a:noFill/>
          <a:ln/>
        </p:spPr>
        <p:txBody>
          <a:bodyPr wrap="square" lIns="0" tIns="0" rIns="0" bIns="0" rtlCol="0" anchor="t"/>
          <a:lstStyle/>
          <a:p>
            <a:pPr algn="ctr">
              <a:lnSpc>
                <a:spcPts val="3713"/>
              </a:lnSpc>
            </a:pPr>
            <a:r>
              <a:rPr lang="en-US" sz="3400" b="1" spc="-24" kern="0" dirty="0">
                <a:solidFill>
                  <a:srgbClr val="001937"/>
                </a:solidFill>
                <a:latin typeface="Manrope" pitchFamily="34" charset="0"/>
                <a:ea typeface="Manrope" pitchFamily="34" charset="-122"/>
                <a:cs typeface="Manrope" pitchFamily="34" charset="-120"/>
              </a:rPr>
              <a:t>Développement de l'Application</a:t>
            </a:r>
            <a:endParaRPr lang="en-US" sz="3375" dirty="0"/>
          </a:p>
        </p:txBody>
      </p:sp>
      <p:sp>
        <p:nvSpPr>
          <p:cNvPr id="8" name="Text 5"/>
          <p:cNvSpPr/>
          <p:nvPr/>
        </p:nvSpPr>
        <p:spPr>
          <a:xfrm>
            <a:off x="1761142" y="4000149"/>
            <a:ext cx="228451" cy="154260"/>
          </a:xfrm>
          <a:prstGeom prst="rect">
            <a:avLst/>
          </a:prstGeom>
          <a:noFill/>
          <a:ln/>
        </p:spPr>
        <p:txBody>
          <a:bodyPr wrap="none" lIns="0" tIns="0" rIns="0" bIns="0" rtlCol="0" anchor="t">
            <a:spAutoFit/>
          </a:bodyPr>
          <a:lstStyle/>
          <a:p>
            <a:pPr algn="ctr">
              <a:lnSpc>
                <a:spcPts val="1215"/>
              </a:lnSpc>
            </a:pPr>
            <a:r>
              <a:rPr lang="en-US" sz="900" b="1" dirty="0">
                <a:solidFill>
                  <a:srgbClr val="001937"/>
                </a:solidFill>
                <a:latin typeface="Manrope" pitchFamily="34" charset="0"/>
                <a:ea typeface="Manrope" pitchFamily="34" charset="-122"/>
                <a:cs typeface="Manrope" pitchFamily="34" charset="-120"/>
              </a:rPr>
              <a:t>PHP</a:t>
            </a:r>
            <a:endParaRPr lang="en-US" sz="900" dirty="0"/>
          </a:p>
        </p:txBody>
      </p:sp>
      <p:sp>
        <p:nvSpPr>
          <p:cNvPr id="9" name="Text 6"/>
          <p:cNvSpPr/>
          <p:nvPr/>
        </p:nvSpPr>
        <p:spPr>
          <a:xfrm>
            <a:off x="4413001" y="4000149"/>
            <a:ext cx="383531" cy="154260"/>
          </a:xfrm>
          <a:prstGeom prst="rect">
            <a:avLst/>
          </a:prstGeom>
          <a:noFill/>
          <a:ln/>
        </p:spPr>
        <p:txBody>
          <a:bodyPr wrap="none" lIns="0" tIns="0" rIns="0" bIns="0" rtlCol="0" anchor="t">
            <a:spAutoFit/>
          </a:bodyPr>
          <a:lstStyle/>
          <a:p>
            <a:pPr algn="ctr">
              <a:lnSpc>
                <a:spcPts val="1215"/>
              </a:lnSpc>
            </a:pPr>
            <a:r>
              <a:rPr lang="en-US" sz="900" b="1" dirty="0">
                <a:solidFill>
                  <a:srgbClr val="001937"/>
                </a:solidFill>
                <a:latin typeface="Manrope" pitchFamily="34" charset="0"/>
                <a:ea typeface="Manrope" pitchFamily="34" charset="-122"/>
                <a:cs typeface="Manrope" pitchFamily="34" charset="-120"/>
              </a:rPr>
              <a:t>MySQL</a:t>
            </a:r>
            <a:endParaRPr lang="en-US" sz="900" dirty="0"/>
          </a:p>
        </p:txBody>
      </p:sp>
      <p:sp>
        <p:nvSpPr>
          <p:cNvPr id="10" name="Text 7"/>
          <p:cNvSpPr/>
          <p:nvPr/>
        </p:nvSpPr>
        <p:spPr>
          <a:xfrm>
            <a:off x="7006089" y="4000149"/>
            <a:ext cx="584894" cy="154260"/>
          </a:xfrm>
          <a:prstGeom prst="rect">
            <a:avLst/>
          </a:prstGeom>
          <a:noFill/>
          <a:ln/>
        </p:spPr>
        <p:txBody>
          <a:bodyPr wrap="none" lIns="0" tIns="0" rIns="0" bIns="0" rtlCol="0" anchor="t">
            <a:spAutoFit/>
          </a:bodyPr>
          <a:lstStyle/>
          <a:p>
            <a:pPr algn="ctr">
              <a:lnSpc>
                <a:spcPts val="1215"/>
              </a:lnSpc>
            </a:pPr>
            <a:r>
              <a:rPr lang="en-US" sz="900" b="1" dirty="0">
                <a:solidFill>
                  <a:srgbClr val="001937"/>
                </a:solidFill>
                <a:latin typeface="Manrope" pitchFamily="34" charset="0"/>
                <a:ea typeface="Manrope" pitchFamily="34" charset="-122"/>
                <a:cs typeface="Manrope" pitchFamily="34" charset="-120"/>
              </a:rPr>
              <a:t>JavaScript</a:t>
            </a:r>
            <a:endParaRPr lang="en-US" sz="900" dirty="0"/>
          </a:p>
        </p:txBody>
      </p:sp>
      <p:sp>
        <p:nvSpPr>
          <p:cNvPr id="11" name="Text 8"/>
          <p:cNvSpPr/>
          <p:nvPr/>
        </p:nvSpPr>
        <p:spPr>
          <a:xfrm rot="5400000">
            <a:off x="4322087" y="3050216"/>
            <a:ext cx="3236430" cy="0"/>
          </a:xfrm>
          <a:prstGeom prst="line">
            <a:avLst/>
          </a:prstGeom>
          <a:solidFill>
            <a:srgbClr val="FFFFFF">
              <a:alpha val="15000"/>
            </a:srgbClr>
          </a:solidFill>
          <a:ln w="5292">
            <a:solidFill>
              <a:srgbClr val="001937">
                <a:alpha val="15000"/>
              </a:srgbClr>
            </a:solidFill>
            <a:prstDash val="solid"/>
            <a:headEnd type="none"/>
            <a:tailEnd type="none"/>
          </a:ln>
        </p:spPr>
        <p:txBody>
          <a:bodyPr wrap="square" lIns="179802" tIns="562" rIns="179802" bIns="562" rtlCol="0" anchor="ctr"/>
          <a:lstStyle/>
          <a:p>
            <a:pPr algn="ctr">
              <a:lnSpc>
                <a:spcPts val="1950"/>
              </a:lnSpc>
            </a:pPr>
            <a:endParaRPr lang="en-US" sz="1500" dirty="0"/>
          </a:p>
        </p:txBody>
      </p:sp>
      <p:sp>
        <p:nvSpPr>
          <p:cNvPr id="12" name="Text 9"/>
          <p:cNvSpPr/>
          <p:nvPr/>
        </p:nvSpPr>
        <p:spPr>
          <a:xfrm rot="5400000">
            <a:off x="1589548" y="3050216"/>
            <a:ext cx="3236430" cy="0"/>
          </a:xfrm>
          <a:prstGeom prst="line">
            <a:avLst/>
          </a:prstGeom>
          <a:solidFill>
            <a:srgbClr val="FFFFFF">
              <a:alpha val="15000"/>
            </a:srgbClr>
          </a:solidFill>
          <a:ln w="5292">
            <a:solidFill>
              <a:srgbClr val="001937">
                <a:alpha val="15000"/>
              </a:srgbClr>
            </a:solidFill>
            <a:prstDash val="solid"/>
            <a:headEnd type="none"/>
            <a:tailEnd type="none"/>
          </a:ln>
        </p:spPr>
        <p:txBody>
          <a:bodyPr wrap="square" lIns="179802" tIns="562" rIns="179802" bIns="562" rtlCol="0" anchor="ctr"/>
          <a:lstStyle/>
          <a:p>
            <a:pPr algn="ctr">
              <a:lnSpc>
                <a:spcPts val="1950"/>
              </a:lnSpc>
            </a:pPr>
            <a:endParaRPr lang="en-US" sz="1500" dirty="0"/>
          </a:p>
        </p:txBody>
      </p:sp>
      <p:pic>
        <p:nvPicPr>
          <p:cNvPr id="13"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gradFill>
          <a:gsLst>
            <a:gs pos="0">
              <a:srgbClr val="897EFF"/>
            </a:gs>
            <a:gs pos="100000">
              <a:srgbClr val="FFCEA0"/>
            </a:gs>
          </a:gsLst>
          <a:lin ang="11400000"/>
        </a:gradFill>
      </p:bgPr>
    </p:bg>
    <p:spTree>
      <p:nvGrpSpPr>
        <p:cNvPr id="1" name=""/>
        <p:cNvGrpSpPr/>
        <p:nvPr/>
      </p:nvGrpSpPr>
      <p:grpSpPr>
        <a:xfrm>
          <a:off x="0" y="0"/>
          <a:ext cx="0" cy="0"/>
          <a:chOff x="0" y="0"/>
          <a:chExt cx="0" cy="0"/>
        </a:xfrm>
      </p:grpSpPr>
      <p:sp>
        <p:nvSpPr>
          <p:cNvPr id="3" name="Text 0"/>
          <p:cNvSpPr/>
          <p:nvPr/>
        </p:nvSpPr>
        <p:spPr>
          <a:xfrm>
            <a:off x="1431127" y="476709"/>
            <a:ext cx="6286351" cy="471487"/>
          </a:xfrm>
          <a:prstGeom prst="rect">
            <a:avLst/>
          </a:prstGeom>
          <a:noFill/>
          <a:ln/>
        </p:spPr>
        <p:txBody>
          <a:bodyPr wrap="square" lIns="0" tIns="0" rIns="0" bIns="0" rtlCol="0" anchor="t"/>
          <a:lstStyle/>
          <a:p>
            <a:pPr algn="ctr">
              <a:lnSpc>
                <a:spcPts val="3713"/>
              </a:lnSpc>
            </a:pPr>
            <a:r>
              <a:rPr lang="en-US" sz="3400" b="1" spc="-24" kern="0" dirty="0">
                <a:solidFill>
                  <a:srgbClr val="001937"/>
                </a:solidFill>
                <a:latin typeface="Manrope" pitchFamily="34" charset="0"/>
                <a:ea typeface="Manrope" pitchFamily="34" charset="-122"/>
                <a:cs typeface="Manrope" pitchFamily="34" charset="-120"/>
              </a:rPr>
              <a:t>Conclusion</a:t>
            </a:r>
            <a:endParaRPr lang="en-US" sz="3375" dirty="0"/>
          </a:p>
        </p:txBody>
      </p:sp>
      <p:sp>
        <p:nvSpPr>
          <p:cNvPr id="4" name="Text 1"/>
          <p:cNvSpPr/>
          <p:nvPr/>
        </p:nvSpPr>
        <p:spPr>
          <a:xfrm>
            <a:off x="475488" y="1431800"/>
            <a:ext cx="2571750" cy="3236281"/>
          </a:xfrm>
          <a:prstGeom prst="roundRect">
            <a:avLst>
              <a:gd name="adj" fmla="val 6000"/>
            </a:avLst>
          </a:prstGeom>
          <a:solidFill>
            <a:srgbClr val="FFFFFF"/>
          </a:solidFill>
          <a:ln/>
          <a:effectLst>
            <a:outerShdw sx="100000" sy="100000" kx="0" ky="0" algn="bl" rotWithShape="0" blurRad="254000" dist="25400" dir="5400000">
              <a:srgbClr val="000000">
                <a:alpha val="10000"/>
              </a:srgbClr>
            </a:outerShdw>
          </a:effectLst>
        </p:spPr>
        <p:txBody>
          <a:bodyPr wrap="square" lIns="142875" tIns="382061" rIns="142875" bIns="382061" rtlCol="0" anchor="ctr"/>
          <a:lstStyle/>
          <a:p>
            <a:pPr algn="ctr">
              <a:lnSpc>
                <a:spcPts val="1950"/>
              </a:lnSpc>
            </a:pPr>
            <a:endParaRPr lang="en-US" sz="1500" dirty="0"/>
          </a:p>
        </p:txBody>
      </p:sp>
      <p:sp>
        <p:nvSpPr>
          <p:cNvPr id="5" name="Text 2"/>
          <p:cNvSpPr/>
          <p:nvPr/>
        </p:nvSpPr>
        <p:spPr>
          <a:xfrm>
            <a:off x="3286125" y="1431800"/>
            <a:ext cx="2571750" cy="3236281"/>
          </a:xfrm>
          <a:prstGeom prst="roundRect">
            <a:avLst>
              <a:gd name="adj" fmla="val 6000"/>
            </a:avLst>
          </a:prstGeom>
          <a:solidFill>
            <a:srgbClr val="FFFFFF"/>
          </a:solidFill>
          <a:ln/>
          <a:effectLst>
            <a:outerShdw sx="100000" sy="100000" kx="0" ky="0" algn="bl" rotWithShape="0" blurRad="254000" dist="25400" dir="5400000">
              <a:srgbClr val="000000">
                <a:alpha val="10000"/>
              </a:srgbClr>
            </a:outerShdw>
          </a:effectLst>
        </p:spPr>
        <p:txBody>
          <a:bodyPr wrap="square" lIns="142875" tIns="382061" rIns="142875" bIns="382061" rtlCol="0" anchor="ctr"/>
          <a:lstStyle/>
          <a:p>
            <a:pPr algn="ctr">
              <a:lnSpc>
                <a:spcPts val="1950"/>
              </a:lnSpc>
            </a:pPr>
            <a:endParaRPr lang="en-US" sz="1500" dirty="0"/>
          </a:p>
        </p:txBody>
      </p:sp>
      <p:sp>
        <p:nvSpPr>
          <p:cNvPr id="6" name="Text 3"/>
          <p:cNvSpPr/>
          <p:nvPr/>
        </p:nvSpPr>
        <p:spPr>
          <a:xfrm>
            <a:off x="6096000" y="1431800"/>
            <a:ext cx="2571750" cy="3236281"/>
          </a:xfrm>
          <a:prstGeom prst="roundRect">
            <a:avLst>
              <a:gd name="adj" fmla="val 6000"/>
            </a:avLst>
          </a:prstGeom>
          <a:solidFill>
            <a:srgbClr val="FFFFFF"/>
          </a:solidFill>
          <a:ln/>
          <a:effectLst>
            <a:outerShdw sx="100000" sy="100000" kx="0" ky="0" algn="bl" rotWithShape="0" blurRad="254000" dist="25400" dir="5400000">
              <a:srgbClr val="000000">
                <a:alpha val="10000"/>
              </a:srgbClr>
            </a:outerShdw>
          </a:effectLst>
        </p:spPr>
        <p:txBody>
          <a:bodyPr wrap="square" lIns="142875" tIns="382061" rIns="142875" bIns="382061" rtlCol="0" anchor="ctr"/>
          <a:lstStyle/>
          <a:p>
            <a:pPr algn="ctr">
              <a:lnSpc>
                <a:spcPts val="1950"/>
              </a:lnSpc>
            </a:pPr>
            <a:endParaRPr lang="en-US" sz="1500" dirty="0"/>
          </a:p>
        </p:txBody>
      </p:sp>
      <p:sp>
        <p:nvSpPr>
          <p:cNvPr id="7" name="Text 4"/>
          <p:cNvSpPr/>
          <p:nvPr/>
        </p:nvSpPr>
        <p:spPr>
          <a:xfrm>
            <a:off x="710956" y="3571905"/>
            <a:ext cx="2095426" cy="617041"/>
          </a:xfrm>
          <a:prstGeom prst="rect">
            <a:avLst/>
          </a:prstGeom>
          <a:noFill/>
          <a:ln/>
        </p:spPr>
        <p:txBody>
          <a:bodyPr wrap="square" lIns="0" tIns="0" rIns="0" bIns="0" rtlCol="0" anchor="t"/>
          <a:lstStyle/>
          <a:p>
            <a:pPr algn="l">
              <a:lnSpc>
                <a:spcPts val="1215"/>
              </a:lnSpc>
            </a:pPr>
            <a:r>
              <a:rPr lang="en-US" sz="900" b="1" dirty="0">
                <a:solidFill>
                  <a:srgbClr val="001937"/>
                </a:solidFill>
                <a:latin typeface="Manrope" pitchFamily="34" charset="0"/>
                <a:ea typeface="Manrope" pitchFamily="34" charset="-122"/>
                <a:cs typeface="Manrope" pitchFamily="34" charset="-120"/>
              </a:rPr>
              <a:t>Le projet de développement de l'application de gestion de bibliothèque en ligne a été une expérience enrichissante.</a:t>
            </a:r>
            <a:endParaRPr lang="en-US" sz="900" dirty="0"/>
          </a:p>
        </p:txBody>
      </p:sp>
      <p:sp>
        <p:nvSpPr>
          <p:cNvPr id="8" name="Text 5"/>
          <p:cNvSpPr/>
          <p:nvPr/>
        </p:nvSpPr>
        <p:spPr>
          <a:xfrm>
            <a:off x="710956" y="2979068"/>
            <a:ext cx="2095426" cy="247650"/>
          </a:xfrm>
          <a:prstGeom prst="rect">
            <a:avLst/>
          </a:prstGeom>
          <a:noFill/>
          <a:ln/>
        </p:spPr>
        <p:txBody>
          <a:bodyPr wrap="square" lIns="0" tIns="0" rIns="0" bIns="0" rtlCol="0" anchor="t"/>
          <a:lstStyle/>
          <a:p>
            <a:pPr algn="l">
              <a:lnSpc>
                <a:spcPts val="1950"/>
              </a:lnSpc>
            </a:pPr>
            <a:r>
              <a:rPr lang="en-US" sz="1500" b="1" dirty="0">
                <a:solidFill>
                  <a:srgbClr val="001937"/>
                </a:solidFill>
                <a:latin typeface="Manrope" pitchFamily="34" charset="0"/>
                <a:ea typeface="Manrope" pitchFamily="34" charset="-122"/>
                <a:cs typeface="Manrope" pitchFamily="34" charset="-120"/>
              </a:rPr>
              <a:t>Bilan du Projet</a:t>
            </a:r>
            <a:endParaRPr lang="en-US" sz="1500" dirty="0"/>
          </a:p>
        </p:txBody>
      </p:sp>
      <p:sp>
        <p:nvSpPr>
          <p:cNvPr id="9" name="Text 6"/>
          <p:cNvSpPr/>
          <p:nvPr/>
        </p:nvSpPr>
        <p:spPr>
          <a:xfrm>
            <a:off x="711886" y="1670303"/>
            <a:ext cx="476250" cy="476250"/>
          </a:xfrm>
          <a:prstGeom prst="ellipse">
            <a:avLst/>
          </a:prstGeom>
          <a:solidFill>
            <a:srgbClr val="897EFF"/>
          </a:solidFill>
          <a:ln/>
        </p:spPr>
        <p:txBody>
          <a:bodyPr wrap="square" lIns="26458" tIns="56224" rIns="26458" bIns="56224" rtlCol="0" anchor="ctr"/>
          <a:lstStyle/>
          <a:p>
            <a:pPr algn="ctr">
              <a:lnSpc>
                <a:spcPts val="1170"/>
              </a:lnSpc>
            </a:pPr>
            <a:r>
              <a:rPr lang="en-US" sz="900" dirty="0">
                <a:solidFill>
                  <a:srgbClr val="FFFFFF"/>
                </a:solidFill>
              </a:rPr>
              <a:t>01</a:t>
            </a:r>
            <a:endParaRPr lang="en-US" sz="900" dirty="0"/>
          </a:p>
        </p:txBody>
      </p:sp>
      <p:sp>
        <p:nvSpPr>
          <p:cNvPr id="10" name="Text 7"/>
          <p:cNvSpPr/>
          <p:nvPr/>
        </p:nvSpPr>
        <p:spPr>
          <a:xfrm>
            <a:off x="3518916" y="1666112"/>
            <a:ext cx="476250" cy="476250"/>
          </a:xfrm>
          <a:prstGeom prst="ellipse">
            <a:avLst/>
          </a:prstGeom>
          <a:solidFill>
            <a:srgbClr val="897EFF"/>
          </a:solidFill>
          <a:ln/>
        </p:spPr>
        <p:txBody>
          <a:bodyPr wrap="square" lIns="26458" tIns="56224" rIns="26458" bIns="56224" rtlCol="0" anchor="ctr"/>
          <a:lstStyle/>
          <a:p>
            <a:pPr algn="ctr">
              <a:lnSpc>
                <a:spcPts val="1170"/>
              </a:lnSpc>
            </a:pPr>
            <a:r>
              <a:rPr lang="en-US" sz="900" dirty="0">
                <a:solidFill>
                  <a:srgbClr val="FFFFFF"/>
                </a:solidFill>
              </a:rPr>
              <a:t>02</a:t>
            </a:r>
            <a:endParaRPr lang="en-US" sz="900" dirty="0"/>
          </a:p>
        </p:txBody>
      </p:sp>
      <p:sp>
        <p:nvSpPr>
          <p:cNvPr id="11" name="Text 8"/>
          <p:cNvSpPr/>
          <p:nvPr/>
        </p:nvSpPr>
        <p:spPr>
          <a:xfrm>
            <a:off x="6331269" y="1666112"/>
            <a:ext cx="476250" cy="476250"/>
          </a:xfrm>
          <a:prstGeom prst="ellipse">
            <a:avLst/>
          </a:prstGeom>
          <a:solidFill>
            <a:srgbClr val="897EFF"/>
          </a:solidFill>
          <a:ln/>
        </p:spPr>
        <p:txBody>
          <a:bodyPr wrap="square" lIns="26458" tIns="56224" rIns="26458" bIns="56224" rtlCol="0" anchor="ctr"/>
          <a:lstStyle/>
          <a:p>
            <a:pPr algn="ctr">
              <a:lnSpc>
                <a:spcPts val="1170"/>
              </a:lnSpc>
            </a:pPr>
            <a:r>
              <a:rPr lang="en-US" sz="900" dirty="0">
                <a:solidFill>
                  <a:srgbClr val="FFFFFF"/>
                </a:solidFill>
              </a:rPr>
              <a:t>03</a:t>
            </a:r>
            <a:endParaRPr lang="en-US" sz="900" dirty="0"/>
          </a:p>
        </p:txBody>
      </p:sp>
      <p:sp>
        <p:nvSpPr>
          <p:cNvPr id="12" name="Text 9"/>
          <p:cNvSpPr/>
          <p:nvPr/>
        </p:nvSpPr>
        <p:spPr>
          <a:xfrm>
            <a:off x="3518934" y="3571905"/>
            <a:ext cx="2095351" cy="617041"/>
          </a:xfrm>
          <a:prstGeom prst="rect">
            <a:avLst/>
          </a:prstGeom>
          <a:noFill/>
          <a:ln/>
        </p:spPr>
        <p:txBody>
          <a:bodyPr wrap="square" lIns="0" tIns="0" rIns="0" bIns="0" rtlCol="0" anchor="t"/>
          <a:lstStyle/>
          <a:p>
            <a:pPr algn="l">
              <a:lnSpc>
                <a:spcPts val="1215"/>
              </a:lnSpc>
            </a:pPr>
            <a:r>
              <a:rPr lang="en-US" sz="900" b="1" dirty="0">
                <a:solidFill>
                  <a:srgbClr val="001937"/>
                </a:solidFill>
                <a:latin typeface="Manrope" pitchFamily="34" charset="0"/>
                <a:ea typeface="Manrope" pitchFamily="34" charset="-122"/>
                <a:cs typeface="Manrope" pitchFamily="34" charset="-120"/>
              </a:rPr>
              <a:t>Ce projet m'a permis de renforcer mes compétences en développement web, notamment en PHP, MySQL, et JavaScript.</a:t>
            </a:r>
            <a:endParaRPr lang="en-US" sz="900" dirty="0"/>
          </a:p>
        </p:txBody>
      </p:sp>
      <p:sp>
        <p:nvSpPr>
          <p:cNvPr id="13" name="Text 10"/>
          <p:cNvSpPr/>
          <p:nvPr/>
        </p:nvSpPr>
        <p:spPr>
          <a:xfrm>
            <a:off x="3518934" y="2979068"/>
            <a:ext cx="2095351" cy="247650"/>
          </a:xfrm>
          <a:prstGeom prst="rect">
            <a:avLst/>
          </a:prstGeom>
          <a:noFill/>
          <a:ln/>
        </p:spPr>
        <p:txBody>
          <a:bodyPr wrap="square" lIns="0" tIns="0" rIns="0" bIns="0" rtlCol="0" anchor="t"/>
          <a:lstStyle/>
          <a:p>
            <a:pPr algn="l">
              <a:lnSpc>
                <a:spcPts val="1950"/>
              </a:lnSpc>
            </a:pPr>
            <a:r>
              <a:rPr lang="en-US" sz="1500" b="1" dirty="0">
                <a:solidFill>
                  <a:srgbClr val="001937"/>
                </a:solidFill>
                <a:latin typeface="Manrope" pitchFamily="34" charset="0"/>
                <a:ea typeface="Manrope" pitchFamily="34" charset="-122"/>
                <a:cs typeface="Manrope" pitchFamily="34" charset="-120"/>
              </a:rPr>
              <a:t>Leçons Apprises</a:t>
            </a:r>
            <a:endParaRPr lang="en-US" sz="1500" dirty="0"/>
          </a:p>
        </p:txBody>
      </p:sp>
      <p:sp>
        <p:nvSpPr>
          <p:cNvPr id="14" name="Text 11"/>
          <p:cNvSpPr/>
          <p:nvPr/>
        </p:nvSpPr>
        <p:spPr>
          <a:xfrm>
            <a:off x="6326911" y="3571905"/>
            <a:ext cx="2095352" cy="771302"/>
          </a:xfrm>
          <a:prstGeom prst="rect">
            <a:avLst/>
          </a:prstGeom>
          <a:noFill/>
          <a:ln/>
        </p:spPr>
        <p:txBody>
          <a:bodyPr wrap="square" lIns="0" tIns="0" rIns="0" bIns="0" rtlCol="0" anchor="t"/>
          <a:lstStyle/>
          <a:p>
            <a:pPr algn="l">
              <a:lnSpc>
                <a:spcPts val="1215"/>
              </a:lnSpc>
            </a:pPr>
            <a:r>
              <a:rPr lang="en-US" sz="900" b="1" dirty="0">
                <a:solidFill>
                  <a:srgbClr val="001937"/>
                </a:solidFill>
                <a:latin typeface="Manrope" pitchFamily="34" charset="0"/>
                <a:ea typeface="Manrope" pitchFamily="34" charset="-122"/>
                <a:cs typeface="Manrope" pitchFamily="34" charset="-120"/>
              </a:rPr>
              <a:t>j'ai acquis une compréhension plus approfondie des défis liés à la gestion des données et à l'interaction entre le front-end et le back-end, ce qui me sera précieux pour de futurs projets.</a:t>
            </a:r>
            <a:endParaRPr lang="en-US" sz="900" dirty="0"/>
          </a:p>
        </p:txBody>
      </p:sp>
      <p:sp>
        <p:nvSpPr>
          <p:cNvPr id="15" name="Text 12"/>
          <p:cNvSpPr/>
          <p:nvPr/>
        </p:nvSpPr>
        <p:spPr>
          <a:xfrm>
            <a:off x="6326911" y="2979068"/>
            <a:ext cx="2095352" cy="247650"/>
          </a:xfrm>
          <a:prstGeom prst="rect">
            <a:avLst/>
          </a:prstGeom>
          <a:noFill/>
          <a:ln/>
        </p:spPr>
        <p:txBody>
          <a:bodyPr wrap="square" lIns="0" tIns="0" rIns="0" bIns="0" rtlCol="0" anchor="t"/>
          <a:lstStyle/>
          <a:p>
            <a:pPr algn="l">
              <a:lnSpc>
                <a:spcPts val="1950"/>
              </a:lnSpc>
            </a:pPr>
            <a:r>
              <a:rPr lang="en-US" sz="1500" b="1" dirty="0">
                <a:solidFill>
                  <a:srgbClr val="001937"/>
                </a:solidFill>
                <a:latin typeface="Manrope" pitchFamily="34" charset="0"/>
                <a:ea typeface="Manrope" pitchFamily="34" charset="-122"/>
                <a:cs typeface="Manrope" pitchFamily="34" charset="-120"/>
              </a:rPr>
              <a:t>compréhension</a:t>
            </a:r>
            <a:endParaRPr lang="en-US" sz="1500" dirty="0"/>
          </a:p>
        </p:txBody>
      </p:sp>
      <p:pic>
        <p:nvPicPr>
          <p:cNvPr id="16"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Bibliothéque</dc:title>
  <dc:subject>PptxGenJS Presentation</dc:subject>
  <dc:creator>Pitch Software GmbH</dc:creator>
  <cp:lastModifiedBy>Pitch Software GmbH</cp:lastModifiedBy>
  <cp:revision>1</cp:revision>
  <dcterms:created xsi:type="dcterms:W3CDTF">2024-08-09T11:31:06Z</dcterms:created>
  <dcterms:modified xsi:type="dcterms:W3CDTF">2024-08-09T11:31:06Z</dcterms:modified>
</cp:coreProperties>
</file>