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66" r:id="rId2"/>
    <p:sldMasterId id="2147483669" r:id="rId3"/>
    <p:sldMasterId id="2147483648" r:id="rId4"/>
  </p:sldMasterIdLst>
  <p:notesMasterIdLst>
    <p:notesMasterId r:id="rId16"/>
  </p:notesMasterIdLst>
  <p:sldIdLst>
    <p:sldId id="256" r:id="rId5"/>
    <p:sldId id="270" r:id="rId6"/>
    <p:sldId id="271" r:id="rId7"/>
    <p:sldId id="266" r:id="rId8"/>
    <p:sldId id="268" r:id="rId9"/>
    <p:sldId id="269" r:id="rId10"/>
    <p:sldId id="274" r:id="rId11"/>
    <p:sldId id="275" r:id="rId12"/>
    <p:sldId id="272" r:id="rId13"/>
    <p:sldId id="278" r:id="rId14"/>
    <p:sldId id="273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C386E7-E5B1-1EC8-00F4-A82ACD458AA9}" v="85" dt="2021-03-02T22:52:53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7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53522-E487-40CB-ACB4-8237639163A1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44842-7C85-48DF-909A-32ECC608D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06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61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ED6A1-2DE0-42ED-8C3C-A714E3A75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1910B1-6548-40F8-9A9E-BEC8ACB9D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DD2759-597C-4949-82C0-67F45876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43C4-E6BB-4326-9F90-078C2AE021A7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ADA80D-82EE-4068-949F-A2F54EC8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B9F83F-D27F-4619-8E06-B580AC47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C6F-08F2-4DA3-A765-78F474F3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37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22EB7-94A7-4DB8-9B10-46F8ECD8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0419F8-729C-47BA-B68E-66F9E9597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A4B3A4-42DC-4B74-834E-ACA21F87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43C4-E6BB-4326-9F90-078C2AE021A7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AF9E4A-16F9-4558-8C90-CBE9EDCC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79B591-059E-4DB4-BEF1-9DA31073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C6F-08F2-4DA3-A765-78F474F3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20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64B2CC-15DE-4DA2-B5F4-2D66D1FEC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9C8B8A-B464-42F5-907C-48ACCA924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1DF576-B378-431A-B6E9-24377F0A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43C4-E6BB-4326-9F90-078C2AE021A7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A96E33-9E1B-46C3-BE8E-E01D5B750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AC8C43-EFBF-48EC-99B9-7AEE0E64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C6F-08F2-4DA3-A765-78F474F3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727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1432460" y="6302667"/>
            <a:ext cx="759540" cy="555333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3910"/>
            <a:ext cx="570147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14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98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661896" cy="1208438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anchor="t"/>
          <a:lstStyle>
            <a:lvl1pPr>
              <a:buNone/>
              <a:defRPr sz="342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420">
                <a:latin typeface="Exo 2" pitchFamily="50" charset="0"/>
              </a:defRPr>
            </a:lvl2pPr>
            <a:lvl3pPr>
              <a:buNone/>
              <a:defRPr sz="3420">
                <a:latin typeface="Exo 2" pitchFamily="50" charset="0"/>
              </a:defRPr>
            </a:lvl3pPr>
            <a:lvl4pPr>
              <a:buNone/>
              <a:defRPr sz="3420">
                <a:latin typeface="Exo 2" pitchFamily="50" charset="0"/>
              </a:defRPr>
            </a:lvl4pPr>
            <a:lvl5pPr>
              <a:buNone/>
              <a:defRPr sz="3420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7" y="150637"/>
            <a:ext cx="1217211" cy="45359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032FE-EB55-4934-938A-6A814526F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7EC2AF-B6B2-45A0-9108-617784C9C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D9C9D4-01CA-4ADB-BC08-1F739CD7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8120CF-6CB1-470F-BC35-343FCE61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2317FA-1E81-4B3A-84BD-E2B044FF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350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201AF-0B9A-4ACD-86BD-4DC7E197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55626D-DFF8-4347-A3C3-4EB66CA0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3FBC1C-86DC-49D4-A86C-5140892B5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43C4-E6BB-4326-9F90-078C2AE021A7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9B86E2-6792-4E6F-8651-ABA83550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9369D1-EF80-4368-83D3-F7425E8B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C6F-08F2-4DA3-A765-78F474F3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40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747AB-51C6-4916-86C2-957C07EED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FBA064-F96E-4B26-9DBC-451B47D46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613D63-B0C9-4CA5-B7F6-A8486709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43C4-E6BB-4326-9F90-078C2AE021A7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FF901F-1757-49CF-818E-50694630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FFF6F9-CA76-4853-8D78-5C90C959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C6F-08F2-4DA3-A765-78F474F3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2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ACF49-24C8-4F65-9AE5-04129A06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16E726-ECF3-45DE-873D-22500D18A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8E7C2A-28B8-4D71-A772-870D869A8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B51E7D-68BC-415E-9108-FA96941FC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43C4-E6BB-4326-9F90-078C2AE021A7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53002D-096C-4485-A389-4E999757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560E6A-98CE-4503-B5F7-2D72E1A1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C6F-08F2-4DA3-A765-78F474F3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95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5B230-230D-4F8A-B3AF-892F23B3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C6363B-839B-4552-A936-69F71D4A1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8456E9-9841-41BB-8B3A-E96A66DF1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207E300-7B24-4B6B-A716-0E3849E05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23D077D-C930-45DE-B78E-69A072E6D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2CE2ECC-C290-4DA2-AE40-616BDEF2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43C4-E6BB-4326-9F90-078C2AE021A7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4D1DDFD-EA84-46F3-9774-7A29ED880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2263194-C626-4A1E-A9AB-9C1D3B6B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C6F-08F2-4DA3-A765-78F474F3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44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37952-9C84-4F8D-B619-941C1DD2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32EDD79-F337-4C11-B70D-FF84FC89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43C4-E6BB-4326-9F90-078C2AE021A7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0671C06-E87A-4599-9A5B-70A5D4C7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B98117-12E9-48FE-9324-753D714FB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C6F-08F2-4DA3-A765-78F474F3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5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EBE64F-FF7E-42FC-883B-C51DC8D6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43C4-E6BB-4326-9F90-078C2AE021A7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E7AC4C-72A6-4A82-8A0D-60F5A3202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756622-AFB8-4D61-B856-07C5435F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C6F-08F2-4DA3-A765-78F474F3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66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E8A5B-2BD0-45C4-832D-86A001ED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39621A-9D10-47AC-8441-33688CC7E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7CD4F1-4838-49EB-A0D5-D464445FE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B3B5D5-778D-48EA-A2DD-58DA84BF0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43C4-E6BB-4326-9F90-078C2AE021A7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C0C428-E2E6-4A91-80F9-BD51F6B9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52EAD4-DA94-4A4D-8653-24B82BA5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C6F-08F2-4DA3-A765-78F474F3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64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B8B33-85E8-4CD9-B94C-D9B3DA20F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85F47FC-99DA-48F7-BCC7-24D5BB3E7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30744E-D90E-44C3-A63C-7F58B7456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F1A68D-D140-429E-AF63-B23FBFB8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43C4-E6BB-4326-9F90-078C2AE021A7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250F78-9855-4F8B-B6E4-65E925F58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29B0B6-8BB2-46C4-9F8D-A882E4B8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C6F-08F2-4DA3-A765-78F474F3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88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2D95685-5C1D-4EC1-A533-D412815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59BF8E-8945-4191-BA23-038537AC7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8F2A43-FD45-461E-93A0-5E23CD3DD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F43C4-E6BB-4326-9F90-078C2AE021A7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D6A8D8-9A72-4312-95C6-8871F4F55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02E585-D5FC-47A7-B975-515CC7911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2FC6F-08F2-4DA3-A765-78F474F3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10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70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2D2B1-9DB2-4334-BCBD-7DF4A28B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186C7C-C420-4F38-B1CF-67F99D8AE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570CF7-E61C-4A04-ABC2-99DE48CC9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A822D-EC7F-445D-B4B2-1D8BFE09073C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A8E1EC-994F-48C6-B9E9-C51608526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4FB825-C0D7-4007-ADEF-CED4AAD0E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0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svg"/><Relationship Id="rId20" Type="http://schemas.openxmlformats.org/officeDocument/2006/relationships/image" Target="../media/image23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24" Type="http://schemas.openxmlformats.org/officeDocument/2006/relationships/image" Target="../media/image27.sv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svg"/><Relationship Id="rId19" Type="http://schemas.openxmlformats.org/officeDocument/2006/relationships/image" Target="../media/image22.pn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Relationship Id="rId22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itutomariadapenha.org.br/lei-11340/tipos-de-violencia.html" TargetMode="External"/><Relationship Id="rId2" Type="http://schemas.openxmlformats.org/officeDocument/2006/relationships/hyperlink" Target="https://malalai.com.b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ol.com.br/universa/noticias/redacao/2020/10/10/dia-contra-a-violencia-a-mulher-10-dados-explicam-por-que-falar-sobre-isso.htm" TargetMode="External"/><Relationship Id="rId5" Type="http://schemas.openxmlformats.org/officeDocument/2006/relationships/hyperlink" Target="https://www.eusouagloria.com.br/dados" TargetMode="External"/><Relationship Id="rId4" Type="http://schemas.openxmlformats.org/officeDocument/2006/relationships/hyperlink" Target="https://www.brasildefato.com.br/2016/05/21/86-das-brasileiras-ja-sofreram-assedio-em-espacos-urbanos-segundo-pesquisa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B2FE8-6978-4DE5-9D44-08A702BC75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Nome do projeto</a:t>
            </a:r>
            <a:br>
              <a:rPr lang="pt-BR" dirty="0"/>
            </a:br>
            <a:r>
              <a:rPr lang="pt-BR" dirty="0"/>
              <a:t>3 ADSA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BDE84A-9528-4665-9918-5D6764087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8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5FBEA0F3-3E7E-4C19-A4F0-181E88F73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81" y="75752"/>
            <a:ext cx="10434636" cy="670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84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432460" y="6251537"/>
            <a:ext cx="570147" cy="194349"/>
          </a:xfrm>
        </p:spPr>
        <p:txBody>
          <a:bodyPr/>
          <a:lstStyle>
            <a:defPPr>
              <a:defRPr lang="pt-BR"/>
            </a:defPPr>
            <a:lvl1pPr marL="0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940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879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6819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5760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4700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73639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2579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1519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11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5. Jornada – Simplificada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FFD3DC5B-CCF8-4D95-A962-9E9AD67FABBC}"/>
              </a:ext>
            </a:extLst>
          </p:cNvPr>
          <p:cNvSpPr/>
          <p:nvPr/>
        </p:nvSpPr>
        <p:spPr>
          <a:xfrm>
            <a:off x="2386080" y="1215044"/>
            <a:ext cx="2284239" cy="56742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1" tIns="41465" rIns="82931" bIns="41465" rtlCol="0" anchor="ctr"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727" dirty="0"/>
              <a:t>CADASTRO</a:t>
            </a:r>
            <a:endParaRPr lang="pt-BR" sz="1727" dirty="0">
              <a:cs typeface="Calibri"/>
            </a:endParaRP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1246D602-D2E6-4673-951D-352CAEA74EC5}"/>
              </a:ext>
            </a:extLst>
          </p:cNvPr>
          <p:cNvSpPr/>
          <p:nvPr/>
        </p:nvSpPr>
        <p:spPr>
          <a:xfrm>
            <a:off x="4670318" y="1215044"/>
            <a:ext cx="2284239" cy="56742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727" dirty="0"/>
              <a:t>LOGIN</a:t>
            </a:r>
          </a:p>
        </p:txBody>
      </p: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A8CAF408-7AEF-46A5-BE2C-9BE73369B7E1}"/>
              </a:ext>
            </a:extLst>
          </p:cNvPr>
          <p:cNvSpPr/>
          <p:nvPr/>
        </p:nvSpPr>
        <p:spPr>
          <a:xfrm>
            <a:off x="6994920" y="1215044"/>
            <a:ext cx="2284239" cy="56742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727" dirty="0"/>
              <a:t>DEFINIR ROTA</a:t>
            </a:r>
          </a:p>
        </p:txBody>
      </p:sp>
      <p:sp>
        <p:nvSpPr>
          <p:cNvPr id="10" name="Seta: Pentágono 9">
            <a:extLst>
              <a:ext uri="{FF2B5EF4-FFF2-40B4-BE49-F238E27FC236}">
                <a16:creationId xmlns:a16="http://schemas.microsoft.com/office/drawing/2014/main" id="{2E5D830F-E594-4A4E-865A-ED3EF8AED2C7}"/>
              </a:ext>
            </a:extLst>
          </p:cNvPr>
          <p:cNvSpPr/>
          <p:nvPr/>
        </p:nvSpPr>
        <p:spPr>
          <a:xfrm>
            <a:off x="9359180" y="1215044"/>
            <a:ext cx="2284239" cy="56742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727" dirty="0"/>
              <a:t>COMPARTILHAR LOCALIZAÇÃO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30C587B-167A-4046-8193-FE5D0F2BD5AD}"/>
              </a:ext>
            </a:extLst>
          </p:cNvPr>
          <p:cNvCxnSpPr/>
          <p:nvPr/>
        </p:nvCxnSpPr>
        <p:spPr>
          <a:xfrm>
            <a:off x="225514" y="1910844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C76ED18D-BAB8-4623-9F47-429CD0C89156}"/>
              </a:ext>
            </a:extLst>
          </p:cNvPr>
          <p:cNvSpPr/>
          <p:nvPr/>
        </p:nvSpPr>
        <p:spPr>
          <a:xfrm>
            <a:off x="2260490" y="1921008"/>
            <a:ext cx="2409828" cy="586186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32" dirty="0" err="1">
                <a:ea typeface="+mn-lt"/>
                <a:cs typeface="+mn-lt"/>
              </a:rPr>
              <a:t>Preencher</a:t>
            </a:r>
            <a:r>
              <a:rPr lang="en-US" sz="1632" dirty="0">
                <a:ea typeface="+mn-lt"/>
                <a:cs typeface="+mn-lt"/>
              </a:rPr>
              <a:t> o </a:t>
            </a:r>
            <a:r>
              <a:rPr lang="en-US" sz="1632" dirty="0" err="1">
                <a:ea typeface="+mn-lt"/>
                <a:cs typeface="+mn-lt"/>
              </a:rPr>
              <a:t>formulário</a:t>
            </a:r>
            <a:r>
              <a:rPr lang="en-US" sz="1632" dirty="0">
                <a:ea typeface="+mn-lt"/>
                <a:cs typeface="+mn-lt"/>
              </a:rPr>
              <a:t> de </a:t>
            </a:r>
            <a:r>
              <a:rPr lang="en-US" sz="1632" dirty="0" err="1">
                <a:ea typeface="+mn-lt"/>
                <a:cs typeface="+mn-lt"/>
              </a:rPr>
              <a:t>cadastro</a:t>
            </a:r>
            <a:r>
              <a:rPr lang="en-US" sz="1632" dirty="0">
                <a:ea typeface="+mn-lt"/>
                <a:cs typeface="+mn-lt"/>
              </a:rPr>
              <a:t>.</a:t>
            </a:r>
            <a:endParaRPr lang="en-US" sz="1632" dirty="0">
              <a:latin typeface="Calibri"/>
              <a:cs typeface="Calibri"/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8282CFB-9587-4BFA-A168-54B336E1D1FD}"/>
              </a:ext>
            </a:extLst>
          </p:cNvPr>
          <p:cNvCxnSpPr/>
          <p:nvPr/>
        </p:nvCxnSpPr>
        <p:spPr>
          <a:xfrm>
            <a:off x="225514" y="2907472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E924F593-86B6-43D8-BBC2-C83416E7E647}"/>
              </a:ext>
            </a:extLst>
          </p:cNvPr>
          <p:cNvSpPr/>
          <p:nvPr/>
        </p:nvSpPr>
        <p:spPr>
          <a:xfrm>
            <a:off x="225514" y="1164120"/>
            <a:ext cx="1981647" cy="4830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451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6D4EF9F-24DA-4535-8158-6E054700D6C9}"/>
              </a:ext>
            </a:extLst>
          </p:cNvPr>
          <p:cNvSpPr/>
          <p:nvPr/>
        </p:nvSpPr>
        <p:spPr>
          <a:xfrm>
            <a:off x="225514" y="1962747"/>
            <a:ext cx="1981647" cy="7342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632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pic>
        <p:nvPicPr>
          <p:cNvPr id="20" name="Gráfico 19" descr="Rosto sorridente sem preenchimento ">
            <a:extLst>
              <a:ext uri="{FF2B5EF4-FFF2-40B4-BE49-F238E27FC236}">
                <a16:creationId xmlns:a16="http://schemas.microsoft.com/office/drawing/2014/main" id="{E80A76F0-62DA-4619-BD72-04AC9A4D2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3411" y="2994768"/>
            <a:ext cx="709457" cy="709457"/>
          </a:xfrm>
          <a:prstGeom prst="rect">
            <a:avLst/>
          </a:prstGeom>
        </p:spPr>
      </p:pic>
      <p:pic>
        <p:nvPicPr>
          <p:cNvPr id="22" name="Gráfico 21" descr="Rosto neutro sem preenchimento ">
            <a:extLst>
              <a:ext uri="{FF2B5EF4-FFF2-40B4-BE49-F238E27FC236}">
                <a16:creationId xmlns:a16="http://schemas.microsoft.com/office/drawing/2014/main" id="{2C27A70E-C36E-4254-A687-402AE3A162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96883" y="2994768"/>
            <a:ext cx="709457" cy="709457"/>
          </a:xfrm>
          <a:prstGeom prst="rect">
            <a:avLst/>
          </a:prstGeom>
        </p:spPr>
      </p:pic>
      <p:pic>
        <p:nvPicPr>
          <p:cNvPr id="24" name="Gráfico 23" descr="Rosto triste sem preenchimento ">
            <a:extLst>
              <a:ext uri="{FF2B5EF4-FFF2-40B4-BE49-F238E27FC236}">
                <a16:creationId xmlns:a16="http://schemas.microsoft.com/office/drawing/2014/main" id="{B805637B-3BD1-444D-B19B-DD46F78557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17715" y="2996334"/>
            <a:ext cx="709457" cy="745173"/>
          </a:xfrm>
          <a:prstGeom prst="rect">
            <a:avLst/>
          </a:prstGeom>
        </p:spPr>
      </p:pic>
      <p:pic>
        <p:nvPicPr>
          <p:cNvPr id="26" name="Gráfico 25" descr="Rosto sorrindo sem preenchimento ">
            <a:extLst>
              <a:ext uri="{FF2B5EF4-FFF2-40B4-BE49-F238E27FC236}">
                <a16:creationId xmlns:a16="http://schemas.microsoft.com/office/drawing/2014/main" id="{A5F4DB79-35CD-4BA7-B77B-3031D31D50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94410" y="1032650"/>
            <a:ext cx="829309" cy="829309"/>
          </a:xfrm>
          <a:prstGeom prst="rect">
            <a:avLst/>
          </a:prstGeom>
        </p:spPr>
      </p:pic>
      <p:pic>
        <p:nvPicPr>
          <p:cNvPr id="28" name="Gráfico 27" descr="Rosto surpreso sem preenchimento ">
            <a:extLst>
              <a:ext uri="{FF2B5EF4-FFF2-40B4-BE49-F238E27FC236}">
                <a16:creationId xmlns:a16="http://schemas.microsoft.com/office/drawing/2014/main" id="{41BFD2CF-18FC-4ABB-8BE0-194A231847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427041" y="1962747"/>
            <a:ext cx="829309" cy="829309"/>
          </a:xfrm>
          <a:prstGeom prst="rect">
            <a:avLst/>
          </a:prstGeom>
        </p:spPr>
      </p:pic>
      <p:pic>
        <p:nvPicPr>
          <p:cNvPr id="29" name="Gráfico 28" descr="Rosto sorridente sem preenchimento ">
            <a:extLst>
              <a:ext uri="{FF2B5EF4-FFF2-40B4-BE49-F238E27FC236}">
                <a16:creationId xmlns:a16="http://schemas.microsoft.com/office/drawing/2014/main" id="{19B3DCB4-A744-41A9-9082-4FA04F7F8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49144" y="2912771"/>
            <a:ext cx="829309" cy="829309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A54099A1-86BA-49DD-921E-A12E1EA75F22}"/>
              </a:ext>
            </a:extLst>
          </p:cNvPr>
          <p:cNvSpPr/>
          <p:nvPr/>
        </p:nvSpPr>
        <p:spPr>
          <a:xfrm>
            <a:off x="225514" y="2989195"/>
            <a:ext cx="2160565" cy="7622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1814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C0D5044-B87E-4741-83CC-572EC6DF96A2}"/>
              </a:ext>
            </a:extLst>
          </p:cNvPr>
          <p:cNvCxnSpPr/>
          <p:nvPr/>
        </p:nvCxnSpPr>
        <p:spPr>
          <a:xfrm>
            <a:off x="225514" y="3791810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057FCB7D-5B0A-4D23-AEF9-7F2AA1E30C76}"/>
              </a:ext>
            </a:extLst>
          </p:cNvPr>
          <p:cNvSpPr/>
          <p:nvPr/>
        </p:nvSpPr>
        <p:spPr>
          <a:xfrm>
            <a:off x="2209603" y="3934278"/>
            <a:ext cx="2284018" cy="586186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32" dirty="0">
                <a:latin typeface="Exo 2"/>
              </a:rPr>
              <a:t>Poderia ser mais prático.</a:t>
            </a:r>
          </a:p>
          <a:p>
            <a:endParaRPr lang="pt-BR" sz="1632" dirty="0">
              <a:latin typeface="Exo 2" panose="00000500000000000000" pitchFamily="50" charset="0"/>
            </a:endParaRP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D1FDD8A-6877-49FB-A4A9-32172D6FE06F}"/>
              </a:ext>
            </a:extLst>
          </p:cNvPr>
          <p:cNvCxnSpPr/>
          <p:nvPr/>
        </p:nvCxnSpPr>
        <p:spPr>
          <a:xfrm>
            <a:off x="225514" y="4683089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65DFBC55-8446-4393-8E00-5D2F0A377509}"/>
              </a:ext>
            </a:extLst>
          </p:cNvPr>
          <p:cNvSpPr/>
          <p:nvPr/>
        </p:nvSpPr>
        <p:spPr>
          <a:xfrm>
            <a:off x="222363" y="3882040"/>
            <a:ext cx="1981647" cy="7622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1814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988A0C7-9A9A-45F9-B41F-429C2C02D082}"/>
              </a:ext>
            </a:extLst>
          </p:cNvPr>
          <p:cNvSpPr/>
          <p:nvPr/>
        </p:nvSpPr>
        <p:spPr>
          <a:xfrm>
            <a:off x="194192" y="4682225"/>
            <a:ext cx="1981647" cy="7342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Canal</a:t>
            </a:r>
          </a:p>
          <a:p>
            <a:r>
              <a:rPr lang="pt-BR" sz="1632" b="1" dirty="0">
                <a:solidFill>
                  <a:srgbClr val="E6005A"/>
                </a:solidFill>
                <a:latin typeface="Exo 2" panose="00000500000000000000" pitchFamily="50" charset="0"/>
              </a:rPr>
              <a:t>(ponto de contato) 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465783DE-DC9B-4E81-A205-39F651C9CE0E}"/>
              </a:ext>
            </a:extLst>
          </p:cNvPr>
          <p:cNvCxnSpPr/>
          <p:nvPr/>
        </p:nvCxnSpPr>
        <p:spPr>
          <a:xfrm>
            <a:off x="225514" y="5606972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áfico 38" descr="Envelope">
            <a:extLst>
              <a:ext uri="{FF2B5EF4-FFF2-40B4-BE49-F238E27FC236}">
                <a16:creationId xmlns:a16="http://schemas.microsoft.com/office/drawing/2014/main" id="{62A3CC72-CA54-4AF6-9589-41B8F7A3737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532757" y="113652"/>
            <a:ext cx="829309" cy="829309"/>
          </a:xfrm>
          <a:prstGeom prst="rect">
            <a:avLst/>
          </a:prstGeom>
        </p:spPr>
      </p:pic>
      <p:pic>
        <p:nvPicPr>
          <p:cNvPr id="43" name="Gráfico 42" descr="Bate-papo ">
            <a:extLst>
              <a:ext uri="{FF2B5EF4-FFF2-40B4-BE49-F238E27FC236}">
                <a16:creationId xmlns:a16="http://schemas.microsoft.com/office/drawing/2014/main" id="{69FAC983-C7FF-41C6-9EB6-E6E0B97E47C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1576022" y="3753507"/>
            <a:ext cx="829309" cy="829309"/>
          </a:xfrm>
          <a:prstGeom prst="rect">
            <a:avLst/>
          </a:prstGeom>
        </p:spPr>
      </p:pic>
      <p:pic>
        <p:nvPicPr>
          <p:cNvPr id="45" name="Gráfico 44" descr="Baixar da nuvem">
            <a:extLst>
              <a:ext uri="{FF2B5EF4-FFF2-40B4-BE49-F238E27FC236}">
                <a16:creationId xmlns:a16="http://schemas.microsoft.com/office/drawing/2014/main" id="{8CABD450-B3F5-45F7-93DB-C43B2193D8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-1577811" y="2751862"/>
            <a:ext cx="829309" cy="829309"/>
          </a:xfrm>
          <a:prstGeom prst="rect">
            <a:avLst/>
          </a:prstGeom>
        </p:spPr>
      </p:pic>
      <p:pic>
        <p:nvPicPr>
          <p:cNvPr id="47" name="Gráfico 46" descr="Call center">
            <a:extLst>
              <a:ext uri="{FF2B5EF4-FFF2-40B4-BE49-F238E27FC236}">
                <a16:creationId xmlns:a16="http://schemas.microsoft.com/office/drawing/2014/main" id="{233C002F-C1FF-404F-84F0-8020562F896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1577811" y="933582"/>
            <a:ext cx="829309" cy="829309"/>
          </a:xfrm>
          <a:prstGeom prst="rect">
            <a:avLst/>
          </a:prstGeom>
        </p:spPr>
      </p:pic>
      <p:pic>
        <p:nvPicPr>
          <p:cNvPr id="49" name="Gráfico 48" descr="Fala">
            <a:extLst>
              <a:ext uri="{FF2B5EF4-FFF2-40B4-BE49-F238E27FC236}">
                <a16:creationId xmlns:a16="http://schemas.microsoft.com/office/drawing/2014/main" id="{C69E2FC7-FB44-43AA-BDD0-82B2130C6EE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-1655863" y="1922553"/>
            <a:ext cx="829309" cy="829309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9A498E02-A53D-43C5-8A8C-E911C378ACFE}"/>
              </a:ext>
            </a:extLst>
          </p:cNvPr>
          <p:cNvSpPr/>
          <p:nvPr/>
        </p:nvSpPr>
        <p:spPr>
          <a:xfrm>
            <a:off x="222363" y="5716917"/>
            <a:ext cx="1981647" cy="7342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632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C8A70B33-92D8-4986-AA19-E48CE787D15D}"/>
              </a:ext>
            </a:extLst>
          </p:cNvPr>
          <p:cNvSpPr/>
          <p:nvPr/>
        </p:nvSpPr>
        <p:spPr>
          <a:xfrm>
            <a:off x="2149401" y="5570919"/>
            <a:ext cx="2508724" cy="1339853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32" dirty="0">
                <a:latin typeface="Exo 2"/>
              </a:rPr>
              <a:t>Alterar forma de inserir data de nascimento;</a:t>
            </a:r>
          </a:p>
          <a:p>
            <a:r>
              <a:rPr lang="pt-BR" sz="1632" dirty="0">
                <a:latin typeface="Exo 2"/>
              </a:rPr>
              <a:t>Manter os campos preenchidos ao refazer cadastro.</a:t>
            </a:r>
            <a:endParaRPr lang="pt-BR" sz="1632" dirty="0">
              <a:latin typeface="Exo 2" panose="00000500000000000000" pitchFamily="50" charset="0"/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C4932B27-ED44-4DEF-B99A-12CCCAC16B8C}"/>
              </a:ext>
            </a:extLst>
          </p:cNvPr>
          <p:cNvSpPr/>
          <p:nvPr/>
        </p:nvSpPr>
        <p:spPr>
          <a:xfrm>
            <a:off x="4658124" y="1908109"/>
            <a:ext cx="2284239" cy="586186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32" dirty="0" err="1">
                <a:ea typeface="+mn-lt"/>
                <a:cs typeface="+mn-lt"/>
              </a:rPr>
              <a:t>Realiza</a:t>
            </a:r>
            <a:r>
              <a:rPr lang="en-US" sz="1632" dirty="0">
                <a:ea typeface="+mn-lt"/>
                <a:cs typeface="+mn-lt"/>
              </a:rPr>
              <a:t> o </a:t>
            </a:r>
            <a:r>
              <a:rPr lang="en-US" sz="1632" dirty="0" err="1">
                <a:ea typeface="+mn-lt"/>
                <a:cs typeface="+mn-lt"/>
              </a:rPr>
              <a:t>acesso</a:t>
            </a:r>
            <a:r>
              <a:rPr lang="en-US" sz="1632" dirty="0">
                <a:ea typeface="+mn-lt"/>
                <a:cs typeface="+mn-lt"/>
              </a:rPr>
              <a:t> </a:t>
            </a:r>
            <a:r>
              <a:rPr lang="en-US" sz="1632" dirty="0" err="1">
                <a:ea typeface="+mn-lt"/>
                <a:cs typeface="+mn-lt"/>
              </a:rPr>
              <a:t>ao</a:t>
            </a:r>
            <a:r>
              <a:rPr lang="en-US" sz="1632" dirty="0">
                <a:ea typeface="+mn-lt"/>
                <a:cs typeface="+mn-lt"/>
              </a:rPr>
              <a:t> </a:t>
            </a:r>
            <a:r>
              <a:rPr lang="en-US" sz="1632" dirty="0" err="1">
                <a:ea typeface="+mn-lt"/>
                <a:cs typeface="+mn-lt"/>
              </a:rPr>
              <a:t>aplicativo</a:t>
            </a:r>
            <a:r>
              <a:rPr lang="en-US" sz="1632" dirty="0">
                <a:ea typeface="+mn-lt"/>
                <a:cs typeface="+mn-lt"/>
              </a:rPr>
              <a:t>.</a:t>
            </a:r>
            <a:endParaRPr lang="en-US" sz="1632" dirty="0">
              <a:latin typeface="Calibri"/>
              <a:cs typeface="Calibri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AE04D68C-7614-4D21-AC0D-CDDF233EC6F7}"/>
              </a:ext>
            </a:extLst>
          </p:cNvPr>
          <p:cNvSpPr/>
          <p:nvPr/>
        </p:nvSpPr>
        <p:spPr>
          <a:xfrm>
            <a:off x="4658124" y="3821001"/>
            <a:ext cx="2409828" cy="586186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32" dirty="0" err="1">
                <a:ea typeface="+mn-lt"/>
                <a:cs typeface="+mn-lt"/>
              </a:rPr>
              <a:t>Consegui</a:t>
            </a:r>
            <a:r>
              <a:rPr lang="en-US" sz="1632" dirty="0">
                <a:ea typeface="+mn-lt"/>
                <a:cs typeface="+mn-lt"/>
              </a:rPr>
              <a:t> </a:t>
            </a:r>
            <a:r>
              <a:rPr lang="en-US" sz="1632" dirty="0" err="1">
                <a:ea typeface="+mn-lt"/>
                <a:cs typeface="+mn-lt"/>
              </a:rPr>
              <a:t>acessar</a:t>
            </a:r>
            <a:r>
              <a:rPr lang="en-US" sz="1632" dirty="0">
                <a:ea typeface="+mn-lt"/>
                <a:cs typeface="+mn-lt"/>
              </a:rPr>
              <a:t> </a:t>
            </a:r>
            <a:r>
              <a:rPr lang="en-US" sz="1632" dirty="0" err="1">
                <a:ea typeface="+mn-lt"/>
                <a:cs typeface="+mn-lt"/>
              </a:rPr>
              <a:t>sem</a:t>
            </a:r>
            <a:r>
              <a:rPr lang="en-US" sz="1632" dirty="0">
                <a:ea typeface="+mn-lt"/>
                <a:cs typeface="+mn-lt"/>
              </a:rPr>
              <a:t> </a:t>
            </a:r>
            <a:r>
              <a:rPr lang="en-US" sz="1632" dirty="0" err="1">
                <a:ea typeface="+mn-lt"/>
                <a:cs typeface="+mn-lt"/>
              </a:rPr>
              <a:t>problemas</a:t>
            </a:r>
            <a:r>
              <a:rPr lang="en-US" sz="1632" dirty="0">
                <a:ea typeface="+mn-lt"/>
                <a:cs typeface="+mn-lt"/>
              </a:rPr>
              <a:t>.</a:t>
            </a:r>
            <a:endParaRPr lang="en-US" sz="1632" dirty="0">
              <a:latin typeface="Calibri"/>
              <a:cs typeface="Calibri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A5B20B37-8672-4FE7-AC8E-16C388235B4E}"/>
              </a:ext>
            </a:extLst>
          </p:cNvPr>
          <p:cNvSpPr/>
          <p:nvPr/>
        </p:nvSpPr>
        <p:spPr>
          <a:xfrm>
            <a:off x="4670318" y="5606972"/>
            <a:ext cx="2409828" cy="586186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32" dirty="0" err="1">
                <a:ea typeface="+mn-lt"/>
                <a:cs typeface="+mn-lt"/>
              </a:rPr>
              <a:t>Acessar</a:t>
            </a:r>
            <a:r>
              <a:rPr lang="en-US" sz="1632" dirty="0">
                <a:ea typeface="+mn-lt"/>
                <a:cs typeface="+mn-lt"/>
              </a:rPr>
              <a:t> o </a:t>
            </a:r>
            <a:r>
              <a:rPr lang="en-US" sz="1632" dirty="0" err="1">
                <a:ea typeface="+mn-lt"/>
                <a:cs typeface="+mn-lt"/>
              </a:rPr>
              <a:t>aplicativo</a:t>
            </a:r>
            <a:r>
              <a:rPr lang="en-US" sz="1632" dirty="0">
                <a:ea typeface="+mn-lt"/>
                <a:cs typeface="+mn-lt"/>
              </a:rPr>
              <a:t> </a:t>
            </a:r>
            <a:r>
              <a:rPr lang="en-US" sz="1632" dirty="0" err="1">
                <a:ea typeface="+mn-lt"/>
                <a:cs typeface="+mn-lt"/>
              </a:rPr>
              <a:t>usando</a:t>
            </a:r>
            <a:r>
              <a:rPr lang="en-US" sz="1632" dirty="0">
                <a:ea typeface="+mn-lt"/>
                <a:cs typeface="+mn-lt"/>
              </a:rPr>
              <a:t> </a:t>
            </a:r>
            <a:r>
              <a:rPr lang="en-US" sz="1632" dirty="0" err="1">
                <a:ea typeface="+mn-lt"/>
                <a:cs typeface="+mn-lt"/>
              </a:rPr>
              <a:t>impressão</a:t>
            </a:r>
            <a:r>
              <a:rPr lang="en-US" sz="1632" dirty="0">
                <a:ea typeface="+mn-lt"/>
                <a:cs typeface="+mn-lt"/>
              </a:rPr>
              <a:t> digital.</a:t>
            </a:r>
            <a:endParaRPr lang="en-US" sz="1632" dirty="0">
              <a:latin typeface="Calibri"/>
              <a:cs typeface="Calibri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96969333-1F5F-4F92-B235-A6C4EFB4A711}"/>
              </a:ext>
            </a:extLst>
          </p:cNvPr>
          <p:cNvSpPr/>
          <p:nvPr/>
        </p:nvSpPr>
        <p:spPr>
          <a:xfrm>
            <a:off x="6994920" y="1918708"/>
            <a:ext cx="2284239" cy="586186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32" dirty="0">
                <a:latin typeface="Calibri"/>
                <a:cs typeface="Calibri"/>
              </a:rPr>
              <a:t>Define a </a:t>
            </a:r>
            <a:r>
              <a:rPr lang="en-US" sz="1632" dirty="0" err="1">
                <a:latin typeface="Calibri"/>
                <a:cs typeface="Calibri"/>
              </a:rPr>
              <a:t>rota</a:t>
            </a:r>
            <a:r>
              <a:rPr lang="en-US" sz="1632" dirty="0">
                <a:latin typeface="Calibri"/>
                <a:cs typeface="Calibri"/>
              </a:rPr>
              <a:t> que a </a:t>
            </a:r>
            <a:r>
              <a:rPr lang="en-US" sz="1632" dirty="0" err="1">
                <a:latin typeface="Calibri"/>
                <a:cs typeface="Calibri"/>
              </a:rPr>
              <a:t>usuário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vai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utilizar</a:t>
            </a:r>
            <a:r>
              <a:rPr lang="en-US" sz="1632" dirty="0">
                <a:latin typeface="Calibri"/>
                <a:cs typeface="Calibri"/>
              </a:rPr>
              <a:t>.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4A03F440-6391-4AD4-AE30-4A9C9E6EEFFA}"/>
              </a:ext>
            </a:extLst>
          </p:cNvPr>
          <p:cNvSpPr/>
          <p:nvPr/>
        </p:nvSpPr>
        <p:spPr>
          <a:xfrm>
            <a:off x="7080146" y="3817022"/>
            <a:ext cx="2284239" cy="837408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32" dirty="0" err="1">
                <a:latin typeface="Calibri"/>
                <a:cs typeface="Calibri"/>
              </a:rPr>
              <a:t>Poderia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ter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mais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opções</a:t>
            </a:r>
            <a:r>
              <a:rPr lang="en-US" sz="1632" dirty="0">
                <a:latin typeface="Calibri"/>
                <a:cs typeface="Calibri"/>
              </a:rPr>
              <a:t> de </a:t>
            </a:r>
            <a:r>
              <a:rPr lang="en-US" sz="1632" dirty="0" err="1">
                <a:latin typeface="Calibri"/>
                <a:cs typeface="Calibri"/>
              </a:rPr>
              <a:t>rota</a:t>
            </a:r>
            <a:r>
              <a:rPr lang="en-US" sz="1632" dirty="0">
                <a:latin typeface="Calibri"/>
                <a:cs typeface="Calibri"/>
              </a:rPr>
              <a:t>;</a:t>
            </a:r>
          </a:p>
          <a:p>
            <a:r>
              <a:rPr lang="en-US" sz="1632" dirty="0">
                <a:latin typeface="Calibri"/>
                <a:cs typeface="Calibri"/>
              </a:rPr>
              <a:t>As </a:t>
            </a:r>
            <a:r>
              <a:rPr lang="en-US" sz="1632" dirty="0" err="1">
                <a:latin typeface="Calibri"/>
                <a:cs typeface="Calibri"/>
              </a:rPr>
              <a:t>rotas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não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funcionam</a:t>
            </a:r>
            <a:r>
              <a:rPr lang="en-US" sz="1632" dirty="0">
                <a:latin typeface="Calibri"/>
                <a:cs typeface="Calibri"/>
              </a:rPr>
              <a:t>.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BEA3A81D-90F9-4F2B-BA21-864B50506840}"/>
              </a:ext>
            </a:extLst>
          </p:cNvPr>
          <p:cNvSpPr/>
          <p:nvPr/>
        </p:nvSpPr>
        <p:spPr>
          <a:xfrm>
            <a:off x="7092340" y="5603311"/>
            <a:ext cx="2284239" cy="586186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32" dirty="0" err="1">
                <a:latin typeface="Calibri"/>
                <a:cs typeface="Calibri"/>
              </a:rPr>
              <a:t>Disponibilizar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mais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opções</a:t>
            </a:r>
            <a:r>
              <a:rPr lang="en-US" sz="1632" dirty="0">
                <a:latin typeface="Calibri"/>
                <a:cs typeface="Calibri"/>
              </a:rPr>
              <a:t> de </a:t>
            </a:r>
            <a:r>
              <a:rPr lang="en-US" sz="1632" dirty="0" err="1">
                <a:latin typeface="Calibri"/>
                <a:cs typeface="Calibri"/>
              </a:rPr>
              <a:t>rota</a:t>
            </a:r>
            <a:r>
              <a:rPr lang="en-US" sz="1632" dirty="0">
                <a:latin typeface="Calibri"/>
                <a:cs typeface="Calibri"/>
              </a:rPr>
              <a:t>.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E59755EE-9CB8-4A08-B608-01EAC98CB42E}"/>
              </a:ext>
            </a:extLst>
          </p:cNvPr>
          <p:cNvSpPr/>
          <p:nvPr/>
        </p:nvSpPr>
        <p:spPr>
          <a:xfrm>
            <a:off x="9310416" y="1936796"/>
            <a:ext cx="2284239" cy="837408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32" dirty="0" err="1">
                <a:latin typeface="Calibri"/>
                <a:cs typeface="Calibri"/>
              </a:rPr>
              <a:t>Compartilhar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localização</a:t>
            </a:r>
            <a:r>
              <a:rPr lang="en-US" sz="1632" dirty="0">
                <a:latin typeface="Calibri"/>
                <a:cs typeface="Calibri"/>
              </a:rPr>
              <a:t> com o keeper da </a:t>
            </a:r>
            <a:r>
              <a:rPr lang="en-US" sz="1632" dirty="0" err="1">
                <a:latin typeface="Calibri"/>
                <a:cs typeface="Calibri"/>
              </a:rPr>
              <a:t>usuária</a:t>
            </a:r>
            <a:r>
              <a:rPr lang="en-US" sz="1632" dirty="0">
                <a:latin typeface="Calibri"/>
                <a:cs typeface="Calibri"/>
              </a:rPr>
              <a:t>.</a:t>
            </a:r>
          </a:p>
        </p:txBody>
      </p:sp>
      <p:pic>
        <p:nvPicPr>
          <p:cNvPr id="48" name="Gráfico 47" descr="Rosto triste sem preenchimento ">
            <a:extLst>
              <a:ext uri="{FF2B5EF4-FFF2-40B4-BE49-F238E27FC236}">
                <a16:creationId xmlns:a16="http://schemas.microsoft.com/office/drawing/2014/main" id="{0A6CE45C-DC71-4251-818C-EA20BD8CCA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22019" y="2967145"/>
            <a:ext cx="709457" cy="745173"/>
          </a:xfrm>
          <a:prstGeom prst="rect">
            <a:avLst/>
          </a:prstGeom>
        </p:spPr>
      </p:pic>
      <p:sp>
        <p:nvSpPr>
          <p:cNvPr id="52" name="Retângulo 51">
            <a:extLst>
              <a:ext uri="{FF2B5EF4-FFF2-40B4-BE49-F238E27FC236}">
                <a16:creationId xmlns:a16="http://schemas.microsoft.com/office/drawing/2014/main" id="{6221751B-7D39-4DE7-AF10-745B5C9BB646}"/>
              </a:ext>
            </a:extLst>
          </p:cNvPr>
          <p:cNvSpPr/>
          <p:nvPr/>
        </p:nvSpPr>
        <p:spPr>
          <a:xfrm>
            <a:off x="9310415" y="3840169"/>
            <a:ext cx="2687393" cy="837408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32" dirty="0" err="1">
                <a:latin typeface="Calibri"/>
                <a:cs typeface="Calibri"/>
              </a:rPr>
              <a:t>Baixa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precisão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na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localização</a:t>
            </a:r>
            <a:r>
              <a:rPr lang="en-US" sz="1632" dirty="0">
                <a:latin typeface="Calibri"/>
                <a:cs typeface="Calibri"/>
              </a:rPr>
              <a:t>;</a:t>
            </a:r>
          </a:p>
          <a:p>
            <a:r>
              <a:rPr lang="en-US" sz="1632" dirty="0" err="1">
                <a:latin typeface="Calibri"/>
                <a:cs typeface="Calibri"/>
              </a:rPr>
              <a:t>Não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consigo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compartilhar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minha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rota</a:t>
            </a:r>
            <a:r>
              <a:rPr lang="en-US" sz="1632" dirty="0">
                <a:latin typeface="Calibri"/>
                <a:cs typeface="Calibri"/>
              </a:rPr>
              <a:t> com o keeper.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C4FF512A-65E6-4398-9CA4-87892DE3452C}"/>
              </a:ext>
            </a:extLst>
          </p:cNvPr>
          <p:cNvSpPr/>
          <p:nvPr/>
        </p:nvSpPr>
        <p:spPr>
          <a:xfrm>
            <a:off x="9310416" y="3840169"/>
            <a:ext cx="2687393" cy="837408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32" dirty="0" err="1">
                <a:latin typeface="Calibri"/>
                <a:cs typeface="Calibri"/>
              </a:rPr>
              <a:t>Baixa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precisão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na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localização</a:t>
            </a:r>
            <a:r>
              <a:rPr lang="en-US" sz="1632" dirty="0">
                <a:latin typeface="Calibri"/>
                <a:cs typeface="Calibri"/>
              </a:rPr>
              <a:t>;</a:t>
            </a:r>
          </a:p>
          <a:p>
            <a:r>
              <a:rPr lang="en-US" sz="1632" dirty="0" err="1">
                <a:latin typeface="Calibri"/>
                <a:cs typeface="Calibri"/>
              </a:rPr>
              <a:t>Não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consigo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compartilhar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minha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rota</a:t>
            </a:r>
            <a:r>
              <a:rPr lang="en-US" sz="1632" dirty="0">
                <a:latin typeface="Calibri"/>
                <a:cs typeface="Calibri"/>
              </a:rPr>
              <a:t> com o keeper.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77B188DE-935D-47FD-8931-13D2EA1C1A55}"/>
              </a:ext>
            </a:extLst>
          </p:cNvPr>
          <p:cNvSpPr/>
          <p:nvPr/>
        </p:nvSpPr>
        <p:spPr>
          <a:xfrm>
            <a:off x="9359180" y="5595129"/>
            <a:ext cx="2284239" cy="837408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32" dirty="0" err="1">
                <a:latin typeface="Calibri"/>
                <a:cs typeface="Calibri"/>
              </a:rPr>
              <a:t>Disponibilizar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mais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opções</a:t>
            </a:r>
            <a:r>
              <a:rPr lang="en-US" sz="1632" dirty="0">
                <a:latin typeface="Calibri"/>
                <a:cs typeface="Calibri"/>
              </a:rPr>
              <a:t> de </a:t>
            </a:r>
            <a:r>
              <a:rPr lang="en-US" sz="1632" dirty="0" err="1">
                <a:latin typeface="Calibri"/>
                <a:cs typeface="Calibri"/>
              </a:rPr>
              <a:t>compartilhamento</a:t>
            </a:r>
            <a:r>
              <a:rPr lang="en-US" sz="1632" dirty="0">
                <a:latin typeface="Calibri"/>
                <a:cs typeface="Calibri"/>
              </a:rPr>
              <a:t>.</a:t>
            </a:r>
          </a:p>
        </p:txBody>
      </p:sp>
      <p:pic>
        <p:nvPicPr>
          <p:cNvPr id="5" name="Gráfico 4" descr="Smartphone com preenchimento sólido">
            <a:extLst>
              <a:ext uri="{FF2B5EF4-FFF2-40B4-BE49-F238E27FC236}">
                <a16:creationId xmlns:a16="http://schemas.microsoft.com/office/drawing/2014/main" id="{5074A1F4-1F34-4504-93A3-9762DEDF459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989066" y="4810189"/>
            <a:ext cx="725089" cy="725089"/>
          </a:xfrm>
          <a:prstGeom prst="rect">
            <a:avLst/>
          </a:prstGeom>
        </p:spPr>
      </p:pic>
      <p:pic>
        <p:nvPicPr>
          <p:cNvPr id="53" name="Gráfico 52" descr="Smartphone com preenchimento sólido">
            <a:extLst>
              <a:ext uri="{FF2B5EF4-FFF2-40B4-BE49-F238E27FC236}">
                <a16:creationId xmlns:a16="http://schemas.microsoft.com/office/drawing/2014/main" id="{66C16F00-2216-4539-AF3F-3F0F6633E56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294510" y="4810602"/>
            <a:ext cx="725089" cy="725089"/>
          </a:xfrm>
          <a:prstGeom prst="rect">
            <a:avLst/>
          </a:prstGeom>
        </p:spPr>
      </p:pic>
      <p:pic>
        <p:nvPicPr>
          <p:cNvPr id="55" name="Gráfico 54" descr="Smartphone com preenchimento sólido">
            <a:extLst>
              <a:ext uri="{FF2B5EF4-FFF2-40B4-BE49-F238E27FC236}">
                <a16:creationId xmlns:a16="http://schemas.microsoft.com/office/drawing/2014/main" id="{69DE26ED-11A5-44F9-A203-A004DAA36CC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774494" y="4810602"/>
            <a:ext cx="725089" cy="725089"/>
          </a:xfrm>
          <a:prstGeom prst="rect">
            <a:avLst/>
          </a:prstGeom>
        </p:spPr>
      </p:pic>
      <p:pic>
        <p:nvPicPr>
          <p:cNvPr id="57" name="Gráfico 56" descr="Smartphone com preenchimento sólido">
            <a:extLst>
              <a:ext uri="{FF2B5EF4-FFF2-40B4-BE49-F238E27FC236}">
                <a16:creationId xmlns:a16="http://schemas.microsoft.com/office/drawing/2014/main" id="{7583B767-2502-4C3C-8101-64DE13BCA41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058034" y="4810189"/>
            <a:ext cx="725089" cy="72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6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F3944E7-F0C6-4626-876C-A4DAC7EB8ED4}"/>
              </a:ext>
            </a:extLst>
          </p:cNvPr>
          <p:cNvSpPr txBox="1"/>
          <p:nvPr/>
        </p:nvSpPr>
        <p:spPr>
          <a:xfrm>
            <a:off x="688911" y="1079547"/>
            <a:ext cx="10515600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/>
              <a:t>Qual o negócio (área) do projeto?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600" b="1" dirty="0"/>
              <a:t>R: </a:t>
            </a:r>
            <a:r>
              <a:rPr lang="pt-BR" sz="1600" dirty="0"/>
              <a:t>O projeto visa promover segurança a mulher na locomoção do dia a dia.</a:t>
            </a:r>
            <a:endParaRPr lang="pt-BR" sz="1600" b="1" dirty="0"/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/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/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/>
              <a:t>Visite uma empresa (virtualmente) para conhecer e/ou faça uma OBSERVAÇÃO EM CAMPO (virtual).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600" b="1" dirty="0"/>
              <a:t>R: </a:t>
            </a:r>
            <a:r>
              <a:rPr lang="pt-BR" sz="1600" dirty="0"/>
              <a:t>A empresa que mais se aproxima do nosso negócio é a empresa </a:t>
            </a:r>
            <a:r>
              <a:rPr lang="pt-BR" sz="1600" dirty="0" err="1"/>
              <a:t>Malalai</a:t>
            </a:r>
            <a:r>
              <a:rPr lang="pt-BR" sz="1600" dirty="0"/>
              <a:t>, que através de um aplicativo e um anel, faz com que as mulheres consigam andar pelo trajeto mais seguro e compartilhar sua localização com quem quiser através do anel que a mulher deve utilizar.  </a:t>
            </a:r>
          </a:p>
          <a:p>
            <a:pPr marL="0" indent="0" algn="just">
              <a:buNone/>
            </a:pPr>
            <a:endParaRPr lang="pt-BR" b="1" dirty="0"/>
          </a:p>
          <a:p>
            <a:pPr marL="0" indent="0" algn="just">
              <a:buNone/>
            </a:pPr>
            <a:r>
              <a:rPr lang="pt-BR" sz="1400" dirty="0"/>
              <a:t>Olhe como funcionam as coisas (passo a passo do hoje)</a:t>
            </a:r>
          </a:p>
          <a:p>
            <a:pPr marL="0" indent="0" algn="just">
              <a:buNone/>
            </a:pPr>
            <a:r>
              <a:rPr lang="pt-BR" sz="1400" dirty="0"/>
              <a:t>Veja se já não existem pesquisas na WEB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FDF1E66-9CF1-493A-B4A2-31C476E19D2F}"/>
              </a:ext>
            </a:extLst>
          </p:cNvPr>
          <p:cNvSpPr txBox="1"/>
          <p:nvPr/>
        </p:nvSpPr>
        <p:spPr>
          <a:xfrm>
            <a:off x="429208" y="6531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1. Negócio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610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F3944E7-F0C6-4626-876C-A4DAC7EB8ED4}"/>
              </a:ext>
            </a:extLst>
          </p:cNvPr>
          <p:cNvSpPr txBox="1"/>
          <p:nvPr/>
        </p:nvSpPr>
        <p:spPr>
          <a:xfrm>
            <a:off x="670250" y="836951"/>
            <a:ext cx="1051560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Quatro em cada dez brasileiras (42%) já foram vítimas de assédio sexual no Brasil, segundo o instituto de pesquisa Datafolha em 2017;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56% das mulheres entre 16 e 24 anos relatam ter sido assediadas nas ruas, transporte público, no trabalho, na escola, na faculdade e em casa;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Outra pesquisa feita pela </a:t>
            </a:r>
            <a:r>
              <a:rPr lang="pt-BR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YouGov</a:t>
            </a: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em 2016, encomendada pela </a:t>
            </a:r>
            <a:r>
              <a:rPr lang="pt-BR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Action</a:t>
            </a: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BR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Aid</a:t>
            </a: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relatou que metade das mulheres brasileiras afirmou já ter sido seguida nas ruas</a:t>
            </a:r>
            <a:r>
              <a:rPr lang="pt-BR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Ao falar sobre a situação que sentiram mais medo de sofrerem assédio, 70% responderam que sentem mais medo ao andar pelas ruas, 69% ao sair ou chegar em casa à noite e 68% no transporte público;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>
              <a:hlinkClick r:id="rId2"/>
            </a:endParaRPr>
          </a:p>
          <a:p>
            <a:pPr algn="just"/>
            <a:r>
              <a:rPr lang="pt-BR" dirty="0">
                <a:hlinkClick r:id="rId2"/>
              </a:rPr>
              <a:t>https://malalai.com.br</a:t>
            </a:r>
            <a:r>
              <a:rPr lang="pt-BR" dirty="0"/>
              <a:t> – Empresa concorrente ao nosso negócio</a:t>
            </a:r>
          </a:p>
          <a:p>
            <a:pPr algn="just"/>
            <a:r>
              <a:rPr lang="pt-BR" dirty="0">
                <a:hlinkClick r:id="rId3"/>
              </a:rPr>
              <a:t>https://www.institutomariadapenha.org.br/lei-11340/tipos-de-violencia.html</a:t>
            </a:r>
            <a:endParaRPr lang="pt-BR" dirty="0"/>
          </a:p>
          <a:p>
            <a:pPr algn="just"/>
            <a:r>
              <a:rPr lang="pt-BR" dirty="0">
                <a:hlinkClick r:id="rId4"/>
              </a:rPr>
              <a:t>https://www.brasildefato.com.br/2016/05/21/86-das-brasileiras-ja-sofreram-assedio-em-espacos-urbanos-segundo-pesquisa/</a:t>
            </a:r>
            <a:endParaRPr lang="pt-BR" dirty="0"/>
          </a:p>
          <a:p>
            <a:pPr algn="just"/>
            <a:r>
              <a:rPr lang="pt-BR" dirty="0">
                <a:hlinkClick r:id="rId5"/>
              </a:rPr>
              <a:t>https://www.eusouagloria.com.br/dados</a:t>
            </a:r>
            <a:endParaRPr lang="pt-BR" dirty="0"/>
          </a:p>
          <a:p>
            <a:pPr algn="just"/>
            <a:r>
              <a:rPr lang="pt-BR" dirty="0">
                <a:hlinkClick r:id="rId6"/>
              </a:rPr>
              <a:t>https://www.uol.com.br/universa/noticias/redacao/2020/10/10/dia-contra-a-violencia-a-mulher-10-dados-explicam-por-que-falar-sobre-isso.htm</a:t>
            </a: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algn="just"/>
            <a:r>
              <a:rPr lang="pt-BR" dirty="0"/>
              <a:t>Coloque detalhes do que foi pesquisado, como links que apontam para vídeos e documentos.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FDF1E66-9CF1-493A-B4A2-31C476E19D2F}"/>
              </a:ext>
            </a:extLst>
          </p:cNvPr>
          <p:cNvSpPr txBox="1"/>
          <p:nvPr/>
        </p:nvSpPr>
        <p:spPr>
          <a:xfrm>
            <a:off x="429208" y="6531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1. Negócio - Detalhes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461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0" y="40757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Usuária frequente da aplicação de grupo de locomoção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3E36D8E-9462-4CDC-92FB-71216AF24DAA}"/>
              </a:ext>
            </a:extLst>
          </p:cNvPr>
          <p:cNvGrpSpPr/>
          <p:nvPr/>
        </p:nvGrpSpPr>
        <p:grpSpPr>
          <a:xfrm>
            <a:off x="877675" y="3732205"/>
            <a:ext cx="5144611" cy="2989555"/>
            <a:chOff x="482352" y="3723928"/>
            <a:chExt cx="5144611" cy="2989555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D516A33A-7F4F-4227-BBF8-6AD615B6DA5D}"/>
                </a:ext>
              </a:extLst>
            </p:cNvPr>
            <p:cNvGrpSpPr/>
            <p:nvPr/>
          </p:nvGrpSpPr>
          <p:grpSpPr>
            <a:xfrm>
              <a:off x="482352" y="3723928"/>
              <a:ext cx="5144611" cy="2989555"/>
              <a:chOff x="482352" y="3723928"/>
              <a:chExt cx="10972801" cy="2989555"/>
            </a:xfrm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83C88CF3-2AD9-489F-A690-25DD87C8DB2C}"/>
                  </a:ext>
                </a:extLst>
              </p:cNvPr>
              <p:cNvSpPr/>
              <p:nvPr/>
            </p:nvSpPr>
            <p:spPr>
              <a:xfrm>
                <a:off x="482352" y="3723928"/>
                <a:ext cx="10972801" cy="29895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0AFE217-289E-42BC-B79D-4F936233942E}"/>
                  </a:ext>
                </a:extLst>
              </p:cNvPr>
              <p:cNvSpPr txBox="1"/>
              <p:nvPr/>
            </p:nvSpPr>
            <p:spPr>
              <a:xfrm>
                <a:off x="621437" y="3850307"/>
                <a:ext cx="5976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Necessidades</a:t>
                </a:r>
              </a:p>
            </p:txBody>
          </p:sp>
        </p:grp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72EED253-B5E0-4198-89F0-89D78DBCCBFA}"/>
                </a:ext>
              </a:extLst>
            </p:cNvPr>
            <p:cNvSpPr txBox="1"/>
            <p:nvPr/>
          </p:nvSpPr>
          <p:spPr>
            <a:xfrm>
              <a:off x="762000" y="4346018"/>
              <a:ext cx="463109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pt-BR" dirty="0"/>
                <a:t>Retornar com segurança para a sua casa; 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Receber informações sobre rotas seguras para a sua locomoção;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Encontrar outras mulheres que façam a mesma rota;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Acompanhar a localização de amigas/familiares.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1C074BCB-A144-4446-8FB0-6D2E8B9ED712}"/>
              </a:ext>
            </a:extLst>
          </p:cNvPr>
          <p:cNvGrpSpPr/>
          <p:nvPr/>
        </p:nvGrpSpPr>
        <p:grpSpPr>
          <a:xfrm>
            <a:off x="6121151" y="1016428"/>
            <a:ext cx="5144611" cy="2610035"/>
            <a:chOff x="6230276" y="931209"/>
            <a:chExt cx="5144611" cy="2610035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AE55F7F5-8C36-4111-98D8-641E13659C02}"/>
                </a:ext>
              </a:extLst>
            </p:cNvPr>
            <p:cNvGrpSpPr/>
            <p:nvPr/>
          </p:nvGrpSpPr>
          <p:grpSpPr>
            <a:xfrm>
              <a:off x="6230276" y="931209"/>
              <a:ext cx="5144611" cy="2610035"/>
              <a:chOff x="6314613" y="516177"/>
              <a:chExt cx="5144611" cy="2610035"/>
            </a:xfrm>
          </p:grpSpPr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F7814368-9D56-4E49-845E-A77143904CCD}"/>
                  </a:ext>
                </a:extLst>
              </p:cNvPr>
              <p:cNvSpPr/>
              <p:nvPr/>
            </p:nvSpPr>
            <p:spPr>
              <a:xfrm>
                <a:off x="6314613" y="516179"/>
                <a:ext cx="5144611" cy="26100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2E4BF38-5BF3-4CB6-B004-39B4C4CA273A}"/>
                  </a:ext>
                </a:extLst>
              </p:cNvPr>
              <p:cNvSpPr txBox="1"/>
              <p:nvPr/>
            </p:nvSpPr>
            <p:spPr>
              <a:xfrm>
                <a:off x="6615344" y="516177"/>
                <a:ext cx="3372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Comportamento</a:t>
                </a:r>
              </a:p>
            </p:txBody>
          </p:sp>
        </p:grp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62E279AF-A75C-4466-AEC3-0774C2C6C8AF}"/>
                </a:ext>
              </a:extLst>
            </p:cNvPr>
            <p:cNvSpPr txBox="1"/>
            <p:nvPr/>
          </p:nvSpPr>
          <p:spPr>
            <a:xfrm>
              <a:off x="6495351" y="1391177"/>
              <a:ext cx="472468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pt-BR" dirty="0"/>
                <a:t>24 anos;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Solteira;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Vende doces na entrada de estações;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Retorna para a casa com suas mercadorias e com o lucro das vendas;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Conhece casos de mulheres próximas a ela que sofreram assédio ou tentativa de assalto.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A368F706-48D1-486F-99AE-3264C0C23BDE}"/>
              </a:ext>
            </a:extLst>
          </p:cNvPr>
          <p:cNvGrpSpPr/>
          <p:nvPr/>
        </p:nvGrpSpPr>
        <p:grpSpPr>
          <a:xfrm>
            <a:off x="6121152" y="3681993"/>
            <a:ext cx="5144611" cy="3119125"/>
            <a:chOff x="6285389" y="3621856"/>
            <a:chExt cx="5144611" cy="3119125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5B2371F0-F186-411C-BDF9-DB6A3C9366AD}"/>
                </a:ext>
              </a:extLst>
            </p:cNvPr>
            <p:cNvGrpSpPr/>
            <p:nvPr/>
          </p:nvGrpSpPr>
          <p:grpSpPr>
            <a:xfrm>
              <a:off x="6285389" y="3621856"/>
              <a:ext cx="5144611" cy="3039767"/>
              <a:chOff x="482352" y="3673716"/>
              <a:chExt cx="10972801" cy="3039767"/>
            </a:xfrm>
          </p:grpSpPr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83D97B0D-D64C-4D83-B0B7-58198A569002}"/>
                  </a:ext>
                </a:extLst>
              </p:cNvPr>
              <p:cNvSpPr/>
              <p:nvPr/>
            </p:nvSpPr>
            <p:spPr>
              <a:xfrm>
                <a:off x="482352" y="3723928"/>
                <a:ext cx="10972801" cy="29895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A443C7C7-758D-4A6F-A487-31C932BF4B67}"/>
                  </a:ext>
                </a:extLst>
              </p:cNvPr>
              <p:cNvSpPr txBox="1"/>
              <p:nvPr/>
            </p:nvSpPr>
            <p:spPr>
              <a:xfrm>
                <a:off x="760743" y="3673716"/>
                <a:ext cx="61569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Soluções</a:t>
                </a:r>
              </a:p>
            </p:txBody>
          </p:sp>
        </p:grp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A0B87783-A961-4A83-AC40-61F8F7266194}"/>
                </a:ext>
              </a:extLst>
            </p:cNvPr>
            <p:cNvSpPr txBox="1"/>
            <p:nvPr/>
          </p:nvSpPr>
          <p:spPr>
            <a:xfrm>
              <a:off x="6490315" y="3878659"/>
              <a:ext cx="4734755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Uma aplicação que: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Crie um grupo de locomoção que possibilite o encontro para andar com outras usuárias;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Trace a sua rota desde o ponto de partida até o de chegada;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Destaque no mapa informações relevantes sobre determinados locais;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Apresente o nível de periculosidade do local;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Possibilite o compartilhamento de localização.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301F2ABE-4E98-49A6-925B-08E9ABD16164}"/>
              </a:ext>
            </a:extLst>
          </p:cNvPr>
          <p:cNvGrpSpPr/>
          <p:nvPr/>
        </p:nvGrpSpPr>
        <p:grpSpPr>
          <a:xfrm>
            <a:off x="877676" y="1016428"/>
            <a:ext cx="5144611" cy="2610035"/>
            <a:chOff x="482352" y="861134"/>
            <a:chExt cx="5144611" cy="2610035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FED47260-B8F4-412C-9490-81084AD3D7B5}"/>
                </a:ext>
              </a:extLst>
            </p:cNvPr>
            <p:cNvGrpSpPr/>
            <p:nvPr/>
          </p:nvGrpSpPr>
          <p:grpSpPr>
            <a:xfrm>
              <a:off x="482352" y="861134"/>
              <a:ext cx="5144611" cy="2610035"/>
              <a:chOff x="541537" y="446102"/>
              <a:chExt cx="5144611" cy="2610035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A3D818F5-306D-4BB4-938F-7F59CA1D43A8}"/>
                  </a:ext>
                </a:extLst>
              </p:cNvPr>
              <p:cNvSpPr/>
              <p:nvPr/>
            </p:nvSpPr>
            <p:spPr>
              <a:xfrm>
                <a:off x="541537" y="446102"/>
                <a:ext cx="5144611" cy="26100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E948D4D-A415-4018-B094-541F1C4286D1}"/>
                  </a:ext>
                </a:extLst>
              </p:cNvPr>
              <p:cNvSpPr txBox="1"/>
              <p:nvPr/>
            </p:nvSpPr>
            <p:spPr>
              <a:xfrm>
                <a:off x="606747" y="516177"/>
                <a:ext cx="958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Quem?</a:t>
                </a:r>
              </a:p>
            </p:txBody>
          </p:sp>
        </p:grp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432F4ECD-34B6-4CCC-8892-54EF468DDDFE}"/>
                </a:ext>
              </a:extLst>
            </p:cNvPr>
            <p:cNvSpPr txBox="1"/>
            <p:nvPr/>
          </p:nvSpPr>
          <p:spPr>
            <a:xfrm>
              <a:off x="2761162" y="1336035"/>
              <a:ext cx="278456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pt-BR" dirty="0"/>
                <a:t>Meu nome é Márcia Pereira e já ouvi relatos de outras comerciantes que já sofreram assédio.</a:t>
              </a:r>
            </a:p>
          </p:txBody>
        </p:sp>
        <p:pic>
          <p:nvPicPr>
            <p:cNvPr id="29" name="Imagem 28" descr="Desenho de um personagem de desenho animado&#10;&#10;Descrição gerada automaticamente">
              <a:extLst>
                <a:ext uri="{FF2B5EF4-FFF2-40B4-BE49-F238E27FC236}">
                  <a16:creationId xmlns:a16="http://schemas.microsoft.com/office/drawing/2014/main" id="{776977D9-E4D8-404F-8502-77A87472BE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84" t="23429" r="7488" b="10204"/>
            <a:stretch/>
          </p:blipFill>
          <p:spPr>
            <a:xfrm>
              <a:off x="728652" y="1406283"/>
              <a:ext cx="1951275" cy="1917697"/>
            </a:xfrm>
            <a:prstGeom prst="rect">
              <a:avLst/>
            </a:prstGeom>
          </p:spPr>
        </p:pic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01BDFBB-C1FE-445C-97F2-DD91705353FC}"/>
              </a:ext>
            </a:extLst>
          </p:cNvPr>
          <p:cNvSpPr txBox="1"/>
          <p:nvPr/>
        </p:nvSpPr>
        <p:spPr>
          <a:xfrm>
            <a:off x="429208" y="6531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2. </a:t>
            </a:r>
            <a:r>
              <a:rPr lang="pt-BR" b="1" dirty="0" err="1"/>
              <a:t>Proto-Persona</a:t>
            </a:r>
            <a:r>
              <a:rPr lang="pt-BR" b="1" dirty="0"/>
              <a:t>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755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-6054" y="41313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Usuária frequente da aplicação de grupo de locomoção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EB71B4C-E49A-43A5-8CDB-441CA8CDD0E5}"/>
              </a:ext>
            </a:extLst>
          </p:cNvPr>
          <p:cNvGrpSpPr/>
          <p:nvPr/>
        </p:nvGrpSpPr>
        <p:grpSpPr>
          <a:xfrm>
            <a:off x="877514" y="3698834"/>
            <a:ext cx="5144611" cy="2989555"/>
            <a:chOff x="482352" y="3723928"/>
            <a:chExt cx="5144611" cy="2989555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D516A33A-7F4F-4227-BBF8-6AD615B6DA5D}"/>
                </a:ext>
              </a:extLst>
            </p:cNvPr>
            <p:cNvGrpSpPr/>
            <p:nvPr/>
          </p:nvGrpSpPr>
          <p:grpSpPr>
            <a:xfrm>
              <a:off x="482352" y="3723928"/>
              <a:ext cx="5144611" cy="2989555"/>
              <a:chOff x="482352" y="3723928"/>
              <a:chExt cx="10972801" cy="2989555"/>
            </a:xfrm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83C88CF3-2AD9-489F-A690-25DD87C8DB2C}"/>
                  </a:ext>
                </a:extLst>
              </p:cNvPr>
              <p:cNvSpPr/>
              <p:nvPr/>
            </p:nvSpPr>
            <p:spPr>
              <a:xfrm>
                <a:off x="482352" y="3723928"/>
                <a:ext cx="10972801" cy="29895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0AFE217-289E-42BC-B79D-4F936233942E}"/>
                  </a:ext>
                </a:extLst>
              </p:cNvPr>
              <p:cNvSpPr txBox="1"/>
              <p:nvPr/>
            </p:nvSpPr>
            <p:spPr>
              <a:xfrm>
                <a:off x="621437" y="3850307"/>
                <a:ext cx="5976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Necessidades</a:t>
                </a:r>
              </a:p>
            </p:txBody>
          </p:sp>
        </p:grp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72EED253-B5E0-4198-89F0-89D78DBCCBFA}"/>
                </a:ext>
              </a:extLst>
            </p:cNvPr>
            <p:cNvSpPr txBox="1"/>
            <p:nvPr/>
          </p:nvSpPr>
          <p:spPr>
            <a:xfrm>
              <a:off x="762000" y="4346018"/>
              <a:ext cx="463109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pt-BR" dirty="0"/>
                <a:t>Sentir-se mais segura ao andar sozinha;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Receber auxílio/ajuda de mulheres que estão por perto;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Alertar familiares e/ou amigas se estiver em situações de risco;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Utilizar um meio de transporte mais seguro;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Receber dicas de defesa pessoal.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5D8812F0-3DB7-4647-93A1-76D09B1D7781}"/>
              </a:ext>
            </a:extLst>
          </p:cNvPr>
          <p:cNvGrpSpPr/>
          <p:nvPr/>
        </p:nvGrpSpPr>
        <p:grpSpPr>
          <a:xfrm>
            <a:off x="6121152" y="994024"/>
            <a:ext cx="5144611" cy="2610033"/>
            <a:chOff x="6285390" y="861136"/>
            <a:chExt cx="5144611" cy="2610033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AE55F7F5-8C36-4111-98D8-641E13659C02}"/>
                </a:ext>
              </a:extLst>
            </p:cNvPr>
            <p:cNvGrpSpPr/>
            <p:nvPr/>
          </p:nvGrpSpPr>
          <p:grpSpPr>
            <a:xfrm>
              <a:off x="6285390" y="861136"/>
              <a:ext cx="5144611" cy="2610033"/>
              <a:chOff x="6369727" y="446104"/>
              <a:chExt cx="5144611" cy="2610033"/>
            </a:xfrm>
          </p:grpSpPr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F7814368-9D56-4E49-845E-A77143904CCD}"/>
                  </a:ext>
                </a:extLst>
              </p:cNvPr>
              <p:cNvSpPr/>
              <p:nvPr/>
            </p:nvSpPr>
            <p:spPr>
              <a:xfrm>
                <a:off x="6369727" y="446104"/>
                <a:ext cx="5144611" cy="26100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2E4BF38-5BF3-4CB6-B004-39B4C4CA273A}"/>
                  </a:ext>
                </a:extLst>
              </p:cNvPr>
              <p:cNvSpPr txBox="1"/>
              <p:nvPr/>
            </p:nvSpPr>
            <p:spPr>
              <a:xfrm>
                <a:off x="6615344" y="516177"/>
                <a:ext cx="3372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Comportamento</a:t>
                </a:r>
              </a:p>
            </p:txBody>
          </p:sp>
        </p:grp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8799EDF7-902F-4313-BBC6-25F273E3D91B}"/>
                </a:ext>
              </a:extLst>
            </p:cNvPr>
            <p:cNvSpPr txBox="1"/>
            <p:nvPr/>
          </p:nvSpPr>
          <p:spPr>
            <a:xfrm>
              <a:off x="6531007" y="1395319"/>
              <a:ext cx="463109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pt-BR" dirty="0"/>
                <a:t>18 anos;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Estudante;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Sai constantemente aos finais de semana com as amigas;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Está constantemente conectada a rede;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Utiliza transporte público.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3D43B4F-35D1-443F-8140-84BA9F48973A}"/>
              </a:ext>
            </a:extLst>
          </p:cNvPr>
          <p:cNvGrpSpPr/>
          <p:nvPr/>
        </p:nvGrpSpPr>
        <p:grpSpPr>
          <a:xfrm>
            <a:off x="6121152" y="3638964"/>
            <a:ext cx="5144611" cy="3389304"/>
            <a:chOff x="6285389" y="3612197"/>
            <a:chExt cx="5144611" cy="3389304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5B2371F0-F186-411C-BDF9-DB6A3C9366AD}"/>
                </a:ext>
              </a:extLst>
            </p:cNvPr>
            <p:cNvGrpSpPr/>
            <p:nvPr/>
          </p:nvGrpSpPr>
          <p:grpSpPr>
            <a:xfrm>
              <a:off x="6285389" y="3612197"/>
              <a:ext cx="5144611" cy="3049426"/>
              <a:chOff x="482352" y="3664057"/>
              <a:chExt cx="10972801" cy="3049426"/>
            </a:xfrm>
          </p:grpSpPr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83D97B0D-D64C-4D83-B0B7-58198A569002}"/>
                  </a:ext>
                </a:extLst>
              </p:cNvPr>
              <p:cNvSpPr/>
              <p:nvPr/>
            </p:nvSpPr>
            <p:spPr>
              <a:xfrm>
                <a:off x="482352" y="3723928"/>
                <a:ext cx="10972801" cy="29895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A443C7C7-758D-4A6F-A487-31C932BF4B67}"/>
                  </a:ext>
                </a:extLst>
              </p:cNvPr>
              <p:cNvSpPr txBox="1"/>
              <p:nvPr/>
            </p:nvSpPr>
            <p:spPr>
              <a:xfrm>
                <a:off x="586276" y="3664057"/>
                <a:ext cx="61569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Soluções</a:t>
                </a:r>
              </a:p>
            </p:txBody>
          </p:sp>
        </p:grp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E8A6FCF-5582-4864-8072-E34AF8714CC5}"/>
                </a:ext>
              </a:extLst>
            </p:cNvPr>
            <p:cNvSpPr txBox="1"/>
            <p:nvPr/>
          </p:nvSpPr>
          <p:spPr>
            <a:xfrm>
              <a:off x="6464320" y="3862180"/>
              <a:ext cx="4734755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Uma aplicação que: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Envie alertas para pessoas próximas quando a usuária se aproximar de lugares considerados como perigosos;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Possibilite o redirecionamento para um aplicativo de carona;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Acione usuárias que estejam próximas para auxiliar em situações perigosas;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Compartilhe dicas para saber o que fazer em determinadas situações de risco.</a:t>
              </a:r>
            </a:p>
            <a:p>
              <a:pPr marL="285750" indent="-285750">
                <a:buFontTx/>
                <a:buChar char="-"/>
              </a:pPr>
              <a:endParaRPr lang="pt-BR" dirty="0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F5EE389-65E9-4D6F-9B69-87769383932A}"/>
              </a:ext>
            </a:extLst>
          </p:cNvPr>
          <p:cNvGrpSpPr/>
          <p:nvPr/>
        </p:nvGrpSpPr>
        <p:grpSpPr>
          <a:xfrm>
            <a:off x="880025" y="979602"/>
            <a:ext cx="5144611" cy="2661960"/>
            <a:chOff x="482352" y="861134"/>
            <a:chExt cx="5144611" cy="2661960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FED47260-B8F4-412C-9490-81084AD3D7B5}"/>
                </a:ext>
              </a:extLst>
            </p:cNvPr>
            <p:cNvGrpSpPr/>
            <p:nvPr/>
          </p:nvGrpSpPr>
          <p:grpSpPr>
            <a:xfrm>
              <a:off x="482352" y="861134"/>
              <a:ext cx="5144611" cy="2610035"/>
              <a:chOff x="541537" y="446102"/>
              <a:chExt cx="5144611" cy="2610035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A3D818F5-306D-4BB4-938F-7F59CA1D43A8}"/>
                  </a:ext>
                </a:extLst>
              </p:cNvPr>
              <p:cNvSpPr/>
              <p:nvPr/>
            </p:nvSpPr>
            <p:spPr>
              <a:xfrm>
                <a:off x="541537" y="446102"/>
                <a:ext cx="5144611" cy="26100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E948D4D-A415-4018-B094-541F1C4286D1}"/>
                  </a:ext>
                </a:extLst>
              </p:cNvPr>
              <p:cNvSpPr txBox="1"/>
              <p:nvPr/>
            </p:nvSpPr>
            <p:spPr>
              <a:xfrm>
                <a:off x="606747" y="516177"/>
                <a:ext cx="958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Quem?</a:t>
                </a:r>
              </a:p>
            </p:txBody>
          </p:sp>
        </p:grp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432F4ECD-34B6-4CCC-8892-54EF468DDDFE}"/>
                </a:ext>
              </a:extLst>
            </p:cNvPr>
            <p:cNvSpPr txBox="1"/>
            <p:nvPr/>
          </p:nvSpPr>
          <p:spPr>
            <a:xfrm>
              <a:off x="3009141" y="1359945"/>
              <a:ext cx="2446437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/>
                <a:t>Meu nome é Ana </a:t>
              </a:r>
              <a:r>
                <a:rPr lang="pt-BR" dirty="0" err="1"/>
                <a:t>Gabrielly</a:t>
              </a:r>
              <a:r>
                <a:rPr lang="pt-BR" dirty="0"/>
                <a:t> e não sei reagir a situações de perigo ou ameaça ao voltar sozinha para a casa.</a:t>
              </a:r>
            </a:p>
          </p:txBody>
        </p:sp>
        <p:pic>
          <p:nvPicPr>
            <p:cNvPr id="5" name="Imagem 4" descr="Desenho de uma pessoa&#10;&#10;Descrição gerada automaticamente com confiança média">
              <a:extLst>
                <a:ext uri="{FF2B5EF4-FFF2-40B4-BE49-F238E27FC236}">
                  <a16:creationId xmlns:a16="http://schemas.microsoft.com/office/drawing/2014/main" id="{F7C5EFBF-9183-495A-B295-7AB0E69271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7" t="10227" r="39750" b="37813"/>
            <a:stretch/>
          </p:blipFill>
          <p:spPr>
            <a:xfrm rot="255485">
              <a:off x="690556" y="1277740"/>
              <a:ext cx="1818947" cy="2245354"/>
            </a:xfrm>
            <a:prstGeom prst="rect">
              <a:avLst/>
            </a:prstGeom>
          </p:spPr>
        </p:pic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57CC35B-9141-4502-93AF-7A182392519B}"/>
              </a:ext>
            </a:extLst>
          </p:cNvPr>
          <p:cNvSpPr txBox="1"/>
          <p:nvPr/>
        </p:nvSpPr>
        <p:spPr>
          <a:xfrm>
            <a:off x="429208" y="6531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2. </a:t>
            </a:r>
            <a:r>
              <a:rPr lang="pt-BR" b="1" dirty="0" err="1"/>
              <a:t>Proto-Persona</a:t>
            </a:r>
            <a:r>
              <a:rPr lang="pt-BR" b="1" dirty="0"/>
              <a:t> 2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8755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E11BF-4331-466F-A96A-6A8CAB292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094"/>
            <a:ext cx="10515600" cy="933062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Explique quais foram as análises realizadas para a definição da persona (</a:t>
            </a:r>
            <a:r>
              <a:rPr lang="pt-BR" sz="3200" dirty="0" err="1"/>
              <a:t>Máx</a:t>
            </a:r>
            <a:r>
              <a:rPr lang="pt-BR" sz="3200" dirty="0"/>
              <a:t> de 10 linhas).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F88BD53-7147-4D55-BA20-E6B0A078329C}"/>
              </a:ext>
            </a:extLst>
          </p:cNvPr>
          <p:cNvSpPr txBox="1"/>
          <p:nvPr/>
        </p:nvSpPr>
        <p:spPr>
          <a:xfrm>
            <a:off x="429208" y="6531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3. </a:t>
            </a:r>
            <a:r>
              <a:rPr lang="pt-BR" b="1" dirty="0" err="1"/>
              <a:t>Proto-Persona</a:t>
            </a:r>
            <a:r>
              <a:rPr lang="pt-BR" b="1" dirty="0"/>
              <a:t> - Justificativa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5C510D8-85A0-4966-B606-6A795636BB10}"/>
              </a:ext>
            </a:extLst>
          </p:cNvPr>
          <p:cNvSpPr txBox="1"/>
          <p:nvPr/>
        </p:nvSpPr>
        <p:spPr>
          <a:xfrm>
            <a:off x="838200" y="2035920"/>
            <a:ext cx="9386596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Para criarmos nossas </a:t>
            </a:r>
            <a:r>
              <a:rPr lang="pt-BR" dirty="0" err="1"/>
              <a:t>proto-personas</a:t>
            </a:r>
            <a:r>
              <a:rPr lang="pt-BR" dirty="0"/>
              <a:t>, pesquisamos e analisamos dados estatísticos encontrados através de pesquisas realizadas por entidades confiáveis. Tais dados foram baseados em informações como: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/>
              <a:t> Faixa etária com maior probabilidade de sofrer assédio;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/>
              <a:t>Ambiente em que mulheres sentem mais medo de sofrer assédio.</a:t>
            </a:r>
          </a:p>
          <a:p>
            <a:pPr algn="just">
              <a:lnSpc>
                <a:spcPct val="150000"/>
              </a:lnSpc>
            </a:pPr>
            <a:endParaRPr lang="pt-BR" dirty="0"/>
          </a:p>
          <a:p>
            <a:pPr algn="just">
              <a:lnSpc>
                <a:spcPct val="150000"/>
              </a:lnSpc>
            </a:pPr>
            <a:r>
              <a:rPr lang="pt-BR" dirty="0"/>
              <a:t>Outro ponto importante analisado foi que as principais vítimas de assédio sexual são mulheres que andam sozinhas pela cidade. </a:t>
            </a:r>
          </a:p>
        </p:txBody>
      </p:sp>
    </p:spTree>
    <p:extLst>
      <p:ext uri="{BB962C8B-B14F-4D97-AF65-F5344CB8AC3E}">
        <p14:creationId xmlns:p14="http://schemas.microsoft.com/office/powerpoint/2010/main" val="32497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15531" y="1912758"/>
            <a:ext cx="3555037" cy="1193852"/>
            <a:chOff x="0" y="0"/>
            <a:chExt cx="2020276" cy="6784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33757" y="1928329"/>
            <a:ext cx="3518585" cy="1162712"/>
            <a:chOff x="0" y="0"/>
            <a:chExt cx="2073866" cy="68530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4347933" y="1912758"/>
            <a:ext cx="3555037" cy="1193852"/>
            <a:chOff x="0" y="0"/>
            <a:chExt cx="2020276" cy="67844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4366159" y="1928329"/>
            <a:ext cx="3518585" cy="1162712"/>
            <a:chOff x="0" y="0"/>
            <a:chExt cx="2073866" cy="68530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8221433" y="1912758"/>
            <a:ext cx="3555037" cy="1193852"/>
            <a:chOff x="0" y="0"/>
            <a:chExt cx="2020276" cy="67844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8239658" y="1928329"/>
            <a:ext cx="3518585" cy="1162712"/>
            <a:chOff x="0" y="0"/>
            <a:chExt cx="2073866" cy="68530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415531" y="3429000"/>
            <a:ext cx="3555037" cy="1193852"/>
            <a:chOff x="0" y="0"/>
            <a:chExt cx="2020276" cy="67844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433757" y="3444570"/>
            <a:ext cx="3518585" cy="1162712"/>
            <a:chOff x="0" y="0"/>
            <a:chExt cx="2073866" cy="68530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4347933" y="3429000"/>
            <a:ext cx="3555037" cy="1193852"/>
            <a:chOff x="0" y="0"/>
            <a:chExt cx="2020276" cy="67844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4366159" y="3444570"/>
            <a:ext cx="3518585" cy="1162712"/>
            <a:chOff x="0" y="0"/>
            <a:chExt cx="2073866" cy="685306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8221433" y="3429000"/>
            <a:ext cx="3555037" cy="1193852"/>
            <a:chOff x="0" y="0"/>
            <a:chExt cx="2020276" cy="67844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8239658" y="3444570"/>
            <a:ext cx="3518585" cy="1162712"/>
            <a:chOff x="0" y="0"/>
            <a:chExt cx="2073866" cy="685306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415531" y="359001"/>
            <a:ext cx="5246840" cy="497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107"/>
              </a:lnSpc>
            </a:pPr>
            <a:r>
              <a:rPr lang="en-US" sz="2933" dirty="0" err="1">
                <a:solidFill>
                  <a:srgbClr val="000000"/>
                </a:solidFill>
                <a:latin typeface="Open Sans Bold"/>
              </a:rPr>
              <a:t>Respostas</a:t>
            </a:r>
            <a:r>
              <a:rPr lang="en-US" sz="2933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2933" dirty="0" err="1">
                <a:solidFill>
                  <a:srgbClr val="000000"/>
                </a:solidFill>
                <a:latin typeface="Open Sans Bold"/>
              </a:rPr>
              <a:t>positivas</a:t>
            </a:r>
            <a:endParaRPr lang="en-US" sz="2933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415531" y="1026418"/>
            <a:ext cx="5246840" cy="322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13"/>
              </a:lnSpc>
            </a:pPr>
            <a:r>
              <a:rPr lang="en-US" sz="1867">
                <a:solidFill>
                  <a:srgbClr val="000000"/>
                </a:solidFill>
                <a:latin typeface="Open Sans"/>
              </a:rPr>
              <a:t>Pessoas entrevistadas: 5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598291" y="2196665"/>
            <a:ext cx="3189517" cy="587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 dirty="0">
                <a:solidFill>
                  <a:srgbClr val="000000"/>
                </a:solidFill>
                <a:latin typeface="Open Sans"/>
              </a:rPr>
              <a:t>"</a:t>
            </a:r>
            <a:r>
              <a:rPr lang="en-US" sz="1667" dirty="0" err="1">
                <a:solidFill>
                  <a:srgbClr val="000000"/>
                </a:solidFill>
                <a:latin typeface="Open Sans"/>
              </a:rPr>
              <a:t>Ótimo</a:t>
            </a:r>
            <a:r>
              <a:rPr lang="en-US" sz="1667" dirty="0">
                <a:solidFill>
                  <a:srgbClr val="000000"/>
                </a:solidFill>
                <a:latin typeface="Open Sans"/>
              </a:rPr>
              <a:t> para a </a:t>
            </a:r>
            <a:r>
              <a:rPr lang="en-US" sz="1667" dirty="0" err="1">
                <a:solidFill>
                  <a:srgbClr val="000000"/>
                </a:solidFill>
                <a:latin typeface="Open Sans"/>
              </a:rPr>
              <a:t>questão</a:t>
            </a:r>
            <a:r>
              <a:rPr lang="en-US" sz="1667" dirty="0">
                <a:solidFill>
                  <a:srgbClr val="000000"/>
                </a:solidFill>
                <a:latin typeface="Open Sans"/>
              </a:rPr>
              <a:t> de </a:t>
            </a:r>
            <a:r>
              <a:rPr lang="en-US" sz="1667" dirty="0" err="1">
                <a:solidFill>
                  <a:srgbClr val="000000"/>
                </a:solidFill>
                <a:latin typeface="Open Sans"/>
              </a:rPr>
              <a:t>segurança</a:t>
            </a:r>
            <a:r>
              <a:rPr lang="en-US" sz="1667" dirty="0">
                <a:solidFill>
                  <a:srgbClr val="000000"/>
                </a:solidFill>
                <a:latin typeface="Open Sans"/>
              </a:rPr>
              <a:t> no </a:t>
            </a:r>
            <a:r>
              <a:rPr lang="en-US" sz="1667" dirty="0" err="1">
                <a:solidFill>
                  <a:srgbClr val="000000"/>
                </a:solidFill>
                <a:latin typeface="Open Sans"/>
              </a:rPr>
              <a:t>deslocamento</a:t>
            </a:r>
            <a:r>
              <a:rPr lang="en-US" sz="1667" dirty="0">
                <a:solidFill>
                  <a:srgbClr val="000000"/>
                </a:solidFill>
                <a:latin typeface="Open Sans"/>
              </a:rPr>
              <a:t>."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4501242" y="2344708"/>
            <a:ext cx="3189517" cy="2764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"Adorei a iniciativa."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8404193" y="2196665"/>
            <a:ext cx="3189517" cy="587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"Compartilhar rotas e destino com os destinos."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98291" y="3860950"/>
            <a:ext cx="3189517" cy="2764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"Ideia muito boa."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501242" y="3712906"/>
            <a:ext cx="3189517" cy="587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"Não precisar de internet para usar o aplicativo."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8404193" y="3712906"/>
            <a:ext cx="3189517" cy="587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"Ótima ideia para prestar ajuda a outras mulheres."</a:t>
            </a:r>
          </a:p>
        </p:txBody>
      </p:sp>
    </p:spTree>
    <p:extLst>
      <p:ext uri="{BB962C8B-B14F-4D97-AF65-F5344CB8AC3E}">
        <p14:creationId xmlns:p14="http://schemas.microsoft.com/office/powerpoint/2010/main" val="45384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15531" y="1912758"/>
            <a:ext cx="3555037" cy="1193852"/>
            <a:chOff x="0" y="0"/>
            <a:chExt cx="2020276" cy="6784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33757" y="1928329"/>
            <a:ext cx="3518585" cy="1162712"/>
            <a:chOff x="0" y="0"/>
            <a:chExt cx="2073866" cy="68530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4347933" y="1912758"/>
            <a:ext cx="3555037" cy="1193852"/>
            <a:chOff x="0" y="0"/>
            <a:chExt cx="2020276" cy="67844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4366159" y="1928329"/>
            <a:ext cx="3518585" cy="1162712"/>
            <a:chOff x="0" y="0"/>
            <a:chExt cx="2073866" cy="68530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8221433" y="1912758"/>
            <a:ext cx="3555037" cy="1193852"/>
            <a:chOff x="0" y="0"/>
            <a:chExt cx="2020276" cy="67844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8239658" y="1928329"/>
            <a:ext cx="3518585" cy="1162712"/>
            <a:chOff x="0" y="0"/>
            <a:chExt cx="2073866" cy="68530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415531" y="3429000"/>
            <a:ext cx="3555037" cy="1193852"/>
            <a:chOff x="0" y="0"/>
            <a:chExt cx="2020276" cy="67844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433757" y="3444570"/>
            <a:ext cx="3518585" cy="1162712"/>
            <a:chOff x="0" y="0"/>
            <a:chExt cx="2073866" cy="68530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4347933" y="3429000"/>
            <a:ext cx="3555037" cy="1193852"/>
            <a:chOff x="0" y="0"/>
            <a:chExt cx="2020276" cy="67844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4366159" y="3444570"/>
            <a:ext cx="3518585" cy="1162712"/>
            <a:chOff x="0" y="0"/>
            <a:chExt cx="2073866" cy="685306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8221433" y="3429000"/>
            <a:ext cx="3555037" cy="1193852"/>
            <a:chOff x="0" y="0"/>
            <a:chExt cx="2020276" cy="67844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8239658" y="3444570"/>
            <a:ext cx="3518585" cy="1162712"/>
            <a:chOff x="0" y="0"/>
            <a:chExt cx="2073866" cy="685306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415531" y="4971998"/>
            <a:ext cx="3555037" cy="1193852"/>
            <a:chOff x="0" y="0"/>
            <a:chExt cx="2020276" cy="67844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433757" y="4987568"/>
            <a:ext cx="3518585" cy="1162712"/>
            <a:chOff x="0" y="0"/>
            <a:chExt cx="2073866" cy="68530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4347933" y="4971998"/>
            <a:ext cx="3555037" cy="1193852"/>
            <a:chOff x="0" y="0"/>
            <a:chExt cx="2020276" cy="678449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32" name="Group 32"/>
          <p:cNvGrpSpPr/>
          <p:nvPr/>
        </p:nvGrpSpPr>
        <p:grpSpPr>
          <a:xfrm>
            <a:off x="4366159" y="4987568"/>
            <a:ext cx="3518585" cy="1162712"/>
            <a:chOff x="0" y="0"/>
            <a:chExt cx="2073866" cy="685306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4" name="Group 34"/>
          <p:cNvGrpSpPr/>
          <p:nvPr/>
        </p:nvGrpSpPr>
        <p:grpSpPr>
          <a:xfrm>
            <a:off x="8221433" y="4971998"/>
            <a:ext cx="3555037" cy="1193852"/>
            <a:chOff x="0" y="0"/>
            <a:chExt cx="2020276" cy="678449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8239658" y="4987568"/>
            <a:ext cx="3518585" cy="1162712"/>
            <a:chOff x="0" y="0"/>
            <a:chExt cx="2073866" cy="685306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38" name="TextBox 38"/>
          <p:cNvSpPr txBox="1"/>
          <p:nvPr/>
        </p:nvSpPr>
        <p:spPr>
          <a:xfrm>
            <a:off x="415531" y="359001"/>
            <a:ext cx="5246840" cy="497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107"/>
              </a:lnSpc>
            </a:pPr>
            <a:r>
              <a:rPr lang="en-US" sz="2933">
                <a:solidFill>
                  <a:srgbClr val="000000"/>
                </a:solidFill>
                <a:latin typeface="Open Sans Bold"/>
              </a:rPr>
              <a:t>Respostas negativas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415531" y="1026418"/>
            <a:ext cx="5246840" cy="322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13"/>
              </a:lnSpc>
            </a:pPr>
            <a:r>
              <a:rPr lang="en-US" sz="1867">
                <a:solidFill>
                  <a:srgbClr val="000000"/>
                </a:solidFill>
                <a:latin typeface="Open Sans"/>
              </a:rPr>
              <a:t>Pessoas entrevistadas: 5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598291" y="2323541"/>
            <a:ext cx="3189517" cy="2764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"Rotas não aparecem direito."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4530693" y="2344708"/>
            <a:ext cx="3189517" cy="2764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"Baixa precisão na localização."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8404193" y="2180050"/>
            <a:ext cx="3189517" cy="5788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 dirty="0">
                <a:solidFill>
                  <a:srgbClr val="000000"/>
                </a:solidFill>
                <a:latin typeface="Open Sans"/>
              </a:rPr>
              <a:t>"</a:t>
            </a:r>
            <a:r>
              <a:rPr lang="en-US" sz="1667" dirty="0" err="1">
                <a:solidFill>
                  <a:srgbClr val="000000"/>
                </a:solidFill>
                <a:latin typeface="Open Sans"/>
              </a:rPr>
              <a:t>Não</a:t>
            </a:r>
            <a:r>
              <a:rPr lang="en-US" sz="1667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1667" dirty="0" err="1">
                <a:solidFill>
                  <a:srgbClr val="000000"/>
                </a:solidFill>
                <a:latin typeface="Open Sans"/>
              </a:rPr>
              <a:t>consegue</a:t>
            </a:r>
            <a:r>
              <a:rPr lang="en-US" sz="1667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1667" dirty="0" err="1">
                <a:solidFill>
                  <a:srgbClr val="000000"/>
                </a:solidFill>
                <a:latin typeface="Open Sans"/>
              </a:rPr>
              <a:t>consultar</a:t>
            </a:r>
            <a:r>
              <a:rPr lang="en-US" sz="1667" dirty="0">
                <a:solidFill>
                  <a:srgbClr val="000000"/>
                </a:solidFill>
                <a:latin typeface="Open Sans"/>
              </a:rPr>
              <a:t> o </a:t>
            </a:r>
            <a:r>
              <a:rPr lang="en-US" sz="1667" dirty="0" err="1">
                <a:solidFill>
                  <a:srgbClr val="000000"/>
                </a:solidFill>
                <a:latin typeface="Open Sans"/>
              </a:rPr>
              <a:t>número</a:t>
            </a:r>
            <a:r>
              <a:rPr lang="en-US" sz="1667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1667" dirty="0" err="1">
                <a:solidFill>
                  <a:srgbClr val="000000"/>
                </a:solidFill>
                <a:latin typeface="Open Sans"/>
              </a:rPr>
              <a:t>cadastrado</a:t>
            </a:r>
            <a:r>
              <a:rPr lang="en-US" sz="1667" dirty="0">
                <a:solidFill>
                  <a:srgbClr val="000000"/>
                </a:solidFill>
                <a:latin typeface="Open Sans"/>
              </a:rPr>
              <a:t> do keeper."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598291" y="3712906"/>
            <a:ext cx="3189517" cy="587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"Keeper não recebe mensagem."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4530693" y="3712906"/>
            <a:ext cx="3189517" cy="587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"Impossibilidade de enviar SMS sem crédito."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8404193" y="3712906"/>
            <a:ext cx="3189517" cy="587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"Dificuldade em realizar o cadastro."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598291" y="5403948"/>
            <a:ext cx="3189517" cy="2764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"Erro ao compartilhar a rota."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4530693" y="5403948"/>
            <a:ext cx="3189517" cy="2764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"Mais opções de rota."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8404193" y="5255904"/>
            <a:ext cx="3189517" cy="587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"Número de keepers poderia ser maior."</a:t>
            </a:r>
          </a:p>
        </p:txBody>
      </p:sp>
    </p:spTree>
    <p:extLst>
      <p:ext uri="{BB962C8B-B14F-4D97-AF65-F5344CB8AC3E}">
        <p14:creationId xmlns:p14="http://schemas.microsoft.com/office/powerpoint/2010/main" val="47043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5CD45C42-B4AE-4954-80E4-0A2AA70382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" t="9235" r="2424" b="4575"/>
          <a:stretch/>
        </p:blipFill>
        <p:spPr>
          <a:xfrm>
            <a:off x="863284" y="268959"/>
            <a:ext cx="9997549" cy="639914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B3E62A2-80F9-4DBE-9DA9-C046D5833410}"/>
              </a:ext>
            </a:extLst>
          </p:cNvPr>
          <p:cNvSpPr/>
          <p:nvPr/>
        </p:nvSpPr>
        <p:spPr>
          <a:xfrm>
            <a:off x="342154" y="1008153"/>
            <a:ext cx="1609954" cy="15622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Assiste a programas como Que Seja Doce e </a:t>
            </a:r>
            <a:r>
              <a:rPr lang="pt-BR" dirty="0" err="1">
                <a:solidFill>
                  <a:schemeClr val="tx1"/>
                </a:solidFill>
              </a:rPr>
              <a:t>Bake</a:t>
            </a:r>
            <a:r>
              <a:rPr lang="pt-BR" dirty="0">
                <a:solidFill>
                  <a:schemeClr val="tx1"/>
                </a:solidFill>
              </a:rPr>
              <a:t> Off, e Netflix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0AAA11-960A-4FE5-8AE5-CDA051ECB1BF}"/>
              </a:ext>
            </a:extLst>
          </p:cNvPr>
          <p:cNvSpPr/>
          <p:nvPr/>
        </p:nvSpPr>
        <p:spPr>
          <a:xfrm>
            <a:off x="2420362" y="1995905"/>
            <a:ext cx="1609954" cy="15622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Precisa parar de vender doces na entrada de estações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D3017A4-E929-4DCE-BF9B-89F56A75B754}"/>
              </a:ext>
            </a:extLst>
          </p:cNvPr>
          <p:cNvSpPr/>
          <p:nvPr/>
        </p:nvSpPr>
        <p:spPr>
          <a:xfrm>
            <a:off x="342154" y="3286114"/>
            <a:ext cx="1609954" cy="15622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Voltar para a casa a noite é perigoso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3BC8148-123B-411A-9C18-ED6F8404B8EF}"/>
              </a:ext>
            </a:extLst>
          </p:cNvPr>
          <p:cNvSpPr/>
          <p:nvPr/>
        </p:nvSpPr>
        <p:spPr>
          <a:xfrm>
            <a:off x="3393590" y="149860"/>
            <a:ext cx="1609954" cy="15622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Preciso abrir uma loja para não vender meus doces nas estações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08E924B-B107-4355-B26C-F1716EA79598}"/>
              </a:ext>
            </a:extLst>
          </p:cNvPr>
          <p:cNvSpPr/>
          <p:nvPr/>
        </p:nvSpPr>
        <p:spPr>
          <a:xfrm>
            <a:off x="6560311" y="149860"/>
            <a:ext cx="1609954" cy="15622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Acredito que precisamos de mais segurança nas ruas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893AF6C-BAD6-4F0D-9446-D90A3A8C01EC}"/>
              </a:ext>
            </a:extLst>
          </p:cNvPr>
          <p:cNvSpPr/>
          <p:nvPr/>
        </p:nvSpPr>
        <p:spPr>
          <a:xfrm>
            <a:off x="9496462" y="1207658"/>
            <a:ext cx="1609954" cy="15622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Amigas que já sofreram assédio ou tentativa de assalto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B4EA24C-5F7D-41D2-90C2-A33D1484C74A}"/>
              </a:ext>
            </a:extLst>
          </p:cNvPr>
          <p:cNvSpPr/>
          <p:nvPr/>
        </p:nvSpPr>
        <p:spPr>
          <a:xfrm>
            <a:off x="9496462" y="3001788"/>
            <a:ext cx="1609954" cy="15622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Amigas que voltam tarde da noite sozinhas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D4425D7-AB37-4C2A-87AD-16CF64120565}"/>
              </a:ext>
            </a:extLst>
          </p:cNvPr>
          <p:cNvSpPr/>
          <p:nvPr/>
        </p:nvSpPr>
        <p:spPr>
          <a:xfrm>
            <a:off x="1813650" y="5633564"/>
            <a:ext cx="1411689" cy="12244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Medo de voltar para a casa sozinha a noite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26F36C8-3BE9-4FC9-A54A-5B8DE0645011}"/>
              </a:ext>
            </a:extLst>
          </p:cNvPr>
          <p:cNvSpPr/>
          <p:nvPr/>
        </p:nvSpPr>
        <p:spPr>
          <a:xfrm>
            <a:off x="3891831" y="5457824"/>
            <a:ext cx="1609954" cy="13193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Medo de sofrer assédio/assalto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0DBC6AD-64ED-46A8-AC1E-13D2E878504B}"/>
              </a:ext>
            </a:extLst>
          </p:cNvPr>
          <p:cNvSpPr/>
          <p:nvPr/>
        </p:nvSpPr>
        <p:spPr>
          <a:xfrm>
            <a:off x="2852662" y="3950772"/>
            <a:ext cx="2150882" cy="12752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Gosto de conversar sobre empreendedorismo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F668E07-8BC8-493F-93AA-92EB715C8EEF}"/>
              </a:ext>
            </a:extLst>
          </p:cNvPr>
          <p:cNvSpPr/>
          <p:nvPr/>
        </p:nvSpPr>
        <p:spPr>
          <a:xfrm>
            <a:off x="5984372" y="5562765"/>
            <a:ext cx="1411689" cy="12244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Preciso voltar para a casa em segurança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6D4502D-442E-4277-91E3-C0BDD59C2C1B}"/>
              </a:ext>
            </a:extLst>
          </p:cNvPr>
          <p:cNvSpPr/>
          <p:nvPr/>
        </p:nvSpPr>
        <p:spPr>
          <a:xfrm>
            <a:off x="8739211" y="5613986"/>
            <a:ext cx="1705945" cy="12859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Gostaria de voltar para a casa através de um caminho seguro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C261D43-8700-4315-8E5C-88B9CE35B662}"/>
              </a:ext>
            </a:extLst>
          </p:cNvPr>
          <p:cNvSpPr/>
          <p:nvPr/>
        </p:nvSpPr>
        <p:spPr>
          <a:xfrm>
            <a:off x="7396061" y="3995736"/>
            <a:ext cx="1548409" cy="12752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Gosto de experimentar novas receitas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CAE5C42-FD01-47CE-82B0-F0258E3B2F08}"/>
              </a:ext>
            </a:extLst>
          </p:cNvPr>
          <p:cNvSpPr/>
          <p:nvPr/>
        </p:nvSpPr>
        <p:spPr>
          <a:xfrm>
            <a:off x="5524674" y="4063519"/>
            <a:ext cx="1548409" cy="12752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Uso roupas que não mostram o corpo</a:t>
            </a:r>
          </a:p>
        </p:txBody>
      </p:sp>
    </p:spTree>
    <p:extLst>
      <p:ext uri="{BB962C8B-B14F-4D97-AF65-F5344CB8AC3E}">
        <p14:creationId xmlns:p14="http://schemas.microsoft.com/office/powerpoint/2010/main" val="2811639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1161</Words>
  <Application>Microsoft Office PowerPoint</Application>
  <PresentationFormat>Widescreen</PresentationFormat>
  <Paragraphs>144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Exo 2</vt:lpstr>
      <vt:lpstr>Open Sans</vt:lpstr>
      <vt:lpstr>Open Sans Bold</vt:lpstr>
      <vt:lpstr>Wingdings</vt:lpstr>
      <vt:lpstr>Tema do Office</vt:lpstr>
      <vt:lpstr>Conteúdo</vt:lpstr>
      <vt:lpstr>Tema do Office</vt:lpstr>
      <vt:lpstr>Office Theme</vt:lpstr>
      <vt:lpstr>Nome do projeto 3 ADSA</vt:lpstr>
      <vt:lpstr>Apresentação do PowerPoint</vt:lpstr>
      <vt:lpstr>Apresentação do PowerPoint</vt:lpstr>
      <vt:lpstr>Apresentação do PowerPoint</vt:lpstr>
      <vt:lpstr>Apresentação do PowerPoint</vt:lpstr>
      <vt:lpstr>Explique quais foram as análises realizadas para a definição da persona (Máx de 10 linhas).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Camila Mamede Cabral</dc:creator>
  <cp:lastModifiedBy>Camila Mamede Cabral</cp:lastModifiedBy>
  <cp:revision>34</cp:revision>
  <dcterms:created xsi:type="dcterms:W3CDTF">2021-02-23T22:07:28Z</dcterms:created>
  <dcterms:modified xsi:type="dcterms:W3CDTF">2021-03-02T23:29:19Z</dcterms:modified>
</cp:coreProperties>
</file>