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66" r:id="rId2"/>
    <p:sldMasterId id="2147483669" r:id="rId3"/>
    <p:sldMasterId id="2147483648" r:id="rId4"/>
  </p:sldMasterIdLst>
  <p:notesMasterIdLst>
    <p:notesMasterId r:id="rId15"/>
  </p:notesMasterIdLst>
  <p:sldIdLst>
    <p:sldId id="256" r:id="rId5"/>
    <p:sldId id="270" r:id="rId6"/>
    <p:sldId id="271" r:id="rId7"/>
    <p:sldId id="266" r:id="rId8"/>
    <p:sldId id="268" r:id="rId9"/>
    <p:sldId id="269" r:id="rId10"/>
    <p:sldId id="274" r:id="rId11"/>
    <p:sldId id="275" r:id="rId12"/>
    <p:sldId id="272" r:id="rId13"/>
    <p:sldId id="273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53522-E487-40CB-ACB4-8237639163A1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44842-7C85-48DF-909A-32ECC608DC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06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1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ED6A1-2DE0-42ED-8C3C-A714E3A75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1910B1-6548-40F8-9A9E-BEC8ACB9D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D2759-597C-4949-82C0-67F45876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ADA80D-82EE-4068-949F-A2F54EC8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B9F83F-D27F-4619-8E06-B580AC47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3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22EB7-94A7-4DB8-9B10-46F8ECD8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0419F8-729C-47BA-B68E-66F9E9597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4B3A4-42DC-4B74-834E-ACA21F87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F9E4A-16F9-4558-8C90-CBE9EDCC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9B591-059E-4DB4-BEF1-9DA31073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20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64B2CC-15DE-4DA2-B5F4-2D66D1FEC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9C8B8A-B464-42F5-907C-48ACCA92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DF576-B378-431A-B6E9-24377F0A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96E33-9E1B-46C3-BE8E-E01D5B75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C8C43-EFBF-48EC-99B9-7AEE0E64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27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2FE-EB55-4934-938A-6A814526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7EC2AF-B6B2-45A0-9108-617784C9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9C9D4-01CA-4ADB-BC08-1F739CD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822D-EC7F-445D-B4B2-1D8BFE09073C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120CF-6CB1-470F-BC35-343FCE6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317FA-1E81-4B3A-84BD-E2B044F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35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01AF-0B9A-4ACD-86BD-4DC7E197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5626D-DFF8-4347-A3C3-4EB66CA0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FBC1C-86DC-49D4-A86C-5140892B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B86E2-6792-4E6F-8651-ABA83550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369D1-EF80-4368-83D3-F7425E8B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0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747AB-51C6-4916-86C2-957C07EE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FBA064-F96E-4B26-9DBC-451B47D4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13D63-B0C9-4CA5-B7F6-A8486709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F901F-1757-49CF-818E-50694630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FF6F9-CA76-4853-8D78-5C90C959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2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ACF49-24C8-4F65-9AE5-04129A06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6E726-ECF3-45DE-873D-22500D18A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8E7C2A-28B8-4D71-A772-870D869A8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51E7D-68BC-415E-9108-FA96941F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3002D-096C-4485-A389-4E999757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560E6A-98CE-4503-B5F7-2D72E1A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95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5B230-230D-4F8A-B3AF-892F23B3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C6363B-839B-4552-A936-69F71D4A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8456E9-9841-41BB-8B3A-E96A66DF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07E300-7B24-4B6B-A716-0E3849E05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3D077D-C930-45DE-B78E-69A072E6D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CE2ECC-C290-4DA2-AE40-616BDEF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D1DDFD-EA84-46F3-9774-7A29ED88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263194-C626-4A1E-A9AB-9C1D3B6B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37952-9C84-4F8D-B619-941C1DD2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2EDD79-F337-4C11-B70D-FF84FC89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671C06-E87A-4599-9A5B-70A5D4C7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B98117-12E9-48FE-9324-753D714F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5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EBE64F-FF7E-42FC-883B-C51DC8D6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E7AC4C-72A6-4A82-8A0D-60F5A320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756622-AFB8-4D61-B856-07C5435F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6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8A5B-2BD0-45C4-832D-86A001ED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9621A-9D10-47AC-8441-33688CC7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CD4F1-4838-49EB-A0D5-D464445FE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B3B5D5-778D-48EA-A2DD-58DA84BF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0C428-E2E6-4A91-80F9-BD51F6B9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52EAD4-DA94-4A4D-8653-24B82BA5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4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B8B33-85E8-4CD9-B94C-D9B3DA20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5F47FC-99DA-48F7-BCC7-24D5BB3E7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30744E-D90E-44C3-A63C-7F58B7456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F1A68D-D140-429E-AF63-B23FBFB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250F78-9855-4F8B-B6E4-65E925F5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29B0B6-8BB2-46C4-9F8D-A882E4B8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88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D95685-5C1D-4EC1-A533-D412815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59BF8E-8945-4191-BA23-038537AC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F2A43-FD45-461E-93A0-5E23CD3D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43C4-E6BB-4326-9F90-078C2AE021A7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6A8D8-9A72-4312-95C6-8871F4F55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2E585-D5FC-47A7-B975-515CC7911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FC6F-08F2-4DA3-A765-78F474F3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10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0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2D2B1-9DB2-4334-BCBD-7DF4A28B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186C7C-C420-4F38-B1CF-67F99D8A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570CF7-E61C-4A04-ABC2-99DE48CC9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A822D-EC7F-445D-B4B2-1D8BFE09073C}" type="datetimeFigureOut">
              <a:rPr lang="pt-BR" smtClean="0"/>
              <a:t>01/03/2021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8E1EC-994F-48C6-B9E9-C5160852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FB825-C0D7-4007-ADEF-CED4AAD0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BED7-5D49-4284-ABDB-4B6CE40C26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itutomariadapenha.org.br/lei-11340/tipos-de-violencia.html" TargetMode="External"/><Relationship Id="rId2" Type="http://schemas.openxmlformats.org/officeDocument/2006/relationships/hyperlink" Target="https://malalai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ol.com.br/universa/noticias/redacao/2020/10/10/dia-contra-a-violencia-a-mulher-10-dados-explicam-por-que-falar-sobre-isso.htm" TargetMode="External"/><Relationship Id="rId5" Type="http://schemas.openxmlformats.org/officeDocument/2006/relationships/hyperlink" Target="https://www.eusouagloria.com.br/dados" TargetMode="External"/><Relationship Id="rId4" Type="http://schemas.openxmlformats.org/officeDocument/2006/relationships/hyperlink" Target="https://www.brasildefato.com.br/2016/05/21/86-das-brasileiras-ja-sofreram-assedio-em-espacos-urbanos-segundo-pesquis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B2FE8-6978-4DE5-9D44-08A702BC7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  <a:br>
              <a:rPr lang="pt-BR" dirty="0"/>
            </a:br>
            <a:r>
              <a:rPr lang="pt-BR" dirty="0"/>
              <a:t>3 ADSA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BDE84A-9528-4665-9918-5D6764087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432460" y="6251537"/>
            <a:ext cx="570147" cy="194349"/>
          </a:xfrm>
        </p:spPr>
        <p:txBody>
          <a:bodyPr/>
          <a:lstStyle>
            <a:defPPr>
              <a:defRPr lang="pt-BR"/>
            </a:defPPr>
            <a:lvl1pPr marL="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94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8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68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576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4700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363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257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1519" algn="l" defTabSz="857879" rtl="0" eaLnBrk="1" latinLnBrk="0" hangingPunct="1">
              <a:defRPr sz="17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5. Jornada – Simplificada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D3DC5B-CCF8-4D95-A962-9E9AD67FABBC}"/>
              </a:ext>
            </a:extLst>
          </p:cNvPr>
          <p:cNvSpPr/>
          <p:nvPr/>
        </p:nvSpPr>
        <p:spPr>
          <a:xfrm>
            <a:off x="23860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1" tIns="41465" rIns="82931" bIns="41465"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CADASTRO</a:t>
            </a:r>
            <a:endParaRPr lang="pt-BR" sz="1727" dirty="0">
              <a:cs typeface="Calibri"/>
            </a:endParaRP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1246D602-D2E6-4673-951D-352CAEA74EC5}"/>
              </a:ext>
            </a:extLst>
          </p:cNvPr>
          <p:cNvSpPr/>
          <p:nvPr/>
        </p:nvSpPr>
        <p:spPr>
          <a:xfrm>
            <a:off x="4670318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LOGIN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A8CAF408-7AEF-46A5-BE2C-9BE73369B7E1}"/>
              </a:ext>
            </a:extLst>
          </p:cNvPr>
          <p:cNvSpPr/>
          <p:nvPr/>
        </p:nvSpPr>
        <p:spPr>
          <a:xfrm>
            <a:off x="699492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DEFINIR ROTA</a:t>
            </a: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2E5D830F-E594-4A4E-865A-ED3EF8AED2C7}"/>
              </a:ext>
            </a:extLst>
          </p:cNvPr>
          <p:cNvSpPr/>
          <p:nvPr/>
        </p:nvSpPr>
        <p:spPr>
          <a:xfrm>
            <a:off x="9359180" y="1215044"/>
            <a:ext cx="2284239" cy="567422"/>
          </a:xfrm>
          <a:prstGeom prst="homePlate">
            <a:avLst/>
          </a:prstGeom>
          <a:solidFill>
            <a:srgbClr val="32B9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727" dirty="0"/>
              <a:t>COMPARTILHAR LOCALIZAÇÃO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30C587B-167A-4046-8193-FE5D0F2BD5AD}"/>
              </a:ext>
            </a:extLst>
          </p:cNvPr>
          <p:cNvCxnSpPr/>
          <p:nvPr/>
        </p:nvCxnSpPr>
        <p:spPr>
          <a:xfrm>
            <a:off x="225514" y="1910844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D18D-BAB8-4623-9F47-429CD0C89156}"/>
              </a:ext>
            </a:extLst>
          </p:cNvPr>
          <p:cNvSpPr/>
          <p:nvPr/>
        </p:nvSpPr>
        <p:spPr>
          <a:xfrm>
            <a:off x="2260490" y="1921008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Preencher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formulário</a:t>
            </a:r>
            <a:r>
              <a:rPr lang="en-US" sz="1632" dirty="0">
                <a:ea typeface="+mn-lt"/>
                <a:cs typeface="+mn-lt"/>
              </a:rPr>
              <a:t> de </a:t>
            </a:r>
            <a:r>
              <a:rPr lang="en-US" sz="1632" dirty="0" err="1">
                <a:ea typeface="+mn-lt"/>
                <a:cs typeface="+mn-lt"/>
              </a:rPr>
              <a:t>cadastro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282CFB-9587-4BFA-A168-54B336E1D1FD}"/>
              </a:ext>
            </a:extLst>
          </p:cNvPr>
          <p:cNvCxnSpPr/>
          <p:nvPr/>
        </p:nvCxnSpPr>
        <p:spPr>
          <a:xfrm>
            <a:off x="225514" y="29074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E924F593-86B6-43D8-BBC2-C83416E7E647}"/>
              </a:ext>
            </a:extLst>
          </p:cNvPr>
          <p:cNvSpPr/>
          <p:nvPr/>
        </p:nvSpPr>
        <p:spPr>
          <a:xfrm>
            <a:off x="225514" y="1164120"/>
            <a:ext cx="1981647" cy="4830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451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D4EF9F-24DA-4535-8158-6E054700D6C9}"/>
              </a:ext>
            </a:extLst>
          </p:cNvPr>
          <p:cNvSpPr/>
          <p:nvPr/>
        </p:nvSpPr>
        <p:spPr>
          <a:xfrm>
            <a:off x="225514" y="196274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3411" y="2994768"/>
            <a:ext cx="709457" cy="709457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6883" y="2994768"/>
            <a:ext cx="709457" cy="709457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7715" y="2996334"/>
            <a:ext cx="709457" cy="745173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94410" y="1032650"/>
            <a:ext cx="829309" cy="829309"/>
          </a:xfrm>
          <a:prstGeom prst="rect">
            <a:avLst/>
          </a:prstGeom>
        </p:spPr>
      </p:pic>
      <p:pic>
        <p:nvPicPr>
          <p:cNvPr id="28" name="Gráfico 27" descr="Rosto surpreso sem preenchimento ">
            <a:extLst>
              <a:ext uri="{FF2B5EF4-FFF2-40B4-BE49-F238E27FC236}">
                <a16:creationId xmlns:a16="http://schemas.microsoft.com/office/drawing/2014/main" id="{41BFD2CF-18FC-4ABB-8BE0-194A231847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27041" y="1962747"/>
            <a:ext cx="829309" cy="829309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49144" y="2912771"/>
            <a:ext cx="829309" cy="829309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A54099A1-86BA-49DD-921E-A12E1EA75F22}"/>
              </a:ext>
            </a:extLst>
          </p:cNvPr>
          <p:cNvSpPr/>
          <p:nvPr/>
        </p:nvSpPr>
        <p:spPr>
          <a:xfrm>
            <a:off x="225514" y="2989195"/>
            <a:ext cx="2160565" cy="762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CC0D5044-B87E-4741-83CC-572EC6DF96A2}"/>
              </a:ext>
            </a:extLst>
          </p:cNvPr>
          <p:cNvCxnSpPr/>
          <p:nvPr/>
        </p:nvCxnSpPr>
        <p:spPr>
          <a:xfrm>
            <a:off x="225514" y="3791810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057FCB7D-5B0A-4D23-AEF9-7F2AA1E30C76}"/>
              </a:ext>
            </a:extLst>
          </p:cNvPr>
          <p:cNvSpPr/>
          <p:nvPr/>
        </p:nvSpPr>
        <p:spPr>
          <a:xfrm>
            <a:off x="2209603" y="3934278"/>
            <a:ext cx="228401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32" dirty="0">
                <a:latin typeface="Exo 2"/>
              </a:rPr>
              <a:t>Poderia ser mais prático.</a:t>
            </a:r>
          </a:p>
          <a:p>
            <a:endParaRPr lang="pt-BR" sz="1632" dirty="0">
              <a:latin typeface="Exo 2" panose="00000500000000000000" pitchFamily="50" charset="0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D1FDD8A-6877-49FB-A4A9-32172D6FE06F}"/>
              </a:ext>
            </a:extLst>
          </p:cNvPr>
          <p:cNvCxnSpPr/>
          <p:nvPr/>
        </p:nvCxnSpPr>
        <p:spPr>
          <a:xfrm>
            <a:off x="225514" y="4683089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5DFBC55-8446-4393-8E00-5D2F0A377509}"/>
              </a:ext>
            </a:extLst>
          </p:cNvPr>
          <p:cNvSpPr/>
          <p:nvPr/>
        </p:nvSpPr>
        <p:spPr>
          <a:xfrm>
            <a:off x="222363" y="3882040"/>
            <a:ext cx="1981647" cy="7622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1814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988A0C7-9A9A-45F9-B41F-429C2C02D082}"/>
              </a:ext>
            </a:extLst>
          </p:cNvPr>
          <p:cNvSpPr/>
          <p:nvPr/>
        </p:nvSpPr>
        <p:spPr>
          <a:xfrm>
            <a:off x="194192" y="4682225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Canal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(ponto de contato) 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65783DE-DC9B-4E81-A205-39F651C9CE0E}"/>
              </a:ext>
            </a:extLst>
          </p:cNvPr>
          <p:cNvCxnSpPr/>
          <p:nvPr/>
        </p:nvCxnSpPr>
        <p:spPr>
          <a:xfrm>
            <a:off x="225514" y="5606972"/>
            <a:ext cx="11558092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532757" y="113652"/>
            <a:ext cx="829309" cy="829309"/>
          </a:xfrm>
          <a:prstGeom prst="rect">
            <a:avLst/>
          </a:prstGeom>
        </p:spPr>
      </p:pic>
      <p:pic>
        <p:nvPicPr>
          <p:cNvPr id="43" name="Gráfico 42" descr="Bate-papo ">
            <a:extLst>
              <a:ext uri="{FF2B5EF4-FFF2-40B4-BE49-F238E27FC236}">
                <a16:creationId xmlns:a16="http://schemas.microsoft.com/office/drawing/2014/main" id="{69FAC983-C7FF-41C6-9EB6-E6E0B97E47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576022" y="3753507"/>
            <a:ext cx="829309" cy="829309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577811" y="2751862"/>
            <a:ext cx="829309" cy="829309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577811" y="933582"/>
            <a:ext cx="829309" cy="829309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1655863" y="1922553"/>
            <a:ext cx="829309" cy="829309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9A498E02-A53D-43C5-8A8C-E911C378ACFE}"/>
              </a:ext>
            </a:extLst>
          </p:cNvPr>
          <p:cNvSpPr/>
          <p:nvPr/>
        </p:nvSpPr>
        <p:spPr>
          <a:xfrm>
            <a:off x="222363" y="5716917"/>
            <a:ext cx="1981647" cy="734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39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632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8A70B33-92D8-4986-AA19-E48CE787D15D}"/>
              </a:ext>
            </a:extLst>
          </p:cNvPr>
          <p:cNvSpPr/>
          <p:nvPr/>
        </p:nvSpPr>
        <p:spPr>
          <a:xfrm>
            <a:off x="2149401" y="5570919"/>
            <a:ext cx="2508724" cy="1339853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32" dirty="0">
                <a:latin typeface="Exo 2"/>
              </a:rPr>
              <a:t>Alterar forma de inserir data de nascimento;</a:t>
            </a:r>
          </a:p>
          <a:p>
            <a:r>
              <a:rPr lang="pt-BR" sz="1632" dirty="0">
                <a:latin typeface="Exo 2"/>
              </a:rPr>
              <a:t>Manter os campos preenchidos ao refazer cadastro.</a:t>
            </a:r>
            <a:endParaRPr lang="pt-BR" sz="1632" dirty="0">
              <a:latin typeface="Exo 2" panose="00000500000000000000" pitchFamily="50" charset="0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4932B27-ED44-4DEF-B99A-12CCCAC16B8C}"/>
              </a:ext>
            </a:extLst>
          </p:cNvPr>
          <p:cNvSpPr/>
          <p:nvPr/>
        </p:nvSpPr>
        <p:spPr>
          <a:xfrm>
            <a:off x="4658124" y="1908109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Realiza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acesso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aplicativo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E04D68C-7614-4D21-AC0D-CDDF233EC6F7}"/>
              </a:ext>
            </a:extLst>
          </p:cNvPr>
          <p:cNvSpPr/>
          <p:nvPr/>
        </p:nvSpPr>
        <p:spPr>
          <a:xfrm>
            <a:off x="4658124" y="3821001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Consegui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acessar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sem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problemas</a:t>
            </a:r>
            <a:r>
              <a:rPr lang="en-US" sz="1632" dirty="0">
                <a:ea typeface="+mn-lt"/>
                <a:cs typeface="+mn-lt"/>
              </a:rPr>
              <a:t>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A5B20B37-8672-4FE7-AC8E-16C388235B4E}"/>
              </a:ext>
            </a:extLst>
          </p:cNvPr>
          <p:cNvSpPr/>
          <p:nvPr/>
        </p:nvSpPr>
        <p:spPr>
          <a:xfrm>
            <a:off x="4670318" y="5606972"/>
            <a:ext cx="2409828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ea typeface="+mn-lt"/>
                <a:cs typeface="+mn-lt"/>
              </a:rPr>
              <a:t>Acessar</a:t>
            </a:r>
            <a:r>
              <a:rPr lang="en-US" sz="1632" dirty="0">
                <a:ea typeface="+mn-lt"/>
                <a:cs typeface="+mn-lt"/>
              </a:rPr>
              <a:t> o </a:t>
            </a:r>
            <a:r>
              <a:rPr lang="en-US" sz="1632" dirty="0" err="1">
                <a:ea typeface="+mn-lt"/>
                <a:cs typeface="+mn-lt"/>
              </a:rPr>
              <a:t>aplicativo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usando</a:t>
            </a:r>
            <a:r>
              <a:rPr lang="en-US" sz="1632" dirty="0">
                <a:ea typeface="+mn-lt"/>
                <a:cs typeface="+mn-lt"/>
              </a:rPr>
              <a:t> </a:t>
            </a:r>
            <a:r>
              <a:rPr lang="en-US" sz="1632" dirty="0" err="1">
                <a:ea typeface="+mn-lt"/>
                <a:cs typeface="+mn-lt"/>
              </a:rPr>
              <a:t>impressão</a:t>
            </a:r>
            <a:r>
              <a:rPr lang="en-US" sz="1632" dirty="0">
                <a:ea typeface="+mn-lt"/>
                <a:cs typeface="+mn-lt"/>
              </a:rPr>
              <a:t> digital.</a:t>
            </a:r>
            <a:endParaRPr lang="en-US" sz="1632" dirty="0">
              <a:latin typeface="Calibri"/>
              <a:cs typeface="Calibri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96969333-1F5F-4F92-B235-A6C4EFB4A711}"/>
              </a:ext>
            </a:extLst>
          </p:cNvPr>
          <p:cNvSpPr/>
          <p:nvPr/>
        </p:nvSpPr>
        <p:spPr>
          <a:xfrm>
            <a:off x="6994920" y="1918708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>
                <a:latin typeface="Calibri"/>
                <a:cs typeface="Calibri"/>
              </a:rPr>
              <a:t>Define a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que a </a:t>
            </a:r>
            <a:r>
              <a:rPr lang="en-US" sz="1632" dirty="0" err="1">
                <a:latin typeface="Calibri"/>
                <a:cs typeface="Calibri"/>
              </a:rPr>
              <a:t>usuário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vai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utilizar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A03F440-6391-4AD4-AE30-4A9C9E6EEFFA}"/>
              </a:ext>
            </a:extLst>
          </p:cNvPr>
          <p:cNvSpPr/>
          <p:nvPr/>
        </p:nvSpPr>
        <p:spPr>
          <a:xfrm>
            <a:off x="7080146" y="3817022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Poderia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ter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>
                <a:latin typeface="Calibri"/>
                <a:cs typeface="Calibri"/>
              </a:rPr>
              <a:t>As </a:t>
            </a:r>
            <a:r>
              <a:rPr lang="en-US" sz="1632" dirty="0" err="1">
                <a:latin typeface="Calibri"/>
                <a:cs typeface="Calibri"/>
              </a:rPr>
              <a:t>rotas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funcionam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EA3A81D-90F9-4F2B-BA21-864B50506840}"/>
              </a:ext>
            </a:extLst>
          </p:cNvPr>
          <p:cNvSpPr/>
          <p:nvPr/>
        </p:nvSpPr>
        <p:spPr>
          <a:xfrm>
            <a:off x="7092340" y="5603311"/>
            <a:ext cx="2284239" cy="586186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Disponibilizar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59755EE-9CB8-4A08-B608-01EAC98CB42E}"/>
              </a:ext>
            </a:extLst>
          </p:cNvPr>
          <p:cNvSpPr/>
          <p:nvPr/>
        </p:nvSpPr>
        <p:spPr>
          <a:xfrm>
            <a:off x="9310416" y="1936796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 com o keeper da </a:t>
            </a:r>
            <a:r>
              <a:rPr lang="en-US" sz="1632" dirty="0" err="1">
                <a:latin typeface="Calibri"/>
                <a:cs typeface="Calibri"/>
              </a:rPr>
              <a:t>usuária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  <p:pic>
        <p:nvPicPr>
          <p:cNvPr id="48" name="Gráfico 47" descr="Rosto triste sem preenchimento ">
            <a:extLst>
              <a:ext uri="{FF2B5EF4-FFF2-40B4-BE49-F238E27FC236}">
                <a16:creationId xmlns:a16="http://schemas.microsoft.com/office/drawing/2014/main" id="{0A6CE45C-DC71-4251-818C-EA20BD8CC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22019" y="2967145"/>
            <a:ext cx="709457" cy="745173"/>
          </a:xfrm>
          <a:prstGeom prst="rect">
            <a:avLst/>
          </a:prstGeom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6221751B-7D39-4DE7-AF10-745B5C9BB646}"/>
              </a:ext>
            </a:extLst>
          </p:cNvPr>
          <p:cNvSpPr/>
          <p:nvPr/>
        </p:nvSpPr>
        <p:spPr>
          <a:xfrm>
            <a:off x="9310415" y="3840169"/>
            <a:ext cx="2687393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Baixa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precisão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consigo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minha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com o keeper.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C4FF512A-65E6-4398-9CA4-87892DE3452C}"/>
              </a:ext>
            </a:extLst>
          </p:cNvPr>
          <p:cNvSpPr/>
          <p:nvPr/>
        </p:nvSpPr>
        <p:spPr>
          <a:xfrm>
            <a:off x="9310416" y="3840169"/>
            <a:ext cx="2687393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Baixa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precisão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na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localização</a:t>
            </a:r>
            <a:r>
              <a:rPr lang="en-US" sz="1632" dirty="0">
                <a:latin typeface="Calibri"/>
                <a:cs typeface="Calibri"/>
              </a:rPr>
              <a:t>;</a:t>
            </a:r>
          </a:p>
          <a:p>
            <a:r>
              <a:rPr lang="en-US" sz="1632" dirty="0" err="1">
                <a:latin typeface="Calibri"/>
                <a:cs typeface="Calibri"/>
              </a:rPr>
              <a:t>Não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consigo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compartilhar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minha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rota</a:t>
            </a:r>
            <a:r>
              <a:rPr lang="en-US" sz="1632" dirty="0">
                <a:latin typeface="Calibri"/>
                <a:cs typeface="Calibri"/>
              </a:rPr>
              <a:t> com o keeper.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7B188DE-935D-47FD-8931-13D2EA1C1A55}"/>
              </a:ext>
            </a:extLst>
          </p:cNvPr>
          <p:cNvSpPr/>
          <p:nvPr/>
        </p:nvSpPr>
        <p:spPr>
          <a:xfrm>
            <a:off x="9359180" y="5595129"/>
            <a:ext cx="2284239" cy="837408"/>
          </a:xfrm>
          <a:prstGeom prst="rect">
            <a:avLst/>
          </a:prstGeom>
        </p:spPr>
        <p:txBody>
          <a:bodyPr wrap="square" lIns="82931" tIns="41465" rIns="82931" bIns="41465" anchor="t">
            <a:spAutoFit/>
          </a:bodyPr>
          <a:lstStyle>
            <a:defPPr>
              <a:defRPr lang="pt-BR"/>
            </a:defPPr>
            <a:lvl1pPr marL="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2974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947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8921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1895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64869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7842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0816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83790" algn="l" defTabSz="945947" rtl="0" eaLnBrk="1" latinLnBrk="0" hangingPunct="1">
              <a:defRPr sz="1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32" dirty="0" err="1">
                <a:latin typeface="Calibri"/>
                <a:cs typeface="Calibri"/>
              </a:rPr>
              <a:t>Disponibilizar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mais</a:t>
            </a:r>
            <a:r>
              <a:rPr lang="en-US" sz="1632" dirty="0">
                <a:latin typeface="Calibri"/>
                <a:cs typeface="Calibri"/>
              </a:rPr>
              <a:t> </a:t>
            </a:r>
            <a:r>
              <a:rPr lang="en-US" sz="1632" dirty="0" err="1">
                <a:latin typeface="Calibri"/>
                <a:cs typeface="Calibri"/>
              </a:rPr>
              <a:t>opções</a:t>
            </a:r>
            <a:r>
              <a:rPr lang="en-US" sz="1632" dirty="0">
                <a:latin typeface="Calibri"/>
                <a:cs typeface="Calibri"/>
              </a:rPr>
              <a:t> de </a:t>
            </a:r>
            <a:r>
              <a:rPr lang="en-US" sz="1632" dirty="0" err="1">
                <a:latin typeface="Calibri"/>
                <a:cs typeface="Calibri"/>
              </a:rPr>
              <a:t>compartilhamento</a:t>
            </a:r>
            <a:r>
              <a:rPr lang="en-US" sz="1632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4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F3944E7-F0C6-4626-876C-A4DAC7EB8ED4}"/>
              </a:ext>
            </a:extLst>
          </p:cNvPr>
          <p:cNvSpPr txBox="1"/>
          <p:nvPr/>
        </p:nvSpPr>
        <p:spPr>
          <a:xfrm>
            <a:off x="688911" y="1079547"/>
            <a:ext cx="105156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/>
              <a:t>Qual o negócio (área) do projeto?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R: </a:t>
            </a:r>
            <a:r>
              <a:rPr lang="pt-BR" sz="1600" dirty="0"/>
              <a:t>O projeto visa promover segurança a mulher na locomoção do dia a dia.</a:t>
            </a:r>
            <a:endParaRPr lang="pt-BR" sz="1600" b="1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/>
              <a:t>Visite uma empresa (virtualmente) para conhecer e/ou faça uma OBSERVAÇÃO EM CAMPO (virtual).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b="1" dirty="0"/>
              <a:t>R: </a:t>
            </a:r>
            <a:r>
              <a:rPr lang="pt-BR" sz="1600" dirty="0"/>
              <a:t>A empresa que mais se aproxima do nosso negócio é a empresa </a:t>
            </a:r>
            <a:r>
              <a:rPr lang="pt-BR" sz="1600" dirty="0" err="1"/>
              <a:t>Malalai</a:t>
            </a:r>
            <a:r>
              <a:rPr lang="pt-BR" sz="1600" dirty="0"/>
              <a:t>, que através de um aplicativo e um anel, faz com que as mulheres consigam andar pelo trajeto mais seguro e compartilhar sua localização com quem quiser através do anel que a mulher deve utilizar.  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sz="1400" dirty="0"/>
              <a:t>Olhe como funcionam as coisas (passo a passo do hoje)</a:t>
            </a:r>
          </a:p>
          <a:p>
            <a:pPr marL="0" indent="0" algn="just">
              <a:buNone/>
            </a:pPr>
            <a:r>
              <a:rPr lang="pt-BR" sz="1400" dirty="0"/>
              <a:t>Veja se já não existem pesquisas na WEB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DF1E66-9CF1-493A-B4A2-31C476E19D2F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1.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1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F3944E7-F0C6-4626-876C-A4DAC7EB8ED4}"/>
              </a:ext>
            </a:extLst>
          </p:cNvPr>
          <p:cNvSpPr txBox="1"/>
          <p:nvPr/>
        </p:nvSpPr>
        <p:spPr>
          <a:xfrm>
            <a:off x="670250" y="836951"/>
            <a:ext cx="105156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Quatro em cada dez brasileiras (42%) já foram vítimas de assédio sexual no Brasil, segundo o instituto de pesquisa Datafolha em 2017;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56% das mulheres entre 16 e 24 anos relatam ter sido assediadas nas ruas, transporte público, no trabalho, na escola, na faculdade e em casa;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Outra pesquisa feita pela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YouGov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2016, encomendada pela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Action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Aid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relatou que metade das mulheres brasileiras afirmou já ter sido seguida nas ruas</a:t>
            </a:r>
            <a:r>
              <a:rPr lang="pt-BR" sz="16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Ao falar sobre a situação que sentiram mais medo de sofrerem assédio, 70% responderam que sentem mais medo ao andar pelas ruas, 69% ao sair ou chegar em casa à noite e 68% no transporte público;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hlinkClick r:id="rId2"/>
            </a:endParaRPr>
          </a:p>
          <a:p>
            <a:pPr algn="just"/>
            <a:r>
              <a:rPr lang="pt-BR" dirty="0">
                <a:hlinkClick r:id="rId2"/>
              </a:rPr>
              <a:t>https://malalai.com.br</a:t>
            </a:r>
            <a:r>
              <a:rPr lang="pt-BR" dirty="0"/>
              <a:t> – Empresa concorrente ao nosso negócio</a:t>
            </a:r>
          </a:p>
          <a:p>
            <a:pPr algn="just"/>
            <a:r>
              <a:rPr lang="pt-BR" dirty="0">
                <a:hlinkClick r:id="rId3"/>
              </a:rPr>
              <a:t>https://www.institutomariadapenha.org.br/lei-11340/tipos-de-violencia.html</a:t>
            </a:r>
            <a:endParaRPr lang="pt-BR" dirty="0"/>
          </a:p>
          <a:p>
            <a:pPr algn="just"/>
            <a:r>
              <a:rPr lang="pt-BR" dirty="0">
                <a:hlinkClick r:id="rId4"/>
              </a:rPr>
              <a:t>https://www.brasildefato.com.br/2016/05/21/86-das-brasileiras-ja-sofreram-assedio-em-espacos-urbanos-segundo-pesquisa/</a:t>
            </a:r>
            <a:endParaRPr lang="pt-BR" dirty="0"/>
          </a:p>
          <a:p>
            <a:pPr algn="just"/>
            <a:r>
              <a:rPr lang="pt-BR" dirty="0">
                <a:hlinkClick r:id="rId5"/>
              </a:rPr>
              <a:t>https://www.eusouagloria.com.br/dados</a:t>
            </a:r>
            <a:endParaRPr lang="pt-BR" dirty="0"/>
          </a:p>
          <a:p>
            <a:pPr algn="just"/>
            <a:r>
              <a:rPr lang="pt-BR" dirty="0">
                <a:hlinkClick r:id="rId6"/>
              </a:rPr>
              <a:t>https://www.uol.com.br/universa/noticias/redacao/2020/10/10/dia-contra-a-violencia-a-mulher-10-dados-explicam-por-que-falar-sobre-isso.htm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algn="just"/>
            <a:r>
              <a:rPr lang="pt-BR" dirty="0"/>
              <a:t>Coloque detalhes do que foi pesquisado, como links que apontam para vídeos e documentos.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DF1E66-9CF1-493A-B4A2-31C476E19D2F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1. Negócio - Detalhes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61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0" y="40757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Usuária frequente da aplicação de grupo de locomoção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3E36D8E-9462-4CDC-92FB-71216AF24DAA}"/>
              </a:ext>
            </a:extLst>
          </p:cNvPr>
          <p:cNvGrpSpPr/>
          <p:nvPr/>
        </p:nvGrpSpPr>
        <p:grpSpPr>
          <a:xfrm>
            <a:off x="877675" y="3732205"/>
            <a:ext cx="5144611" cy="2989555"/>
            <a:chOff x="482352" y="3723928"/>
            <a:chExt cx="5144611" cy="298955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16A33A-7F4F-4227-BBF8-6AD615B6DA5D}"/>
                </a:ext>
              </a:extLst>
            </p:cNvPr>
            <p:cNvGrpSpPr/>
            <p:nvPr/>
          </p:nvGrpSpPr>
          <p:grpSpPr>
            <a:xfrm>
              <a:off x="482352" y="3723928"/>
              <a:ext cx="5144611" cy="2989555"/>
              <a:chOff x="482352" y="3723928"/>
              <a:chExt cx="10972801" cy="2989555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3C88CF3-2AD9-489F-A690-25DD87C8DB2C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0AFE217-289E-42BC-B79D-4F936233942E}"/>
                  </a:ext>
                </a:extLst>
              </p:cNvPr>
              <p:cNvSpPr txBox="1"/>
              <p:nvPr/>
            </p:nvSpPr>
            <p:spPr>
              <a:xfrm>
                <a:off x="621437" y="3850307"/>
                <a:ext cx="5976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Necessidades</a:t>
                </a:r>
              </a:p>
            </p:txBody>
          </p: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72EED253-B5E0-4198-89F0-89D78DBCCBFA}"/>
                </a:ext>
              </a:extLst>
            </p:cNvPr>
            <p:cNvSpPr txBox="1"/>
            <p:nvPr/>
          </p:nvSpPr>
          <p:spPr>
            <a:xfrm>
              <a:off x="762000" y="4346018"/>
              <a:ext cx="46310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Retornar com segurança para a sua casa; 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informações sobre rotas seguras para a sua locomoção;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Encontrar outras mulheres que façam a mesma rota;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Acompanhar a localização de amigas/familiares.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C074BCB-A144-4446-8FB0-6D2E8B9ED712}"/>
              </a:ext>
            </a:extLst>
          </p:cNvPr>
          <p:cNvGrpSpPr/>
          <p:nvPr/>
        </p:nvGrpSpPr>
        <p:grpSpPr>
          <a:xfrm>
            <a:off x="6121151" y="1016428"/>
            <a:ext cx="5144611" cy="2610035"/>
            <a:chOff x="6230276" y="931209"/>
            <a:chExt cx="5144611" cy="2610035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E55F7F5-8C36-4111-98D8-641E13659C02}"/>
                </a:ext>
              </a:extLst>
            </p:cNvPr>
            <p:cNvGrpSpPr/>
            <p:nvPr/>
          </p:nvGrpSpPr>
          <p:grpSpPr>
            <a:xfrm>
              <a:off x="6230276" y="931209"/>
              <a:ext cx="5144611" cy="2610035"/>
              <a:chOff x="6314613" y="516177"/>
              <a:chExt cx="5144611" cy="2610035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7814368-9D56-4E49-845E-A77143904CCD}"/>
                  </a:ext>
                </a:extLst>
              </p:cNvPr>
              <p:cNvSpPr/>
              <p:nvPr/>
            </p:nvSpPr>
            <p:spPr>
              <a:xfrm>
                <a:off x="6314613" y="516179"/>
                <a:ext cx="5144611" cy="26100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E4BF38-5BF3-4CB6-B004-39B4C4CA273A}"/>
                  </a:ext>
                </a:extLst>
              </p:cNvPr>
              <p:cNvSpPr txBox="1"/>
              <p:nvPr/>
            </p:nvSpPr>
            <p:spPr>
              <a:xfrm>
                <a:off x="6615344" y="516177"/>
                <a:ext cx="3372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Comportamento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2E279AF-A75C-4466-AEC3-0774C2C6C8AF}"/>
                </a:ext>
              </a:extLst>
            </p:cNvPr>
            <p:cNvSpPr txBox="1"/>
            <p:nvPr/>
          </p:nvSpPr>
          <p:spPr>
            <a:xfrm>
              <a:off x="6495351" y="1391177"/>
              <a:ext cx="47246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24 anos;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Solteira;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Vende doces na entrada de estações;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Retorna para a casa com suas mercadorias e com o lucro das vendas;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Conhece casos de mulheres próximas a ela que sofreram assédio ou tentativa de assalto.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368F706-48D1-486F-99AE-3264C0C23BDE}"/>
              </a:ext>
            </a:extLst>
          </p:cNvPr>
          <p:cNvGrpSpPr/>
          <p:nvPr/>
        </p:nvGrpSpPr>
        <p:grpSpPr>
          <a:xfrm>
            <a:off x="6121152" y="3681993"/>
            <a:ext cx="5144611" cy="3119125"/>
            <a:chOff x="6285389" y="3621856"/>
            <a:chExt cx="5144611" cy="3119125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B2371F0-F186-411C-BDF9-DB6A3C9366AD}"/>
                </a:ext>
              </a:extLst>
            </p:cNvPr>
            <p:cNvGrpSpPr/>
            <p:nvPr/>
          </p:nvGrpSpPr>
          <p:grpSpPr>
            <a:xfrm>
              <a:off x="6285389" y="3621856"/>
              <a:ext cx="5144611" cy="3039767"/>
              <a:chOff x="482352" y="3673716"/>
              <a:chExt cx="10972801" cy="3039767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3D97B0D-D64C-4D83-B0B7-58198A569002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443C7C7-758D-4A6F-A487-31C932BF4B67}"/>
                  </a:ext>
                </a:extLst>
              </p:cNvPr>
              <p:cNvSpPr txBox="1"/>
              <p:nvPr/>
            </p:nvSpPr>
            <p:spPr>
              <a:xfrm>
                <a:off x="760743" y="3673716"/>
                <a:ext cx="6156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Soluções</a:t>
                </a:r>
              </a:p>
            </p:txBody>
          </p: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0B87783-A961-4A83-AC40-61F8F7266194}"/>
                </a:ext>
              </a:extLst>
            </p:cNvPr>
            <p:cNvSpPr txBox="1"/>
            <p:nvPr/>
          </p:nvSpPr>
          <p:spPr>
            <a:xfrm>
              <a:off x="6490315" y="3878659"/>
              <a:ext cx="47347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Uma aplicação que: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Crie um grupo de locomoção que possibilite o encontro para andar com outras usuárias;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Trace a sua rota desde o ponto de partida até o de chegada;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Destaque no mapa informações relevantes sobre determinados locais;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Apresente o nível de periculosidade do local;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Possibilite o compartilhamento de localização.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01F2ABE-4E98-49A6-925B-08E9ABD16164}"/>
              </a:ext>
            </a:extLst>
          </p:cNvPr>
          <p:cNvGrpSpPr/>
          <p:nvPr/>
        </p:nvGrpSpPr>
        <p:grpSpPr>
          <a:xfrm>
            <a:off x="877676" y="1016428"/>
            <a:ext cx="5144611" cy="2610035"/>
            <a:chOff x="482352" y="861134"/>
            <a:chExt cx="5144611" cy="2610035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ED47260-B8F4-412C-9490-81084AD3D7B5}"/>
                </a:ext>
              </a:extLst>
            </p:cNvPr>
            <p:cNvGrpSpPr/>
            <p:nvPr/>
          </p:nvGrpSpPr>
          <p:grpSpPr>
            <a:xfrm>
              <a:off x="482352" y="861134"/>
              <a:ext cx="5144611" cy="2610035"/>
              <a:chOff x="541537" y="446102"/>
              <a:chExt cx="5144611" cy="26100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3D818F5-306D-4BB4-938F-7F59CA1D43A8}"/>
                  </a:ext>
                </a:extLst>
              </p:cNvPr>
              <p:cNvSpPr/>
              <p:nvPr/>
            </p:nvSpPr>
            <p:spPr>
              <a:xfrm>
                <a:off x="541537" y="446102"/>
                <a:ext cx="5144611" cy="26100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E948D4D-A415-4018-B094-541F1C4286D1}"/>
                  </a:ext>
                </a:extLst>
              </p:cNvPr>
              <p:cNvSpPr txBox="1"/>
              <p:nvPr/>
            </p:nvSpPr>
            <p:spPr>
              <a:xfrm>
                <a:off x="606747" y="516177"/>
                <a:ext cx="95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Quem?</a:t>
                </a: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32F4ECD-34B6-4CCC-8892-54EF468DDDFE}"/>
                </a:ext>
              </a:extLst>
            </p:cNvPr>
            <p:cNvSpPr txBox="1"/>
            <p:nvPr/>
          </p:nvSpPr>
          <p:spPr>
            <a:xfrm>
              <a:off x="2761162" y="1336035"/>
              <a:ext cx="278456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dirty="0"/>
                <a:t>Meu nome é Márcia Pereira e já ouvi relatos de outras comerciantes que já sofreram assédio.</a:t>
              </a:r>
            </a:p>
          </p:txBody>
        </p:sp>
        <p:pic>
          <p:nvPicPr>
            <p:cNvPr id="29" name="Imagem 28" descr="Desenho de um personagem de desenho animado&#10;&#10;Descrição gerada automaticamente">
              <a:extLst>
                <a:ext uri="{FF2B5EF4-FFF2-40B4-BE49-F238E27FC236}">
                  <a16:creationId xmlns:a16="http://schemas.microsoft.com/office/drawing/2014/main" id="{776977D9-E4D8-404F-8502-77A87472B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4" t="23429" r="7488" b="10204"/>
            <a:stretch/>
          </p:blipFill>
          <p:spPr>
            <a:xfrm>
              <a:off x="728652" y="1406283"/>
              <a:ext cx="1951275" cy="1917697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1BDFBB-C1FE-445C-97F2-DD91705353FC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 </a:t>
            </a:r>
            <a:r>
              <a:rPr lang="pt-BR" b="1" dirty="0" err="1"/>
              <a:t>Proto-Persona</a:t>
            </a:r>
            <a:r>
              <a:rPr lang="pt-BR" b="1" dirty="0"/>
              <a:t>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5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E28095-DBCA-45B3-A1E5-EDF813B90086}"/>
              </a:ext>
            </a:extLst>
          </p:cNvPr>
          <p:cNvSpPr txBox="1"/>
          <p:nvPr/>
        </p:nvSpPr>
        <p:spPr>
          <a:xfrm>
            <a:off x="-6054" y="41313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Usuária frequente da aplicação de grupo de locomoção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B71B4C-E49A-43A5-8CDB-441CA8CDD0E5}"/>
              </a:ext>
            </a:extLst>
          </p:cNvPr>
          <p:cNvGrpSpPr/>
          <p:nvPr/>
        </p:nvGrpSpPr>
        <p:grpSpPr>
          <a:xfrm>
            <a:off x="877514" y="3698834"/>
            <a:ext cx="5144611" cy="2989555"/>
            <a:chOff x="482352" y="3723928"/>
            <a:chExt cx="5144611" cy="2989555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16A33A-7F4F-4227-BBF8-6AD615B6DA5D}"/>
                </a:ext>
              </a:extLst>
            </p:cNvPr>
            <p:cNvGrpSpPr/>
            <p:nvPr/>
          </p:nvGrpSpPr>
          <p:grpSpPr>
            <a:xfrm>
              <a:off x="482352" y="3723928"/>
              <a:ext cx="5144611" cy="2989555"/>
              <a:chOff x="482352" y="3723928"/>
              <a:chExt cx="10972801" cy="2989555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83C88CF3-2AD9-489F-A690-25DD87C8DB2C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0AFE217-289E-42BC-B79D-4F936233942E}"/>
                  </a:ext>
                </a:extLst>
              </p:cNvPr>
              <p:cNvSpPr txBox="1"/>
              <p:nvPr/>
            </p:nvSpPr>
            <p:spPr>
              <a:xfrm>
                <a:off x="621437" y="3850307"/>
                <a:ext cx="5976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Necessidades</a:t>
                </a:r>
              </a:p>
            </p:txBody>
          </p:sp>
        </p:grp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72EED253-B5E0-4198-89F0-89D78DBCCBFA}"/>
                </a:ext>
              </a:extLst>
            </p:cNvPr>
            <p:cNvSpPr txBox="1"/>
            <p:nvPr/>
          </p:nvSpPr>
          <p:spPr>
            <a:xfrm>
              <a:off x="762000" y="4346018"/>
              <a:ext cx="463109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Sentir-se mais segura ao andar sozinha;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auxílio/ajuda de mulheres que estão por perto;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Alertar familiares e/ou amigas se estiver em situações de risco;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Utilizar um meio de transporte mais seguro;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Receber dicas de defesa pessoal.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D8812F0-3DB7-4647-93A1-76D09B1D7781}"/>
              </a:ext>
            </a:extLst>
          </p:cNvPr>
          <p:cNvGrpSpPr/>
          <p:nvPr/>
        </p:nvGrpSpPr>
        <p:grpSpPr>
          <a:xfrm>
            <a:off x="6121152" y="994024"/>
            <a:ext cx="5144611" cy="2610033"/>
            <a:chOff x="6285390" y="861136"/>
            <a:chExt cx="5144611" cy="2610033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AE55F7F5-8C36-4111-98D8-641E13659C02}"/>
                </a:ext>
              </a:extLst>
            </p:cNvPr>
            <p:cNvGrpSpPr/>
            <p:nvPr/>
          </p:nvGrpSpPr>
          <p:grpSpPr>
            <a:xfrm>
              <a:off x="6285390" y="861136"/>
              <a:ext cx="5144611" cy="2610033"/>
              <a:chOff x="6369727" y="446104"/>
              <a:chExt cx="5144611" cy="2610033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7814368-9D56-4E49-845E-A77143904CCD}"/>
                  </a:ext>
                </a:extLst>
              </p:cNvPr>
              <p:cNvSpPr/>
              <p:nvPr/>
            </p:nvSpPr>
            <p:spPr>
              <a:xfrm>
                <a:off x="6369727" y="446104"/>
                <a:ext cx="5144611" cy="261003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E4BF38-5BF3-4CB6-B004-39B4C4CA273A}"/>
                  </a:ext>
                </a:extLst>
              </p:cNvPr>
              <p:cNvSpPr txBox="1"/>
              <p:nvPr/>
            </p:nvSpPr>
            <p:spPr>
              <a:xfrm>
                <a:off x="6615344" y="516177"/>
                <a:ext cx="3372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Comportamento</a:t>
                </a:r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799EDF7-902F-4313-BBC6-25F273E3D91B}"/>
                </a:ext>
              </a:extLst>
            </p:cNvPr>
            <p:cNvSpPr txBox="1"/>
            <p:nvPr/>
          </p:nvSpPr>
          <p:spPr>
            <a:xfrm>
              <a:off x="6531007" y="1395319"/>
              <a:ext cx="46310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dirty="0"/>
                <a:t>18 anos;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Estudante;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Sai constantemente aos finais de semana com as amigas;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Está constantemente conectada a rede;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Utiliza transporte público.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3D43B4F-35D1-443F-8140-84BA9F48973A}"/>
              </a:ext>
            </a:extLst>
          </p:cNvPr>
          <p:cNvGrpSpPr/>
          <p:nvPr/>
        </p:nvGrpSpPr>
        <p:grpSpPr>
          <a:xfrm>
            <a:off x="6121152" y="3638964"/>
            <a:ext cx="5144611" cy="3389304"/>
            <a:chOff x="6285389" y="3612197"/>
            <a:chExt cx="5144611" cy="338930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5B2371F0-F186-411C-BDF9-DB6A3C9366AD}"/>
                </a:ext>
              </a:extLst>
            </p:cNvPr>
            <p:cNvGrpSpPr/>
            <p:nvPr/>
          </p:nvGrpSpPr>
          <p:grpSpPr>
            <a:xfrm>
              <a:off x="6285389" y="3612197"/>
              <a:ext cx="5144611" cy="3049426"/>
              <a:chOff x="482352" y="3664057"/>
              <a:chExt cx="10972801" cy="3049426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3D97B0D-D64C-4D83-B0B7-58198A569002}"/>
                  </a:ext>
                </a:extLst>
              </p:cNvPr>
              <p:cNvSpPr/>
              <p:nvPr/>
            </p:nvSpPr>
            <p:spPr>
              <a:xfrm>
                <a:off x="482352" y="3723928"/>
                <a:ext cx="10972801" cy="29895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443C7C7-758D-4A6F-A487-31C932BF4B67}"/>
                  </a:ext>
                </a:extLst>
              </p:cNvPr>
              <p:cNvSpPr txBox="1"/>
              <p:nvPr/>
            </p:nvSpPr>
            <p:spPr>
              <a:xfrm>
                <a:off x="586276" y="3664057"/>
                <a:ext cx="6156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Soluções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E8A6FCF-5582-4864-8072-E34AF8714CC5}"/>
                </a:ext>
              </a:extLst>
            </p:cNvPr>
            <p:cNvSpPr txBox="1"/>
            <p:nvPr/>
          </p:nvSpPr>
          <p:spPr>
            <a:xfrm>
              <a:off x="6464320" y="3862180"/>
              <a:ext cx="473475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Uma aplicação que: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Envie alertas para pessoas próximas quando a usuária se aproximar de lugares considerados como perigosos;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Possibilite o redirecionamento para um aplicativo de carona;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Acione usuárias que estejam próximas para auxiliar em situações perigosas;</a:t>
              </a:r>
            </a:p>
            <a:p>
              <a:pPr marL="285750" indent="-285750">
                <a:buFontTx/>
                <a:buChar char="-"/>
              </a:pPr>
              <a:r>
                <a:rPr lang="pt-BR" dirty="0"/>
                <a:t>Compartilhe dicas para saber o que fazer em determinadas situações de risco.</a:t>
              </a:r>
            </a:p>
            <a:p>
              <a:pPr marL="285750" indent="-285750">
                <a:buFontTx/>
                <a:buChar char="-"/>
              </a:pPr>
              <a:endParaRPr lang="pt-BR" dirty="0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F5EE389-65E9-4D6F-9B69-87769383932A}"/>
              </a:ext>
            </a:extLst>
          </p:cNvPr>
          <p:cNvGrpSpPr/>
          <p:nvPr/>
        </p:nvGrpSpPr>
        <p:grpSpPr>
          <a:xfrm>
            <a:off x="880025" y="979602"/>
            <a:ext cx="5144611" cy="2661960"/>
            <a:chOff x="482352" y="861134"/>
            <a:chExt cx="5144611" cy="2661960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FED47260-B8F4-412C-9490-81084AD3D7B5}"/>
                </a:ext>
              </a:extLst>
            </p:cNvPr>
            <p:cNvGrpSpPr/>
            <p:nvPr/>
          </p:nvGrpSpPr>
          <p:grpSpPr>
            <a:xfrm>
              <a:off x="482352" y="861134"/>
              <a:ext cx="5144611" cy="2610035"/>
              <a:chOff x="541537" y="446102"/>
              <a:chExt cx="5144611" cy="2610035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3D818F5-306D-4BB4-938F-7F59CA1D43A8}"/>
                  </a:ext>
                </a:extLst>
              </p:cNvPr>
              <p:cNvSpPr/>
              <p:nvPr/>
            </p:nvSpPr>
            <p:spPr>
              <a:xfrm>
                <a:off x="541537" y="446102"/>
                <a:ext cx="5144611" cy="26100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E948D4D-A415-4018-B094-541F1C4286D1}"/>
                  </a:ext>
                </a:extLst>
              </p:cNvPr>
              <p:cNvSpPr txBox="1"/>
              <p:nvPr/>
            </p:nvSpPr>
            <p:spPr>
              <a:xfrm>
                <a:off x="606747" y="516177"/>
                <a:ext cx="95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Quem?</a:t>
                </a: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32F4ECD-34B6-4CCC-8892-54EF468DDDFE}"/>
                </a:ext>
              </a:extLst>
            </p:cNvPr>
            <p:cNvSpPr txBox="1"/>
            <p:nvPr/>
          </p:nvSpPr>
          <p:spPr>
            <a:xfrm>
              <a:off x="3009141" y="1359945"/>
              <a:ext cx="244643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Meu nome é Ana </a:t>
              </a:r>
              <a:r>
                <a:rPr lang="pt-BR" dirty="0" err="1"/>
                <a:t>Gabrielly</a:t>
              </a:r>
              <a:r>
                <a:rPr lang="pt-BR" dirty="0"/>
                <a:t> e não sei reagir a situações de perigo ou ameaça ao voltar sozinha para a casa.</a:t>
              </a:r>
            </a:p>
          </p:txBody>
        </p:sp>
        <p:pic>
          <p:nvPicPr>
            <p:cNvPr id="5" name="Imagem 4" descr="Desenho de uma pessoa&#10;&#10;Descrição gerada automaticamente com confiança média">
              <a:extLst>
                <a:ext uri="{FF2B5EF4-FFF2-40B4-BE49-F238E27FC236}">
                  <a16:creationId xmlns:a16="http://schemas.microsoft.com/office/drawing/2014/main" id="{F7C5EFBF-9183-495A-B295-7AB0E6927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57" t="10227" r="39750" b="37813"/>
            <a:stretch/>
          </p:blipFill>
          <p:spPr>
            <a:xfrm rot="255485">
              <a:off x="690556" y="1277740"/>
              <a:ext cx="1818947" cy="2245354"/>
            </a:xfrm>
            <a:prstGeom prst="rect">
              <a:avLst/>
            </a:prstGeom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57CC35B-9141-4502-93AF-7A182392519B}"/>
              </a:ext>
            </a:extLst>
          </p:cNvPr>
          <p:cNvSpPr txBox="1"/>
          <p:nvPr/>
        </p:nvSpPr>
        <p:spPr>
          <a:xfrm>
            <a:off x="429208" y="6531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2. </a:t>
            </a:r>
            <a:r>
              <a:rPr lang="pt-BR" b="1" dirty="0" err="1"/>
              <a:t>Proto-Persona</a:t>
            </a:r>
            <a:r>
              <a:rPr lang="pt-BR" b="1" dirty="0"/>
              <a:t> 2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875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11BF-4331-466F-A96A-6A8CAB29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933062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Explique quais foram as análises realizadas para a definição da persona (</a:t>
            </a:r>
            <a:r>
              <a:rPr lang="pt-BR" sz="3200" dirty="0" err="1"/>
              <a:t>Máx</a:t>
            </a:r>
            <a:r>
              <a:rPr lang="pt-BR" sz="3200" dirty="0"/>
              <a:t> de 10 linhas).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88BD53-7147-4D55-BA20-E6B0A078329C}"/>
              </a:ext>
            </a:extLst>
          </p:cNvPr>
          <p:cNvSpPr txBox="1"/>
          <p:nvPr/>
        </p:nvSpPr>
        <p:spPr>
          <a:xfrm>
            <a:off x="429208" y="6531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3. </a:t>
            </a:r>
            <a:r>
              <a:rPr lang="pt-BR" b="1" dirty="0" err="1"/>
              <a:t>Proto-Persona</a:t>
            </a:r>
            <a:r>
              <a:rPr lang="pt-BR" b="1" dirty="0"/>
              <a:t> - Justificativa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C510D8-85A0-4966-B606-6A795636BB10}"/>
              </a:ext>
            </a:extLst>
          </p:cNvPr>
          <p:cNvSpPr txBox="1"/>
          <p:nvPr/>
        </p:nvSpPr>
        <p:spPr>
          <a:xfrm>
            <a:off x="838200" y="2035920"/>
            <a:ext cx="938659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Para criarmos nossas </a:t>
            </a:r>
            <a:r>
              <a:rPr lang="pt-BR" dirty="0" err="1"/>
              <a:t>proto-personas</a:t>
            </a:r>
            <a:r>
              <a:rPr lang="pt-BR" dirty="0"/>
              <a:t>, pesquisamos e analisamos dados estatísticos encontrados através de pesquisas realizadas por entidades confiáveis. Tais dados foram baseados em informações como: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 Faixa etária com maior probabilidade de sofrer assédio;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Ambiente em que mulheres sentem mais medo de sofrer assédio.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/>
              <a:t>Outro ponto importante analisado foi que as principais vítimas de assédio sexual são mulheres que andam sozinhas pela cidade. </a:t>
            </a:r>
          </a:p>
        </p:txBody>
      </p:sp>
    </p:spTree>
    <p:extLst>
      <p:ext uri="{BB962C8B-B14F-4D97-AF65-F5344CB8AC3E}">
        <p14:creationId xmlns:p14="http://schemas.microsoft.com/office/powerpoint/2010/main" val="3249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5531" y="1912758"/>
            <a:ext cx="3555037" cy="1193852"/>
            <a:chOff x="0" y="0"/>
            <a:chExt cx="2020276" cy="678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3757" y="1928329"/>
            <a:ext cx="3518585" cy="1162712"/>
            <a:chOff x="0" y="0"/>
            <a:chExt cx="2073866" cy="6853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347933" y="1912758"/>
            <a:ext cx="3555037" cy="1193852"/>
            <a:chOff x="0" y="0"/>
            <a:chExt cx="2020276" cy="6784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366159" y="1928329"/>
            <a:ext cx="3518585" cy="1162712"/>
            <a:chOff x="0" y="0"/>
            <a:chExt cx="2073866" cy="6853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221433" y="1912758"/>
            <a:ext cx="3555037" cy="1193852"/>
            <a:chOff x="0" y="0"/>
            <a:chExt cx="2020276" cy="6784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239658" y="1928329"/>
            <a:ext cx="3518585" cy="1162712"/>
            <a:chOff x="0" y="0"/>
            <a:chExt cx="2073866" cy="6853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15531" y="3429000"/>
            <a:ext cx="3555037" cy="1193852"/>
            <a:chOff x="0" y="0"/>
            <a:chExt cx="2020276" cy="67844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433757" y="3444570"/>
            <a:ext cx="3518585" cy="1162712"/>
            <a:chOff x="0" y="0"/>
            <a:chExt cx="2073866" cy="68530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347933" y="3429000"/>
            <a:ext cx="3555037" cy="1193852"/>
            <a:chOff x="0" y="0"/>
            <a:chExt cx="2020276" cy="67844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4366159" y="3444570"/>
            <a:ext cx="3518585" cy="1162712"/>
            <a:chOff x="0" y="0"/>
            <a:chExt cx="2073866" cy="68530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221433" y="3429000"/>
            <a:ext cx="3555037" cy="1193852"/>
            <a:chOff x="0" y="0"/>
            <a:chExt cx="2020276" cy="67844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8239658" y="3444570"/>
            <a:ext cx="3518585" cy="1162712"/>
            <a:chOff x="0" y="0"/>
            <a:chExt cx="2073866" cy="68530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415531" y="359001"/>
            <a:ext cx="5246840" cy="49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107"/>
              </a:lnSpc>
            </a:pPr>
            <a:r>
              <a:rPr lang="en-US" sz="2933" dirty="0" err="1">
                <a:solidFill>
                  <a:srgbClr val="000000"/>
                </a:solidFill>
                <a:latin typeface="Open Sans Bold"/>
              </a:rPr>
              <a:t>Respostas</a:t>
            </a:r>
            <a:r>
              <a:rPr lang="en-US" sz="2933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933" dirty="0" err="1">
                <a:solidFill>
                  <a:srgbClr val="000000"/>
                </a:solidFill>
                <a:latin typeface="Open Sans Bold"/>
              </a:rPr>
              <a:t>positivas</a:t>
            </a:r>
            <a:endParaRPr lang="en-US" sz="2933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15531" y="1026418"/>
            <a:ext cx="5246840" cy="32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1867">
                <a:solidFill>
                  <a:srgbClr val="000000"/>
                </a:solidFill>
                <a:latin typeface="Open Sans"/>
              </a:rPr>
              <a:t>Pessoas entrevistadas: 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98291" y="2196665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Open Sans"/>
              </a:rPr>
              <a:t>"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Ótimo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para a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questão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segurança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no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deslocamento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."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501242" y="234470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"Adorei a iniciativa."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404193" y="2196665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"Compartilhar rotas e destino com os destinos."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8291" y="3860950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"Ideia muito boa."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01242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"Não precisar de internet para usar o aplicativo."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4041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"Ótima ideia para prestar ajuda a outras mulheres."</a:t>
            </a:r>
          </a:p>
        </p:txBody>
      </p:sp>
    </p:spTree>
    <p:extLst>
      <p:ext uri="{BB962C8B-B14F-4D97-AF65-F5344CB8AC3E}">
        <p14:creationId xmlns:p14="http://schemas.microsoft.com/office/powerpoint/2010/main" val="4538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5531" y="1912758"/>
            <a:ext cx="3555037" cy="1193852"/>
            <a:chOff x="0" y="0"/>
            <a:chExt cx="2020276" cy="678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33757" y="1928329"/>
            <a:ext cx="3518585" cy="1162712"/>
            <a:chOff x="0" y="0"/>
            <a:chExt cx="2073866" cy="6853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4347933" y="1912758"/>
            <a:ext cx="3555037" cy="1193852"/>
            <a:chOff x="0" y="0"/>
            <a:chExt cx="2020276" cy="6784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366159" y="1928329"/>
            <a:ext cx="3518585" cy="1162712"/>
            <a:chOff x="0" y="0"/>
            <a:chExt cx="2073866" cy="6853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221433" y="1912758"/>
            <a:ext cx="3555037" cy="1193852"/>
            <a:chOff x="0" y="0"/>
            <a:chExt cx="2020276" cy="6784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239658" y="1928329"/>
            <a:ext cx="3518585" cy="1162712"/>
            <a:chOff x="0" y="0"/>
            <a:chExt cx="2073866" cy="6853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15531" y="3429000"/>
            <a:ext cx="3555037" cy="1193852"/>
            <a:chOff x="0" y="0"/>
            <a:chExt cx="2020276" cy="67844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433757" y="3444570"/>
            <a:ext cx="3518585" cy="1162712"/>
            <a:chOff x="0" y="0"/>
            <a:chExt cx="2073866" cy="68530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347933" y="3429000"/>
            <a:ext cx="3555037" cy="1193852"/>
            <a:chOff x="0" y="0"/>
            <a:chExt cx="2020276" cy="67844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4366159" y="3444570"/>
            <a:ext cx="3518585" cy="1162712"/>
            <a:chOff x="0" y="0"/>
            <a:chExt cx="2073866" cy="68530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221433" y="3429000"/>
            <a:ext cx="3555037" cy="1193852"/>
            <a:chOff x="0" y="0"/>
            <a:chExt cx="2020276" cy="67844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8239658" y="3444570"/>
            <a:ext cx="3518585" cy="1162712"/>
            <a:chOff x="0" y="0"/>
            <a:chExt cx="2073866" cy="68530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415531" y="4971998"/>
            <a:ext cx="3555037" cy="1193852"/>
            <a:chOff x="0" y="0"/>
            <a:chExt cx="2020276" cy="67844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433757" y="4987568"/>
            <a:ext cx="3518585" cy="1162712"/>
            <a:chOff x="0" y="0"/>
            <a:chExt cx="2073866" cy="68530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4347933" y="4971998"/>
            <a:ext cx="3555037" cy="1193852"/>
            <a:chOff x="0" y="0"/>
            <a:chExt cx="2020276" cy="67844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4366159" y="4987568"/>
            <a:ext cx="3518585" cy="1162712"/>
            <a:chOff x="0" y="0"/>
            <a:chExt cx="2073866" cy="68530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8221433" y="4971998"/>
            <a:ext cx="3555037" cy="1193852"/>
            <a:chOff x="0" y="0"/>
            <a:chExt cx="2020276" cy="67844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20276" cy="678449"/>
            </a:xfrm>
            <a:custGeom>
              <a:avLst/>
              <a:gdLst/>
              <a:ahLst/>
              <a:cxnLst/>
              <a:rect l="l" t="t" r="r" b="b"/>
              <a:pathLst>
                <a:path w="2020276" h="678449">
                  <a:moveTo>
                    <a:pt x="0" y="0"/>
                  </a:moveTo>
                  <a:lnTo>
                    <a:pt x="2020276" y="0"/>
                  </a:lnTo>
                  <a:lnTo>
                    <a:pt x="2020276" y="678449"/>
                  </a:lnTo>
                  <a:lnTo>
                    <a:pt x="0" y="678449"/>
                  </a:lnTo>
                  <a:close/>
                </a:path>
              </a:pathLst>
            </a:custGeom>
            <a:solidFill>
              <a:srgbClr val="945493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8239658" y="4987568"/>
            <a:ext cx="3518585" cy="1162712"/>
            <a:chOff x="0" y="0"/>
            <a:chExt cx="2073866" cy="68530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073866" cy="685306"/>
            </a:xfrm>
            <a:custGeom>
              <a:avLst/>
              <a:gdLst/>
              <a:ahLst/>
              <a:cxnLst/>
              <a:rect l="l" t="t" r="r" b="b"/>
              <a:pathLst>
                <a:path w="2073866" h="685306">
                  <a:moveTo>
                    <a:pt x="0" y="0"/>
                  </a:moveTo>
                  <a:lnTo>
                    <a:pt x="2073866" y="0"/>
                  </a:lnTo>
                  <a:lnTo>
                    <a:pt x="2073866" y="685306"/>
                  </a:lnTo>
                  <a:lnTo>
                    <a:pt x="0" y="68530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415531" y="359001"/>
            <a:ext cx="5246840" cy="497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107"/>
              </a:lnSpc>
            </a:pPr>
            <a:r>
              <a:rPr lang="en-US" sz="2933">
                <a:solidFill>
                  <a:srgbClr val="000000"/>
                </a:solidFill>
                <a:latin typeface="Open Sans Bold"/>
              </a:rPr>
              <a:t>Respostas negativas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15531" y="1026418"/>
            <a:ext cx="5246840" cy="32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13"/>
              </a:lnSpc>
            </a:pPr>
            <a:r>
              <a:rPr lang="en-US" sz="1867">
                <a:solidFill>
                  <a:srgbClr val="000000"/>
                </a:solidFill>
                <a:latin typeface="Open Sans"/>
              </a:rPr>
              <a:t>Pessoas entrevistadas: 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98291" y="2323541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"Rotas não aparecem direito."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530693" y="234470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"Baixa precisão na localização."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404193" y="2180050"/>
            <a:ext cx="3189517" cy="578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 dirty="0">
                <a:solidFill>
                  <a:srgbClr val="000000"/>
                </a:solidFill>
                <a:latin typeface="Open Sans"/>
              </a:rPr>
              <a:t>"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Não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consegue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consultar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o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número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667" dirty="0" err="1">
                <a:solidFill>
                  <a:srgbClr val="000000"/>
                </a:solidFill>
                <a:latin typeface="Open Sans"/>
              </a:rPr>
              <a:t>cadastrado</a:t>
            </a:r>
            <a:r>
              <a:rPr lang="en-US" sz="1667" dirty="0">
                <a:solidFill>
                  <a:srgbClr val="000000"/>
                </a:solidFill>
                <a:latin typeface="Open Sans"/>
              </a:rPr>
              <a:t> do keeper."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98291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"Keeper não recebe mensagem."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5306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"Impossibilidade de enviar SMS sem crédito."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404193" y="3712906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"Dificuldade em realizar o cadastro."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98291" y="540394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"Erro ao compartilhar a rota."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530693" y="5403948"/>
            <a:ext cx="3189517" cy="276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"Mais opções de rota."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404193" y="5255904"/>
            <a:ext cx="3189517" cy="587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333"/>
              </a:lnSpc>
            </a:pPr>
            <a:r>
              <a:rPr lang="en-US" sz="1667">
                <a:solidFill>
                  <a:srgbClr val="000000"/>
                </a:solidFill>
                <a:latin typeface="Open Sans"/>
              </a:rPr>
              <a:t>"Número de keepers poderia ser maior."</a:t>
            </a:r>
          </a:p>
        </p:txBody>
      </p:sp>
    </p:spTree>
    <p:extLst>
      <p:ext uri="{BB962C8B-B14F-4D97-AF65-F5344CB8AC3E}">
        <p14:creationId xmlns:p14="http://schemas.microsoft.com/office/powerpoint/2010/main" val="47043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5CD45C42-B4AE-4954-80E4-0A2AA7038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9235" r="2424" b="4575"/>
          <a:stretch/>
        </p:blipFill>
        <p:spPr>
          <a:xfrm>
            <a:off x="863284" y="268959"/>
            <a:ext cx="9997549" cy="639914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B3E62A2-80F9-4DBE-9DA9-C046D5833410}"/>
              </a:ext>
            </a:extLst>
          </p:cNvPr>
          <p:cNvSpPr/>
          <p:nvPr/>
        </p:nvSpPr>
        <p:spPr>
          <a:xfrm>
            <a:off x="342154" y="1008153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Assiste a programas como Que Seja Doce e </a:t>
            </a:r>
            <a:r>
              <a:rPr lang="pt-BR" dirty="0" err="1">
                <a:solidFill>
                  <a:schemeClr val="tx1"/>
                </a:solidFill>
              </a:rPr>
              <a:t>Bake</a:t>
            </a:r>
            <a:r>
              <a:rPr lang="pt-BR" dirty="0">
                <a:solidFill>
                  <a:schemeClr val="tx1"/>
                </a:solidFill>
              </a:rPr>
              <a:t> Off, e Netflix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0AAA11-960A-4FE5-8AE5-CDA051ECB1BF}"/>
              </a:ext>
            </a:extLst>
          </p:cNvPr>
          <p:cNvSpPr/>
          <p:nvPr/>
        </p:nvSpPr>
        <p:spPr>
          <a:xfrm>
            <a:off x="2420362" y="1995905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Precisa parar de vender doces na entrada de estações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D3017A4-E929-4DCE-BF9B-89F56A75B754}"/>
              </a:ext>
            </a:extLst>
          </p:cNvPr>
          <p:cNvSpPr/>
          <p:nvPr/>
        </p:nvSpPr>
        <p:spPr>
          <a:xfrm>
            <a:off x="342154" y="3286114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Voltar para a casa a noite é perigoso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3BC8148-123B-411A-9C18-ED6F8404B8EF}"/>
              </a:ext>
            </a:extLst>
          </p:cNvPr>
          <p:cNvSpPr/>
          <p:nvPr/>
        </p:nvSpPr>
        <p:spPr>
          <a:xfrm>
            <a:off x="3393590" y="149860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Preciso abrir uma loja para não vender meus doces nas estações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8E924B-B107-4355-B26C-F1716EA79598}"/>
              </a:ext>
            </a:extLst>
          </p:cNvPr>
          <p:cNvSpPr/>
          <p:nvPr/>
        </p:nvSpPr>
        <p:spPr>
          <a:xfrm>
            <a:off x="6560311" y="149860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Acredito que precisamos de mais segurança nas ruas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93AF6C-BAD6-4F0D-9446-D90A3A8C01EC}"/>
              </a:ext>
            </a:extLst>
          </p:cNvPr>
          <p:cNvSpPr/>
          <p:nvPr/>
        </p:nvSpPr>
        <p:spPr>
          <a:xfrm>
            <a:off x="9496462" y="1207658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Amigas que já sofreram assédio ou tentativa de assalto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B4EA24C-5F7D-41D2-90C2-A33D1484C74A}"/>
              </a:ext>
            </a:extLst>
          </p:cNvPr>
          <p:cNvSpPr/>
          <p:nvPr/>
        </p:nvSpPr>
        <p:spPr>
          <a:xfrm>
            <a:off x="9496462" y="3001788"/>
            <a:ext cx="1609954" cy="156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Amigas que voltam tarde da noite sozinhas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4425D7-AB37-4C2A-87AD-16CF64120565}"/>
              </a:ext>
            </a:extLst>
          </p:cNvPr>
          <p:cNvSpPr/>
          <p:nvPr/>
        </p:nvSpPr>
        <p:spPr>
          <a:xfrm>
            <a:off x="1813650" y="5633564"/>
            <a:ext cx="1411689" cy="1224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Medo de voltar para a casa sozinha a noite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6F36C8-3BE9-4FC9-A54A-5B8DE0645011}"/>
              </a:ext>
            </a:extLst>
          </p:cNvPr>
          <p:cNvSpPr/>
          <p:nvPr/>
        </p:nvSpPr>
        <p:spPr>
          <a:xfrm>
            <a:off x="3891831" y="5457824"/>
            <a:ext cx="1609954" cy="13193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Medo de sofrer assédio/assalto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DBC6AD-64ED-46A8-AC1E-13D2E878504B}"/>
              </a:ext>
            </a:extLst>
          </p:cNvPr>
          <p:cNvSpPr/>
          <p:nvPr/>
        </p:nvSpPr>
        <p:spPr>
          <a:xfrm>
            <a:off x="2852662" y="3950772"/>
            <a:ext cx="2150882" cy="1275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Gosto de conversar sobre empreendedorismo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F668E07-8BC8-493F-93AA-92EB715C8EEF}"/>
              </a:ext>
            </a:extLst>
          </p:cNvPr>
          <p:cNvSpPr/>
          <p:nvPr/>
        </p:nvSpPr>
        <p:spPr>
          <a:xfrm>
            <a:off x="5984372" y="5562765"/>
            <a:ext cx="1411689" cy="1224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Preciso voltar para a casa em segurança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6D4502D-442E-4277-91E3-C0BDD59C2C1B}"/>
              </a:ext>
            </a:extLst>
          </p:cNvPr>
          <p:cNvSpPr/>
          <p:nvPr/>
        </p:nvSpPr>
        <p:spPr>
          <a:xfrm>
            <a:off x="8739211" y="5613986"/>
            <a:ext cx="1705945" cy="12859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Gostaria de voltar para a casa através de um caminho seguro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261D43-8700-4315-8E5C-88B9CE35B662}"/>
              </a:ext>
            </a:extLst>
          </p:cNvPr>
          <p:cNvSpPr/>
          <p:nvPr/>
        </p:nvSpPr>
        <p:spPr>
          <a:xfrm>
            <a:off x="7396061" y="3995736"/>
            <a:ext cx="1548409" cy="1275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Gosto de experimentar novas receitas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CAE5C42-FD01-47CE-82B0-F0258E3B2F08}"/>
              </a:ext>
            </a:extLst>
          </p:cNvPr>
          <p:cNvSpPr/>
          <p:nvPr/>
        </p:nvSpPr>
        <p:spPr>
          <a:xfrm>
            <a:off x="5524674" y="4063519"/>
            <a:ext cx="1548409" cy="1275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Uso roupas que não mostram o corpo</a:t>
            </a:r>
          </a:p>
        </p:txBody>
      </p:sp>
    </p:spTree>
    <p:extLst>
      <p:ext uri="{BB962C8B-B14F-4D97-AF65-F5344CB8AC3E}">
        <p14:creationId xmlns:p14="http://schemas.microsoft.com/office/powerpoint/2010/main" val="2811639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1161</Words>
  <Application>Microsoft Office PowerPoint</Application>
  <PresentationFormat>Widescreen</PresentationFormat>
  <Paragraphs>144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Exo 2</vt:lpstr>
      <vt:lpstr>Open Sans</vt:lpstr>
      <vt:lpstr>Open Sans Bold</vt:lpstr>
      <vt:lpstr>Wingdings</vt:lpstr>
      <vt:lpstr>Tema do Office</vt:lpstr>
      <vt:lpstr>Conteúdo</vt:lpstr>
      <vt:lpstr>Tema do Office</vt:lpstr>
      <vt:lpstr>Office Theme</vt:lpstr>
      <vt:lpstr>Nome do projeto 3 ADSA</vt:lpstr>
      <vt:lpstr>Apresentação do PowerPoint</vt:lpstr>
      <vt:lpstr>Apresentação do PowerPoint</vt:lpstr>
      <vt:lpstr>Apresentação do PowerPoint</vt:lpstr>
      <vt:lpstr>Apresentação do PowerPoint</vt:lpstr>
      <vt:lpstr>Explique quais foram as análises realizadas para a definição da persona (Máx de 10 linhas).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Mamede Cabral</dc:creator>
  <cp:lastModifiedBy>Camila Mamede Cabral</cp:lastModifiedBy>
  <cp:revision>16</cp:revision>
  <dcterms:created xsi:type="dcterms:W3CDTF">2021-02-23T22:07:28Z</dcterms:created>
  <dcterms:modified xsi:type="dcterms:W3CDTF">2021-03-01T20:28:22Z</dcterms:modified>
</cp:coreProperties>
</file>