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5" r:id="rId5"/>
  </p:sldMasterIdLst>
  <p:notesMasterIdLst>
    <p:notesMasterId r:id="rId21"/>
  </p:notesMasterIdLst>
  <p:sldIdLst>
    <p:sldId id="298" r:id="rId6"/>
    <p:sldId id="296" r:id="rId7"/>
    <p:sldId id="287" r:id="rId8"/>
    <p:sldId id="288" r:id="rId9"/>
    <p:sldId id="300" r:id="rId10"/>
    <p:sldId id="301" r:id="rId11"/>
    <p:sldId id="302" r:id="rId12"/>
    <p:sldId id="303" r:id="rId13"/>
    <p:sldId id="304" r:id="rId14"/>
    <p:sldId id="305" r:id="rId15"/>
    <p:sldId id="289" r:id="rId16"/>
    <p:sldId id="290" r:id="rId17"/>
    <p:sldId id="291" r:id="rId18"/>
    <p:sldId id="292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6DBC-A45E-463A-B870-B20CF86A345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3092-1349-4594-86CF-2EE4EA8F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002345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55080"/>
            <a:ext cx="185979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2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288504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:\_GregW\1322550 WBGIS - ITS Sub Branding\WBGIS_ITS-PPT_footer-06.jpg"/>
          <p:cNvPicPr>
            <a:picLocks noChangeAspect="1" noChangeArrowheads="1"/>
          </p:cNvPicPr>
          <p:nvPr userDrawn="1"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19074" y="3980752"/>
            <a:ext cx="4384288" cy="1011238"/>
          </a:xfrm>
        </p:spPr>
        <p:txBody>
          <a:bodyPr bIns="0"/>
          <a:lstStyle>
            <a:lvl1pPr>
              <a:defRPr sz="35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</a:t>
            </a:r>
            <a:br>
              <a:rPr lang="en-US" noProof="0" dirty="0"/>
            </a:br>
            <a:r>
              <a:rPr lang="en-US" noProof="0" dirty="0"/>
              <a:t>Version 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88042" y="5153078"/>
            <a:ext cx="4034590" cy="11274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</a:t>
            </a:r>
          </a:p>
          <a:p>
            <a:pPr lvl="0"/>
            <a:r>
              <a:rPr lang="en-US" noProof="0" dirty="0"/>
              <a:t>00 Month 2012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8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7" y="3958989"/>
            <a:ext cx="7538185" cy="1011238"/>
          </a:xfrm>
        </p:spPr>
        <p:txBody>
          <a:bodyPr bIns="0"/>
          <a:lstStyle>
            <a:lvl1pPr>
              <a:defRPr sz="35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Version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7" y="513131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auto">
          <a:xfrm>
            <a:off x="1065327" y="6453187"/>
            <a:ext cx="4175874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Minion Pro"/>
                <a:ea typeface="ＭＳ Ｐゴシック" charset="0"/>
                <a:cs typeface="Minion Pro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Strictly Confidential</a:t>
            </a:r>
            <a:r>
              <a:rPr lang="de-DE" dirty="0">
                <a:solidFill>
                  <a:prstClr val="black"/>
                </a:solidFill>
                <a:latin typeface="Arial"/>
                <a:cs typeface="Arial"/>
              </a:rPr>
              <a:t> © 2014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3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361950" indent="-3619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1550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0" y="3716338"/>
            <a:ext cx="8496300" cy="2305050"/>
          </a:xfrm>
        </p:spPr>
        <p:txBody>
          <a:bodyPr anchor="ctr" anchorCtr="1"/>
          <a:lstStyle>
            <a:lvl1pPr algn="ctr">
              <a:buFontTx/>
              <a:buNone/>
              <a:defRPr sz="2500">
                <a:solidFill>
                  <a:schemeClr val="accent1"/>
                </a:solidFill>
              </a:defRPr>
            </a:lvl1pPr>
            <a:lvl2pPr algn="ctr">
              <a:buFontTx/>
              <a:buNone/>
              <a:defRPr sz="2500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2500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2500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2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68413"/>
            <a:ext cx="8496300" cy="2305050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34348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1" y="1268413"/>
            <a:ext cx="4176712" cy="4752975"/>
          </a:xfrm>
        </p:spPr>
        <p:txBody>
          <a:bodyPr/>
          <a:lstStyle>
            <a:lvl1pPr algn="l">
              <a:buFontTx/>
              <a:buNone/>
              <a:defRPr sz="2500">
                <a:solidFill>
                  <a:schemeClr val="accent1"/>
                </a:solidFill>
              </a:defRPr>
            </a:lvl1pPr>
            <a:lvl2pPr algn="ctr">
              <a:buFontTx/>
              <a:buNone/>
              <a:defRPr sz="2500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2500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2500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2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43438" y="1268413"/>
            <a:ext cx="4176712" cy="4752975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420669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9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:\_GregW\1322550 WBGIS - ITS Sub Branding\WBGIS_ITS-PPT_footer-06.jpg"/>
          <p:cNvPicPr>
            <a:picLocks noChangeAspect="1" noChangeArrowheads="1"/>
          </p:cNvPicPr>
          <p:nvPr userDrawn="1"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88504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0546" y="2986248"/>
            <a:ext cx="3349461" cy="1011238"/>
          </a:xfrm>
        </p:spPr>
        <p:txBody>
          <a:bodyPr bIns="0"/>
          <a:lstStyle>
            <a:lvl1pPr>
              <a:defRPr sz="3500">
                <a:solidFill>
                  <a:srgbClr val="00234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0547" y="4026716"/>
            <a:ext cx="339115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baseline="0">
                <a:solidFill>
                  <a:srgbClr val="00ADE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08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1278000"/>
            <a:ext cx="9144000" cy="55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059832" y="1057374"/>
            <a:ext cx="6012412" cy="601241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52800" y="1272561"/>
            <a:ext cx="7017314" cy="1011238"/>
          </a:xfrm>
        </p:spPr>
        <p:txBody>
          <a:bodyPr bIns="0"/>
          <a:lstStyle>
            <a:lvl1pPr>
              <a:defRPr sz="35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52968" y="4026716"/>
            <a:ext cx="701873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</p:spTree>
    <p:extLst>
      <p:ext uri="{BB962C8B-B14F-4D97-AF65-F5344CB8AC3E}">
        <p14:creationId xmlns:p14="http://schemas.microsoft.com/office/powerpoint/2010/main" val="2304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8714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defTabSz="457200"/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 defTabSz="457200"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51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ACCBF9"/>
                </a:solidFill>
              </a:rPr>
              <a:pPr/>
              <a:t>7/15/2019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8AD2C4-E31F-4ED0-AF8B-6BF37DC25E6F}" type="slidenum">
              <a:rPr lang="en-US" smtClean="0">
                <a:solidFill>
                  <a:srgbClr val="ACCBF9"/>
                </a:solidFill>
              </a:rPr>
              <a:pPr/>
              <a:t>‹#›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3175"/>
            <a:ext cx="185979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0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27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620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2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ACCBF9"/>
                </a:solidFill>
              </a:rPr>
              <a:pPr/>
              <a:t>7/15/2019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ACCBF9"/>
                </a:solidFill>
              </a:rPr>
              <a:pPr/>
              <a:t>‹#›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8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7/15/2019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00ADE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3175"/>
            <a:ext cx="185979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345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18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1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6941528" y="6356903"/>
            <a:ext cx="1445254" cy="2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Minion Pro"/>
                <a:ea typeface="ＭＳ Ｐゴシック" charset="0"/>
                <a:cs typeface="Minion Pro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/>
              </a:rPr>
              <a:t>Strictly Confidential © 2014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8496300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  <p:pic>
        <p:nvPicPr>
          <p:cNvPr id="11" name="Picture 2" descr="U:\1405265\1405265 WBG Logo\LOGO FILES\Horizontal\WBG_Horizontal_Color\web\WBG_Horizontal-RGB-web.jpg"/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1" y="6302501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2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ct val="20000"/>
        </a:spcBef>
        <a:buFont typeface="Arial"/>
        <a:buNone/>
        <a:defRPr sz="3000" kern="1200" baseline="0">
          <a:solidFill>
            <a:srgbClr val="002060"/>
          </a:solidFill>
          <a:latin typeface="+mn-lt"/>
          <a:ea typeface="+mn-ea"/>
          <a:cs typeface="+mn-cs"/>
        </a:defRPr>
      </a:lvl2pPr>
      <a:lvl3pPr marL="361950" indent="-3619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 baseline="0">
          <a:solidFill>
            <a:srgbClr val="002060"/>
          </a:solidFill>
          <a:latin typeface="+mn-lt"/>
          <a:ea typeface="+mn-ea"/>
          <a:cs typeface="+mn-cs"/>
        </a:defRPr>
      </a:lvl3pPr>
      <a:lvl4pPr marL="715963" indent="-354013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4pPr>
      <a:lvl5pPr marL="1077913" indent="-361950" algn="l" defTabSz="4572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1431925" indent="-354013" algn="l" defTabSz="4572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Adjustments: </a:t>
            </a:r>
            <a:br>
              <a:rPr lang="en-US" dirty="0"/>
            </a:br>
            <a:r>
              <a:rPr lang="en-US" sz="3600" dirty="0"/>
              <a:t>Household Composition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6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of scales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may affect direction of policy</a:t>
            </a:r>
          </a:p>
          <a:p>
            <a:r>
              <a:rPr lang="en-US" sz="2400" dirty="0"/>
              <a:t>But … there are no accepted methods for calculating equivalence of scales.</a:t>
            </a:r>
          </a:p>
        </p:txBody>
      </p:sp>
    </p:spTree>
    <p:extLst>
      <p:ext uri="{BB962C8B-B14F-4D97-AF65-F5344CB8AC3E}">
        <p14:creationId xmlns:p14="http://schemas.microsoft.com/office/powerpoint/2010/main" val="420800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Behavioral approach</a:t>
            </a:r>
          </a:p>
          <a:p>
            <a:pPr lvl="1"/>
            <a:r>
              <a:rPr lang="en-US" dirty="0"/>
              <a:t>One idea seems correct</a:t>
            </a:r>
          </a:p>
          <a:p>
            <a:pPr lvl="1"/>
            <a:r>
              <a:rPr lang="en-US" dirty="0"/>
              <a:t>Two types of goods within the household: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Private goods 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Public goods</a:t>
            </a:r>
          </a:p>
          <a:p>
            <a:pPr lvl="1"/>
            <a:r>
              <a:rPr lang="en-US" dirty="0"/>
              <a:t>Support the intuition that in: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Economies with high food shares of the budget </a:t>
            </a:r>
            <a:r>
              <a:rPr lang="en-US" dirty="0">
                <a:latin typeface="Calibri"/>
                <a:cs typeface="Calibri"/>
              </a:rPr>
              <a:t>→ </a:t>
            </a:r>
            <a:r>
              <a:rPr lang="en-US" dirty="0"/>
              <a:t>economies of scales are likely to be small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Economies where housing is important </a:t>
            </a:r>
            <a:r>
              <a:rPr lang="en-US" dirty="0">
                <a:latin typeface="Calibri"/>
                <a:cs typeface="Calibri"/>
              </a:rPr>
              <a:t>→ </a:t>
            </a:r>
            <a:r>
              <a:rPr lang="en-US" dirty="0"/>
              <a:t>economies of scales are likely to be larger</a:t>
            </a:r>
          </a:p>
          <a:p>
            <a:pPr>
              <a:buClr>
                <a:srgbClr val="C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Two options for the Arbitrary approach: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OECD – Modified scale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𝑂𝐸𝐶𝐷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=1+0.5∗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+0.3∗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898208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= total number of adults</a:t>
                </a:r>
              </a:p>
              <a:p>
                <a:pPr marL="898208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= total number of children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LSMS (National Research Council ‘95)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𝐿𝑆𝑀𝑆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52488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= total number of adults</a:t>
                </a:r>
              </a:p>
              <a:p>
                <a:pPr marL="852488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= total number of children</a:t>
                </a:r>
              </a:p>
              <a:p>
                <a:pPr marL="852488" lvl="2" indent="0">
                  <a:buNone/>
                </a:pPr>
                <a:r>
                  <a:rPr lang="en-US" dirty="0">
                    <a:latin typeface="Calibri"/>
                    <a:cs typeface="Calibri"/>
                  </a:rPr>
                  <a:t>α = </a:t>
                </a:r>
                <a:r>
                  <a:rPr lang="en-US" dirty="0"/>
                  <a:t>adult equivalent (0,1)</a:t>
                </a:r>
              </a:p>
              <a:p>
                <a:pPr marL="852488" lvl="2" indent="0">
                  <a:buNone/>
                </a:pPr>
                <a:r>
                  <a:rPr lang="el-GR" dirty="0">
                    <a:latin typeface="Calibri"/>
                    <a:cs typeface="Calibri"/>
                  </a:rPr>
                  <a:t>Θ</a:t>
                </a:r>
                <a:r>
                  <a:rPr lang="en-US" dirty="0">
                    <a:latin typeface="Calibri"/>
                    <a:cs typeface="Calibri"/>
                  </a:rPr>
                  <a:t> = </a:t>
                </a:r>
                <a:r>
                  <a:rPr lang="en-US" dirty="0"/>
                  <a:t>economies of scale (0,1)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2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Traditionally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 not know </a:t>
            </a:r>
          </a:p>
          <a:p>
            <a:pPr marL="852488" lvl="2" indent="0">
              <a:buNone/>
            </a:pPr>
            <a:r>
              <a:rPr lang="en-US" sz="2600" dirty="0">
                <a:latin typeface="Calibri"/>
                <a:cs typeface="Calibri"/>
              </a:rPr>
              <a:t>α = </a:t>
            </a:r>
            <a:r>
              <a:rPr lang="en-US" sz="2600" dirty="0"/>
              <a:t>adult equivalent</a:t>
            </a:r>
          </a:p>
          <a:p>
            <a:pPr marL="852488" lvl="2" indent="0">
              <a:buNone/>
            </a:pPr>
            <a:r>
              <a:rPr lang="el-GR" sz="2600" dirty="0">
                <a:cs typeface="Calibri"/>
              </a:rPr>
              <a:t>Θ</a:t>
            </a:r>
            <a:r>
              <a:rPr lang="en-US" sz="2600" dirty="0">
                <a:latin typeface="Calibri"/>
                <a:cs typeface="Calibri"/>
              </a:rPr>
              <a:t> = </a:t>
            </a:r>
            <a:r>
              <a:rPr lang="en-US" sz="2600" dirty="0"/>
              <a:t>economies of scale</a:t>
            </a:r>
          </a:p>
          <a:p>
            <a:r>
              <a:rPr lang="en-US" dirty="0"/>
              <a:t>To perform the sensitivity analysis for the LSMS case </a:t>
            </a:r>
          </a:p>
          <a:p>
            <a:r>
              <a:rPr lang="en-US" dirty="0"/>
              <a:t>We can not simply change the parameters and leave poverty rate unchanged</a:t>
            </a:r>
            <a:endParaRPr lang="en-US" dirty="0">
              <a:latin typeface="Calibri"/>
              <a:cs typeface="Calibri"/>
            </a:endParaRPr>
          </a:p>
          <a:p>
            <a:pPr lvl="1">
              <a:buClr>
                <a:srgbClr val="C00000"/>
              </a:buClr>
            </a:pP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α = </a:t>
            </a:r>
            <a:r>
              <a:rPr lang="en-US" dirty="0"/>
              <a:t>1 &amp; </a:t>
            </a:r>
            <a:r>
              <a:rPr lang="el-GR" dirty="0">
                <a:cs typeface="Calibri"/>
              </a:rPr>
              <a:t>Θ</a:t>
            </a:r>
            <a:r>
              <a:rPr lang="en-US" dirty="0">
                <a:latin typeface="Gill Sans MT" pitchFamily="34" charset="0"/>
                <a:cs typeface="Calibri"/>
              </a:rPr>
              <a:t> changes 1 to 0.5 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>
                <a:cs typeface="Calibri"/>
              </a:rPr>
              <a:t> poverty decline given constant poverty line</a:t>
            </a:r>
          </a:p>
          <a:p>
            <a:r>
              <a:rPr lang="en-US" dirty="0"/>
              <a:t>Alter the relative standing of large households relative to small households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59707"/>
              </p:ext>
            </p:extLst>
          </p:nvPr>
        </p:nvGraphicFramePr>
        <p:xfrm>
          <a:off x="1143000" y="1600200"/>
          <a:ext cx="7239000" cy="12427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Adult Equivalent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=  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α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cs typeface="Calibri"/>
                        </a:rPr>
                        <a:t>Economies</a:t>
                      </a:r>
                      <a:r>
                        <a:rPr lang="en-US" sz="2000" baseline="0" dirty="0">
                          <a:cs typeface="Calibri"/>
                        </a:rPr>
                        <a:t> of scale = </a:t>
                      </a:r>
                      <a:r>
                        <a:rPr lang="el-GR" sz="2000" dirty="0">
                          <a:cs typeface="Calibri"/>
                        </a:rPr>
                        <a:t>Θ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0.25-0.33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5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Straightforward way: select a “pivot” household which is unaffected by changes in parameters</a:t>
                </a:r>
              </a:p>
              <a:p>
                <a:r>
                  <a:rPr lang="en-US" dirty="0"/>
                  <a:t>In practice this should be chosen as the modal type: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reference is always equal to per capita terms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9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expenditure is utility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following conditions are satisfied, expenditure is utility consistent:</a:t>
            </a:r>
          </a:p>
          <a:p>
            <a:pPr lvl="1"/>
            <a:r>
              <a:rPr lang="en-US" dirty="0"/>
              <a:t>All individuals have the same utility function</a:t>
            </a:r>
          </a:p>
          <a:p>
            <a:pPr lvl="1"/>
            <a:r>
              <a:rPr lang="en-US" dirty="0"/>
              <a:t>Prices are identical to all individuals</a:t>
            </a:r>
          </a:p>
          <a:p>
            <a:pPr lvl="1"/>
            <a:r>
              <a:rPr lang="en-US" dirty="0"/>
              <a:t>All household and individual characteristics are the same</a:t>
            </a:r>
          </a:p>
          <a:p>
            <a:pPr lvl="1"/>
            <a:r>
              <a:rPr lang="en-US" dirty="0"/>
              <a:t>All individuals have exactly the same goods that are not transacted in markets</a:t>
            </a:r>
          </a:p>
          <a:p>
            <a:r>
              <a:rPr lang="en-US" dirty="0"/>
              <a:t>If not, you need to do </a:t>
            </a:r>
            <a:r>
              <a:rPr lang="en-US" dirty="0">
                <a:solidFill>
                  <a:srgbClr val="C00000"/>
                </a:solidFill>
              </a:rPr>
              <a:t>some adjustments</a:t>
            </a:r>
            <a:r>
              <a:rPr lang="en-US" dirty="0"/>
              <a:t> to make expenditures comparable across individuals</a:t>
            </a:r>
          </a:p>
        </p:txBody>
      </p:sp>
    </p:spTree>
    <p:extLst>
      <p:ext uri="{BB962C8B-B14F-4D97-AF65-F5344CB8AC3E}">
        <p14:creationId xmlns:p14="http://schemas.microsoft.com/office/powerpoint/2010/main" val="400838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when HH characteristics vary?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construct a money-metric wealth indicator for </a:t>
            </a:r>
            <a:r>
              <a:rPr lang="en-US" i="1" dirty="0"/>
              <a:t>each </a:t>
            </a:r>
            <a:r>
              <a:rPr lang="en-US" dirty="0"/>
              <a:t>person</a:t>
            </a:r>
          </a:p>
          <a:p>
            <a:r>
              <a:rPr lang="en-US" dirty="0"/>
              <a:t>Such as:</a:t>
            </a:r>
          </a:p>
          <a:p>
            <a:pPr lvl="1"/>
            <a:r>
              <a:rPr lang="en-US" dirty="0"/>
              <a:t>Price indexes → different cost-of-living</a:t>
            </a:r>
          </a:p>
          <a:p>
            <a:pPr lvl="1"/>
            <a:r>
              <a:rPr lang="en-US" dirty="0"/>
              <a:t>Equivalence of scales → different demographic compositions</a:t>
            </a:r>
          </a:p>
          <a:p>
            <a:r>
              <a:rPr lang="en-US" dirty="0"/>
              <a:t>General practice: per capita terms</a:t>
            </a:r>
          </a:p>
          <a:p>
            <a:r>
              <a:rPr lang="en-US" dirty="0"/>
              <a:t>Limitation: </a:t>
            </a:r>
          </a:p>
          <a:p>
            <a:pPr lvl="1"/>
            <a:r>
              <a:rPr lang="en-US" dirty="0"/>
              <a:t>Different individuals may have different “</a:t>
            </a:r>
            <a:r>
              <a:rPr lang="en-US" i="1" dirty="0"/>
              <a:t>needs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cost per person of reaching a certain welfare level may be lower in large households than small ones.</a:t>
            </a:r>
          </a:p>
        </p:txBody>
      </p:sp>
    </p:spTree>
    <p:extLst>
      <p:ext uri="{BB962C8B-B14F-4D97-AF65-F5344CB8AC3E}">
        <p14:creationId xmlns:p14="http://schemas.microsoft.com/office/powerpoint/2010/main" val="40661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of scales</a:t>
            </a:r>
            <a:br>
              <a:rPr lang="en-US" dirty="0"/>
            </a:br>
            <a:r>
              <a:rPr lang="en-US" sz="2200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Different individuals may have different needs</a:t>
            </a:r>
            <a:endParaRPr lang="en-US" dirty="0"/>
          </a:p>
          <a:p>
            <a:pPr lvl="1"/>
            <a:r>
              <a:rPr lang="en-US" dirty="0"/>
              <a:t>A child may no need the same food consumption expenditure as an adult member → understate welfare of people in households with large fraction of children (…but not forget about non-food)</a:t>
            </a:r>
          </a:p>
          <a:p>
            <a:pPr lvl="1"/>
            <a:r>
              <a:rPr lang="en-US" dirty="0"/>
              <a:t>Where do adult equivalence scales come from?</a:t>
            </a:r>
          </a:p>
          <a:p>
            <a:pPr lvl="2"/>
            <a:r>
              <a:rPr lang="en-US" dirty="0"/>
              <a:t>Nutritional scales: derived from health studies</a:t>
            </a:r>
          </a:p>
          <a:p>
            <a:pPr lvl="3"/>
            <a:r>
              <a:rPr lang="en-US" dirty="0"/>
              <a:t>Used to deflate food expenditure</a:t>
            </a:r>
          </a:p>
          <a:p>
            <a:pPr lvl="2"/>
            <a:r>
              <a:rPr lang="en-US" dirty="0"/>
              <a:t>Behavioral scales: major difficulties with identification</a:t>
            </a:r>
          </a:p>
          <a:p>
            <a:pPr lvl="3"/>
            <a:r>
              <a:rPr lang="en-US" dirty="0"/>
              <a:t>Example: if we observe that females and children get less. Do they need less? Or is it that they are systematically discriminated against?</a:t>
            </a:r>
          </a:p>
        </p:txBody>
      </p:sp>
    </p:spTree>
    <p:extLst>
      <p:ext uri="{BB962C8B-B14F-4D97-AF65-F5344CB8AC3E}">
        <p14:creationId xmlns:p14="http://schemas.microsoft.com/office/powerpoint/2010/main" val="424588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of scales</a:t>
            </a:r>
            <a:br>
              <a:rPr lang="en-US" dirty="0"/>
            </a:br>
            <a:r>
              <a:rPr lang="en-US" sz="2700" dirty="0"/>
              <a:t>Headcount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5107547"/>
              </p:ext>
            </p:extLst>
          </p:nvPr>
        </p:nvGraphicFramePr>
        <p:xfrm>
          <a:off x="457200" y="1981200"/>
          <a:ext cx="8229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Household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Equivalence of</a:t>
                      </a:r>
                      <a:r>
                        <a:rPr lang="en-US" baseline="0" dirty="0"/>
                        <a:t> scales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(1,1,0.6)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(1,0.8,0.6)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(1,0.7,0.4)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households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Widow-Headed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Extended male-headed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230" y="4684164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 err="1"/>
              <a:t>Dreze</a:t>
            </a:r>
            <a:r>
              <a:rPr lang="en-US" sz="1600" dirty="0"/>
              <a:t> and Srinivasan (1997), Table 3</a:t>
            </a:r>
          </a:p>
          <a:p>
            <a:r>
              <a:rPr lang="en-US" sz="1600" dirty="0"/>
              <a:t>Note: The equivalence of scales are written as triplets indicating the weights for “adult male”, “adult female”, “Child” in that order.</a:t>
            </a:r>
          </a:p>
        </p:txBody>
      </p:sp>
    </p:spTree>
    <p:extLst>
      <p:ext uri="{BB962C8B-B14F-4D97-AF65-F5344CB8AC3E}">
        <p14:creationId xmlns:p14="http://schemas.microsoft.com/office/powerpoint/2010/main" val="313706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of scales</a:t>
            </a:r>
            <a:br>
              <a:rPr lang="en-US" dirty="0"/>
            </a:br>
            <a:r>
              <a:rPr lang="en-US" sz="2700" dirty="0"/>
              <a:t>Headcount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Poverty profiles do not change much as a result of equivalence of scales</a:t>
            </a:r>
          </a:p>
          <a:p>
            <a:r>
              <a:rPr lang="en-US" dirty="0"/>
              <a:t>The use of per capita welfare measure may not be too misleading</a:t>
            </a:r>
          </a:p>
          <a:p>
            <a:r>
              <a:rPr lang="en-US" dirty="0"/>
              <a:t>But…this is an empirical question that needs to be checked on a case-by-case basis</a:t>
            </a:r>
          </a:p>
        </p:txBody>
      </p:sp>
    </p:spTree>
    <p:extLst>
      <p:ext uri="{BB962C8B-B14F-4D97-AF65-F5344CB8AC3E}">
        <p14:creationId xmlns:p14="http://schemas.microsoft.com/office/powerpoint/2010/main" val="2872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of scales</a:t>
            </a:r>
            <a:br>
              <a:rPr lang="en-US" dirty="0"/>
            </a:br>
            <a:r>
              <a:rPr lang="en-US" sz="2200" dirty="0"/>
              <a:t>Limitation – Economies of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The cost per person to reach certain welfare level may be lower in large households</a:t>
                </a:r>
              </a:p>
              <a:p>
                <a:pPr lvl="1"/>
                <a:r>
                  <a:rPr lang="en-US" sz="1900" dirty="0"/>
                  <a:t>Larger households enjoy certain economies of scales </a:t>
                </a:r>
              </a:p>
              <a:p>
                <a:pPr lvl="1"/>
                <a:r>
                  <a:rPr lang="en-US" sz="1900" dirty="0"/>
                  <a:t>Understate welfare of big households relative to small households</a:t>
                </a:r>
              </a:p>
              <a:p>
                <a:pPr lvl="1"/>
                <a:r>
                  <a:rPr lang="en-US" sz="1900" dirty="0"/>
                  <a:t>Where might such economies of scale come from?</a:t>
                </a:r>
              </a:p>
              <a:p>
                <a:pPr lvl="2"/>
                <a:r>
                  <a:rPr lang="en-US" sz="1900" dirty="0"/>
                  <a:t>Consumption of public goods within the household (radio, water pump, …)</a:t>
                </a:r>
              </a:p>
              <a:p>
                <a:pPr lvl="2"/>
                <a:r>
                  <a:rPr lang="en-US" sz="1900" dirty="0"/>
                  <a:t>Economies in food preparation (fuel, time)</a:t>
                </a:r>
              </a:p>
              <a:p>
                <a:pPr lvl="2"/>
                <a:r>
                  <a:rPr lang="en-US" sz="1900" dirty="0"/>
                  <a:t>Suppose money metric of consumer’s welfare has an elasticity of </a:t>
                </a:r>
                <a:r>
                  <a:rPr lang="el-GR" sz="1900" dirty="0"/>
                  <a:t>θ</a:t>
                </a:r>
                <a:r>
                  <a:rPr lang="en-US" sz="1900" dirty="0"/>
                  <a:t> with respect to household size </a:t>
                </a:r>
                <a:r>
                  <a:rPr lang="en-US" sz="1900" dirty="0">
                    <a:sym typeface="Wingdings" panose="05000000000000000000" pitchFamily="2" charset="2"/>
                  </a:rPr>
                  <a:t> welfare measure of a typical member is measured as: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13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of scales</a:t>
            </a:r>
            <a:br>
              <a:rPr lang="en-US" dirty="0"/>
            </a:br>
            <a:r>
              <a:rPr lang="en-US" sz="2200" dirty="0"/>
              <a:t>Limitation – Economies of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that </a:t>
                </a:r>
                <a:r>
                  <a:rPr lang="el-GR" dirty="0"/>
                  <a:t>ρ</a:t>
                </a:r>
                <a:r>
                  <a:rPr lang="en-US" dirty="0"/>
                  <a:t> is a proportion of household expenditure on purely </a:t>
                </a:r>
                <a:r>
                  <a:rPr lang="en-US" i="1" dirty="0"/>
                  <a:t>private goods </a:t>
                </a:r>
                <a:r>
                  <a:rPr lang="en-US" dirty="0"/>
                  <a:t>and (1-</a:t>
                </a:r>
                <a:r>
                  <a:rPr lang="el-GR" dirty="0"/>
                  <a:t> ρ</a:t>
                </a:r>
                <a:r>
                  <a:rPr lang="en-US" dirty="0"/>
                  <a:t>) is allocated to </a:t>
                </a:r>
                <a:r>
                  <a:rPr lang="en-US" i="1" dirty="0"/>
                  <a:t>public goods</a:t>
                </a:r>
              </a:p>
              <a:p>
                <a:r>
                  <a:rPr lang="en-US" dirty="0"/>
                  <a:t>The correct monetary measure of per-capita welfare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lvl="0">
                  <a:buClr>
                    <a:srgbClr val="629DD1"/>
                  </a:buClr>
                </a:pPr>
                <a:r>
                  <a:rPr lang="en-US" dirty="0">
                    <a:solidFill>
                      <a:prstClr val="black"/>
                    </a:solidFill>
                  </a:rPr>
                  <a:t>Solving </a:t>
                </a:r>
              </a:p>
              <a:p>
                <a:pPr marL="274320" lvl="1" indent="0">
                  <a:buClr>
                    <a:srgbClr val="629DD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𝜃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en-US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Problem with economies of scale is that there is NOT a good way of estimating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bet is sensitivity analysis again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975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1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Economies of scale</a:t>
            </a:r>
            <a:br>
              <a:rPr lang="en-US" dirty="0"/>
            </a:br>
            <a:r>
              <a:rPr lang="en-US" sz="2700" dirty="0"/>
              <a:t>Headcount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3536181"/>
              </p:ext>
            </p:extLst>
          </p:nvPr>
        </p:nvGraphicFramePr>
        <p:xfrm>
          <a:off x="457200" y="1981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Household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size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Economies of</a:t>
                      </a:r>
                      <a:r>
                        <a:rPr lang="en-US" baseline="0" dirty="0"/>
                        <a:t> scale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households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Widow-Headed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Extended male-headed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230" y="479198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 err="1"/>
              <a:t>Dreze</a:t>
            </a:r>
            <a:r>
              <a:rPr lang="en-US" sz="1600" dirty="0"/>
              <a:t> and Srinivasan (1997), Table 4</a:t>
            </a:r>
          </a:p>
        </p:txBody>
      </p:sp>
    </p:spTree>
    <p:extLst>
      <p:ext uri="{BB962C8B-B14F-4D97-AF65-F5344CB8AC3E}">
        <p14:creationId xmlns:p14="http://schemas.microsoft.com/office/powerpoint/2010/main" val="1354254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BG Slide">
  <a:themeElements>
    <a:clrScheme name="Benutzerdefiniert 53">
      <a:dk1>
        <a:sysClr val="windowText" lastClr="000000"/>
      </a:dk1>
      <a:lt1>
        <a:sysClr val="window" lastClr="FFFFFF"/>
      </a:lt1>
      <a:dk2>
        <a:srgbClr val="002345"/>
      </a:dk2>
      <a:lt2>
        <a:srgbClr val="FFFFFF"/>
      </a:lt2>
      <a:accent1>
        <a:srgbClr val="002345"/>
      </a:accent1>
      <a:accent2>
        <a:srgbClr val="00ADE4"/>
      </a:accent2>
      <a:accent3>
        <a:srgbClr val="FF6600"/>
      </a:accent3>
      <a:accent4>
        <a:srgbClr val="31859C"/>
      </a:accent4>
      <a:accent5>
        <a:srgbClr val="660066"/>
      </a:accent5>
      <a:accent6>
        <a:srgbClr val="BEDA00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ticle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  <Contact_x0028_s_x0029_ xmlns="3e02667f-0271-471b-bd6e-11a2e16def1d">
      <UserInfo>
        <DisplayName/>
        <AccountId xsi:nil="true"/>
        <AccountType/>
      </UserInfo>
    </Contact_x0028_s_x0029_>
    <Abstract xmlns="3e02667f-0271-471b-bd6e-11a2e16def1d" xsi:nil="true"/>
    <Feature xmlns="3e02667f-0271-471b-bd6e-11a2e16def1d">false</Feature>
    <TaxCatchAll xmlns="3e02667f-0271-471b-bd6e-11a2e16def1d">
      <Value>1440</Value>
      <Value>1557</Value>
      <Value>1556</Value>
      <Value>1555</Value>
      <Value>55</Value>
      <Value>3</Value>
      <Value>2</Value>
    </TaxCatchAll>
    <TaxKeywordTaxHTField xmlns="3e02667f-0271-471b-bd6e-11a2e16def1d">
      <Terms xmlns="http://schemas.microsoft.com/office/infopath/2007/PartnerControls"/>
    </TaxKeywordTaxHTField>
    <ExternalURL xmlns="3e02667f-0271-471b-bd6e-11a2e16def1d" xsi:nil="true"/>
    <f6836c8cfc5146d888b8918e85fd4b0e xmlns="3e02667f-0271-471b-bd6e-11a2e16def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World</TermName>
          <TermId xmlns="http://schemas.microsoft.com/office/infopath/2007/PartnerControls">181f87ec-6d12-43c8-9f7a-dc47bc14aa64</TermId>
        </TermInfo>
      </Terms>
    </f6836c8cfc5146d888b8918e85fd4b0e>
    <h40645383bce4db190f92f65d69cf557 xmlns="3e02667f-0271-471b-bd6e-11a2e16def1d">
      <Terms xmlns="http://schemas.microsoft.com/office/infopath/2007/PartnerControls"/>
    </h40645383bce4db190f92f65d69cf557>
    <fbe16eaccf4749f086104f7c67297f76 xmlns="3e02667f-0271-471b-bd6e-11a2e16def1d">
      <Terms xmlns="http://schemas.microsoft.com/office/infopath/2007/PartnerControls"/>
    </fbe16eaccf4749f086104f7c67297f76>
    <le7312e839b9405fb813e48a1ee083cb xmlns="3e02667f-0271-471b-bd6e-11a2e16def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e31af5d6-94ea-4ba5-925e-022fd8479dfd</TermId>
        </TermInfo>
      </Terms>
    </le7312e839b9405fb813e48a1ee083cb>
    <n3588c81c2504f79a2ae07b8fc872de1 xmlns="3e02667f-0271-471b-bd6e-11a2e16def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Official Use Only</TermName>
          <TermId xmlns="http://schemas.microsoft.com/office/infopath/2007/PartnerControls">4119b812-446b-4199-aebc-580c95bfd42a</TermId>
        </TermInfo>
      </Terms>
    </n3588c81c2504f79a2ae07b8fc872de1>
    <m30f5f85ad26449189da578bd9e06217 xmlns="3e02667f-0271-471b-bd6e-11a2e16def1d">
      <Terms xmlns="http://schemas.microsoft.com/office/infopath/2007/PartnerControls"/>
    </m30f5f85ad26449189da578bd9e06217>
    <FeatureToTile xmlns="3e02667f-0271-471b-bd6e-11a2e16def1d">false</FeatureToTile>
    <e0919e4a962d4c1aa34dcc9ee85a7530 xmlns="3e02667f-0271-471b-bd6e-11a2e16def1d">
      <Terms xmlns="http://schemas.microsoft.com/office/infopath/2007/PartnerControls"/>
    </e0919e4a962d4c1aa34dcc9ee85a7530>
    <g60ac5c7cc5e48988332aa7f3f7675f4 xmlns="3e02667f-0271-471b-bd6e-11a2e16def1d">
      <Terms xmlns="http://schemas.microsoft.com/office/infopath/2007/PartnerControls"/>
    </g60ac5c7cc5e48988332aa7f3f7675f4>
    <ncc44d6e437c4ee18d4e35566604faa7 xmlns="3e02667f-0271-471b-bd6e-11a2e16def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</TermName>
          <TermId xmlns="http://schemas.microsoft.com/office/infopath/2007/PartnerControls">07f05c29-cebf-447c-be82-026a2c5bfdae</TermId>
        </TermInfo>
      </Terms>
    </ncc44d6e437c4ee18d4e35566604faa7>
    <Authors xmlns="3e02667f-0271-471b-bd6e-11a2e16def1d">Sergio Daniel Olivieri</Authors>
    <g24ce987e2a14cd88b1be8bba67dc4d6 xmlns="3e02667f-0271-471b-bd6e-11a2e16def1d">
      <Terms xmlns="http://schemas.microsoft.com/office/infopath/2007/PartnerControls"/>
    </g24ce987e2a14cd88b1be8bba67dc4d6>
    <o8e900f321d24bb18bb65b4f51774acf xmlns="3e02667f-0271-471b-bd6e-11a2e16def1d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Others</TermName>
          <TermId xmlns="http://schemas.microsoft.com/office/infopath/2007/PartnerControls">9464de9c-a051-4d91-b31d-78f3609e1754</TermId>
        </TermInfo>
      </Terms>
    </o8e900f321d24bb18bb65b4f51774acf>
    <PageInfo xmlns="3e02667f-0271-471b-bd6e-11a2e16def1d">{
  "PageInfo": {
    "Contacts": [
      {
        "FullName": "",
        "PictureURL": "",
        "UserLinkURL": "",
        "JobTitle": "",
        "Unit": "",
        "Phone": "",
        "UPI": "",
        "Location": ""
      }
    ]
  }
}</PageInfo>
    <SystemData xmlns="3e02667f-0271-471b-bd6e-11a2e16def1d" xsi:nil="true"/>
    <ProjectID xmlns="3e02667f-0271-471b-bd6e-11a2e16def1d" xsi:nil="true"/>
    <UserData xmlns="3e02667f-0271-471b-bd6e-11a2e16def1d">{
  "UserData": {
    "Contacts": [
      {
        "FullName": "",
        "PictureURL": "",
        "UserLinkURL": "",
        "JobTitle": "",
        "Unit": "",
        "Phone": "",
        "UPI": "",
        "Location": ""
      }
    ]
  }
}</UserData>
    <EnableRating xmlns="3e02667f-0271-471b-bd6e-11a2e16def1d" xsi:nil="true"/>
    <PublishingPageImage xmlns="http://schemas.microsoft.com/sharepoint/v3" xsi:nil="true"/>
    <DocumentCategory xmlns="3e02667f-0271-471b-bd6e-11a2e16def1d">Document</DocumentCategory>
    <EnableComments xmlns="3e02667f-0271-471b-bd6e-11a2e16def1d" xsi:nil="true"/>
    <DateLaunch xmlns="3e02667f-0271-471b-bd6e-11a2e16def1d" xsi:nil="true"/>
    <e7fed2b567784b7fb4115fec76c3b6ef xmlns="3e02667f-0271-471b-bd6e-11a2e16def1d">
      <Terms xmlns="http://schemas.microsoft.com/office/infopath/2007/PartnerControls"/>
    </e7fed2b567784b7fb4115fec76c3b6ef>
    <SubCategory xmlns="3e02667f-0271-471b-bd6e-11a2e16def1d" xsi:nil="true"/>
    <AddToKnowledgeBase xmlns="3e02667f-0271-471b-bd6e-11a2e16def1d">false</AddToKnowledgeBase>
    <KBcollectionType xmlns="3e02667f-0271-471b-bd6e-11a2e16def1d" xsi:nil="true"/>
    <KBAssetType xmlns="3e02667f-0271-471b-bd6e-11a2e16def1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neCMS_File" ma:contentTypeID="0x010100AF87B42F0C344341B239E919EB90A36701010027C30FD95C0AD34B86B4DEF2BB6BC0FC" ma:contentTypeVersion="48" ma:contentTypeDescription="" ma:contentTypeScope="" ma:versionID="592ff213cba8f4a32cf042d42d962ddf">
  <xsd:schema xmlns:xsd="http://www.w3.org/2001/XMLSchema" xmlns:xs="http://www.w3.org/2001/XMLSchema" xmlns:p="http://schemas.microsoft.com/office/2006/metadata/properties" xmlns:ns1="http://schemas.microsoft.com/sharepoint/v3" xmlns:ns2="3e02667f-0271-471b-bd6e-11a2e16def1d" targetNamespace="http://schemas.microsoft.com/office/2006/metadata/properties" ma:root="true" ma:fieldsID="efe835dd0d398cc57a8cdb414b28e058" ns1:_="" ns2:_="">
    <xsd:import namespace="http://schemas.microsoft.com/sharepoint/v3"/>
    <xsd:import namespace="3e02667f-0271-471b-bd6e-11a2e16def1d"/>
    <xsd:element name="properties">
      <xsd:complexType>
        <xsd:sequence>
          <xsd:element name="documentManagement">
            <xsd:complexType>
              <xsd:all>
                <xsd:element ref="ns2:h40645383bce4db190f92f65d69cf557" minOccurs="0"/>
                <xsd:element ref="ns2:TaxCatchAll" minOccurs="0"/>
                <xsd:element ref="ns2:TaxCatchAllLabel" minOccurs="0"/>
                <xsd:element ref="ns2:ncc44d6e437c4ee18d4e35566604faa7" minOccurs="0"/>
                <xsd:element ref="ns2:e0919e4a962d4c1aa34dcc9ee85a7530" minOccurs="0"/>
                <xsd:element ref="ns2:n3588c81c2504f79a2ae07b8fc872de1" minOccurs="0"/>
                <xsd:element ref="ns2:le7312e839b9405fb813e48a1ee083cb" minOccurs="0"/>
                <xsd:element ref="ns2:g60ac5c7cc5e48988332aa7f3f7675f4" minOccurs="0"/>
                <xsd:element ref="ns2:f6836c8cfc5146d888b8918e85fd4b0e" minOccurs="0"/>
                <xsd:element ref="ns2:Abstract" minOccurs="0"/>
                <xsd:element ref="ns2:Authors" minOccurs="0"/>
                <xsd:element ref="ns2:TaxKeywordTaxHTField" minOccurs="0"/>
                <xsd:element ref="ns2:fbe16eaccf4749f086104f7c67297f76" minOccurs="0"/>
                <xsd:element ref="ns2:DateLaunch" minOccurs="0"/>
                <xsd:element ref="ns2:ExternalURL" minOccurs="0"/>
                <xsd:element ref="ns2:Feature" minOccurs="0"/>
                <xsd:element ref="ns2:FeatureToTile" minOccurs="0"/>
                <xsd:element ref="ns2:SystemData" minOccurs="0"/>
                <xsd:element ref="ns2:UserData" minOccurs="0"/>
                <xsd:element ref="ns2:o8e900f321d24bb18bb65b4f51774acf" minOccurs="0"/>
                <xsd:element ref="ns2:Contact_x0028_s_x0029_" minOccurs="0"/>
                <xsd:element ref="ns1:ArticleStartDate" minOccurs="0"/>
                <xsd:element ref="ns2:EnableComments" minOccurs="0"/>
                <xsd:element ref="ns2:EnableRating" minOccurs="0"/>
                <xsd:element ref="ns2:PageInfo" minOccurs="0"/>
                <xsd:element ref="ns1:PublishingPageImage" minOccurs="0"/>
                <xsd:element ref="ns2:DocumentCategory" minOccurs="0"/>
                <xsd:element ref="ns2:g24ce987e2a14cd88b1be8bba67dc4d6" minOccurs="0"/>
                <xsd:element ref="ns2:m30f5f85ad26449189da578bd9e06217" minOccurs="0"/>
                <xsd:element ref="ns2:ProjectID" minOccurs="0"/>
                <xsd:element ref="ns1:PublishingContact" minOccurs="0"/>
                <xsd:element ref="ns2:e7fed2b567784b7fb4115fec76c3b6ef" minOccurs="0"/>
                <xsd:element ref="ns2:KBcollectionType" minOccurs="0"/>
                <xsd:element ref="ns2:KBAssetType" minOccurs="0"/>
                <xsd:element ref="ns2:AddToKnowledgeBase" minOccurs="0"/>
                <xsd:element ref="ns2:Sub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rticleStartDate" ma:index="40" nillable="true" ma:displayName="Article Date" ma:description="Article Date is a site column created by the Publishing feature. It is used on the Article Page Content Type as the date of the page." ma:format="DateOnly" ma:internalName="ArticleStartDate">
      <xsd:simpleType>
        <xsd:restriction base="dms:DateTime"/>
      </xsd:simpleType>
    </xsd:element>
    <xsd:element name="PublishingPageImage" ma:index="44" nillable="true" ma:displayName="Page Image" ma:description="Page Image is a site column created by the Publishing feature. It is used on the Article Page Content Type as the primary image of the page." ma:internalName="PublishingPageImage">
      <xsd:simpleType>
        <xsd:restriction base="dms:Unknown"/>
      </xsd:simpleType>
    </xsd:element>
    <xsd:element name="PublishingContact" ma:index="51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2667f-0271-471b-bd6e-11a2e16def1d" elementFormDefault="qualified">
    <xsd:import namespace="http://schemas.microsoft.com/office/2006/documentManagement/types"/>
    <xsd:import namespace="http://schemas.microsoft.com/office/infopath/2007/PartnerControls"/>
    <xsd:element name="h40645383bce4db190f92f65d69cf557" ma:index="8" nillable="true" ma:taxonomy="true" ma:internalName="h40645383bce4db190f92f65d69cf557" ma:taxonomyFieldName="VPU" ma:displayName="VPU" ma:default="" ma:fieldId="{14064538-3bce-4db1-90f9-2f65d69cf557}" ma:taxonomyMulti="true" ma:sspId="2a6c10d7-b926-4fc0-945e-3cbf5049f6bd" ma:termSetId="d49201c8-9b91-492e-899c-b5b3e12a5e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911706ec-98ba-4436-91eb-2b50f3ea0b27}" ma:internalName="TaxCatchAll" ma:showField="CatchAllData" ma:web="4c1371d5-0837-4a6f-a9d5-8f4944641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911706ec-98ba-4436-91eb-2b50f3ea0b27}" ma:internalName="TaxCatchAllLabel" ma:readOnly="true" ma:showField="CatchAllDataLabel" ma:web="4c1371d5-0837-4a6f-a9d5-8f4944641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cc44d6e437c4ee18d4e35566604faa7" ma:index="12" nillable="true" ma:taxonomy="true" ma:internalName="ncc44d6e437c4ee18d4e35566604faa7" ma:taxonomyFieldName="Topics" ma:displayName="Topics" ma:readOnly="false" ma:fieldId="{7cc44d6e-437c-4ee1-8d4e-35566604faa7}" ma:taxonomyMulti="true" ma:sspId="2a6c10d7-b926-4fc0-945e-3cbf5049f6bd" ma:termSetId="52c8dc5b-2000-4eb2-836c-73f156eae2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0919e4a962d4c1aa34dcc9ee85a7530" ma:index="14" nillable="true" ma:taxonomy="true" ma:internalName="e0919e4a962d4c1aa34dcc9ee85a7530" ma:taxonomyFieldName="Country" ma:displayName="Country and City" ma:readOnly="false" ma:fieldId="{e0919e4a-962d-4c1a-a34d-cc9ee85a7530}" ma:taxonomyMulti="true" ma:sspId="2a6c10d7-b926-4fc0-945e-3cbf5049f6bd" ma:termSetId="d4c2a98a-c9a1-4fb7-a107-4340f5ef959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3588c81c2504f79a2ae07b8fc872de1" ma:index="16" nillable="true" ma:taxonomy="true" ma:internalName="n3588c81c2504f79a2ae07b8fc872de1" ma:taxonomyFieldName="InformationClassification" ma:displayName="Information Classification" ma:default="3;#Official Use Only|4119b812-446b-4199-aebc-580c95bfd42a" ma:fieldId="{73588c81-c250-4f79-a2ae-07b8fc872de1}" ma:sspId="2a6c10d7-b926-4fc0-945e-3cbf5049f6bd" ma:termSetId="64584bab-8e1a-4e77-9a74-729fd66aca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7312e839b9405fb813e48a1ee083cb" ma:index="18" nillable="true" ma:taxonomy="true" ma:internalName="le7312e839b9405fb813e48a1ee083cb" ma:taxonomyFieldName="Languages" ma:displayName="Languages" ma:readOnly="false" ma:default="-1;#English|e31af5d6-94ea-4ba5-925e-022fd8479dfd" ma:fieldId="{5e7312e8-39b9-405f-b813-e48a1ee083cb}" ma:sspId="2a6c10d7-b926-4fc0-945e-3cbf5049f6bd" ma:termSetId="df4cdebe-530a-4c7f-82dc-f183711160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60ac5c7cc5e48988332aa7f3f7675f4" ma:index="20" nillable="true" ma:taxonomy="true" ma:internalName="g60ac5c7cc5e48988332aa7f3f7675f4" ma:taxonomyFieldName="Region" ma:displayName="Region and Country" ma:readOnly="false" ma:default="-1;#World|181f87ec-6d12-43c8-9f7a-dc47bc14aa64" ma:fieldId="{060ac5c7-cc5e-4898-8332-aa7f3f7675f4}" ma:taxonomyMulti="true" ma:sspId="2a6c10d7-b926-4fc0-945e-3cbf5049f6bd" ma:termSetId="bc82f570-771a-4efe-b637-ab15e81e6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6836c8cfc5146d888b8918e85fd4b0e" ma:index="22" nillable="true" ma:taxonomy="true" ma:internalName="f6836c8cfc5146d888b8918e85fd4b0e" ma:taxonomyFieldName="GeographicArea" ma:displayName="Geographic Area" ma:readOnly="false" ma:default="-1;#World|181f87ec-6d12-43c8-9f7a-dc47bc14aa64" ma:fieldId="{f6836c8c-fc51-46d8-88b8-918e85fd4b0e}" ma:taxonomyMulti="true" ma:sspId="2a6c10d7-b926-4fc0-945e-3cbf5049f6bd" ma:termSetId="bc82f570-771a-4efe-b637-ab15e81e6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stract" ma:index="24" nillable="true" ma:displayName="Abstract" ma:internalName="Abstract">
      <xsd:simpleType>
        <xsd:restriction base="dms:Note"/>
      </xsd:simpleType>
    </xsd:element>
    <xsd:element name="Authors" ma:index="25" nillable="true" ma:displayName="Authors" ma:internalName="Authors" ma:readOnly="false">
      <xsd:simpleType>
        <xsd:restriction base="dms:Note"/>
      </xsd:simpleType>
    </xsd:element>
    <xsd:element name="TaxKeywordTaxHTField" ma:index="26" nillable="true" ma:taxonomy="true" ma:internalName="TaxKeywordTaxHTField" ma:taxonomyFieldName="TaxKeyword" ma:displayName="Enterprise Keywords" ma:fieldId="{23f27201-bee3-471e-b2e7-b64fd8b7ca38}" ma:taxonomyMulti="true" ma:sspId="2a6c10d7-b926-4fc0-945e-3cbf5049f6b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fbe16eaccf4749f086104f7c67297f76" ma:index="28" nillable="true" ma:taxonomy="true" ma:internalName="fbe16eaccf4749f086104f7c67297f76" ma:taxonomyFieldName="Organization" ma:displayName="Organization" ma:readOnly="false" ma:default="-1;#World Bank|bc205cc9-8a56-48a3-9f30-b099e7707c1b" ma:fieldId="{fbe16eac-cf47-49f0-8610-4f7c67297f76}" ma:taxonomyMulti="true" ma:sspId="2a6c10d7-b926-4fc0-945e-3cbf5049f6bd" ma:termSetId="f1062a45-b171-4440-8f47-0528c2ab8f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Launch" ma:index="31" nillable="true" ma:displayName="Date launched on web" ma:format="DateTime" ma:internalName="DateLaunch">
      <xsd:simpleType>
        <xsd:restriction base="dms:DateTime"/>
      </xsd:simpleType>
    </xsd:element>
    <xsd:element name="ExternalURL" ma:index="32" nillable="true" ma:displayName="External URL" ma:internalName="ExternalURL" ma:readOnly="false">
      <xsd:simpleType>
        <xsd:restriction base="dms:Text"/>
      </xsd:simpleType>
    </xsd:element>
    <xsd:element name="Feature" ma:index="33" nillable="true" ma:displayName="Feature" ma:internalName="Feature" ma:readOnly="false">
      <xsd:simpleType>
        <xsd:restriction base="dms:Boolean"/>
      </xsd:simpleType>
    </xsd:element>
    <xsd:element name="FeatureToTile" ma:index="34" nillable="true" ma:displayName="Feature To Tile" ma:internalName="FeatureToTile" ma:readOnly="false">
      <xsd:simpleType>
        <xsd:restriction base="dms:Boolean"/>
      </xsd:simpleType>
    </xsd:element>
    <xsd:element name="SystemData" ma:index="35" nillable="true" ma:displayName="SystemData" ma:internalName="SystemData">
      <xsd:simpleType>
        <xsd:restriction base="dms:Note"/>
      </xsd:simpleType>
    </xsd:element>
    <xsd:element name="UserData" ma:index="36" nillable="true" ma:displayName="UserData" ma:internalName="UserData">
      <xsd:simpleType>
        <xsd:restriction base="dms:Note"/>
      </xsd:simpleType>
    </xsd:element>
    <xsd:element name="o8e900f321d24bb18bb65b4f51774acf" ma:index="37" nillable="true" ma:taxonomy="true" ma:internalName="o8e900f321d24bb18bb65b4f51774acf" ma:taxonomyFieldName="DocumentType" ma:displayName="Document Type" ma:default="" ma:fieldId="{88e900f3-21d2-4bb1-8bb6-5b4f51774acf}" ma:taxonomyMulti="true" ma:sspId="2a6c10d7-b926-4fc0-945e-3cbf5049f6bd" ma:termSetId="fe5d0590-9a37-47b6-bc2b-3c53aa6712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tact_x0028_s_x0029_" ma:index="39" nillable="true" ma:displayName="Contact(s)" ma:list="UserInfo" ma:SharePointGroup="0" ma:internalName="Contact_x0028_s_x0029_" ma:readOnly="fals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nableComments" ma:index="41" nillable="true" ma:displayName="Enable Comments" ma:internalName="EnableComments">
      <xsd:simpleType>
        <xsd:restriction base="dms:Boolean"/>
      </xsd:simpleType>
    </xsd:element>
    <xsd:element name="EnableRating" ma:index="42" nillable="true" ma:displayName="Enable Rating" ma:internalName="EnableRating">
      <xsd:simpleType>
        <xsd:restriction base="dms:Boolean"/>
      </xsd:simpleType>
    </xsd:element>
    <xsd:element name="PageInfo" ma:index="43" nillable="true" ma:displayName="PageInfo" ma:internalName="PageInfo">
      <xsd:simpleType>
        <xsd:restriction base="dms:Note">
          <xsd:maxLength value="255"/>
        </xsd:restriction>
      </xsd:simpleType>
    </xsd:element>
    <xsd:element name="DocumentCategory" ma:index="45" nillable="true" ma:displayName="Document Category" ma:default="Document" ma:format="Dropdown" ma:internalName="DocumentCategory" ma:readOnly="false">
      <xsd:simpleType>
        <xsd:restriction base="dms:Choice">
          <xsd:enumeration value="Document"/>
          <xsd:enumeration value="KB Document"/>
          <xsd:enumeration value="KB Links"/>
        </xsd:restriction>
      </xsd:simpleType>
    </xsd:element>
    <xsd:element name="g24ce987e2a14cd88b1be8bba67dc4d6" ma:index="46" nillable="true" ma:taxonomy="true" ma:internalName="g24ce987e2a14cd88b1be8bba67dc4d6" ma:taxonomyFieldName="ExternalSponsor" ma:displayName="External Sponsor" ma:readOnly="false" ma:fieldId="{024ce987-e2a1-4cd8-8b1b-e8bba67dc4d6}" ma:sspId="2a6c10d7-b926-4fc0-945e-3cbf5049f6bd" ma:termSetId="dfaaa827-5eeb-4880-9a85-fc0311ecbb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30f5f85ad26449189da578bd9e06217" ma:index="48" nillable="true" ma:taxonomy="true" ma:internalName="m30f5f85ad26449189da578bd9e06217" ma:taxonomyFieldName="InternalSponsor" ma:displayName="Internal Sponsor" ma:readOnly="false" ma:fieldId="{630f5f85-ad26-4491-89da-578bd9e06217}" ma:sspId="2a6c10d7-b926-4fc0-945e-3cbf5049f6bd" ma:termSetId="c1dc34fa-d16b-4d70-bdd2-768a611411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jectID" ma:index="50" nillable="true" ma:displayName="ProjectID" ma:internalName="ProjectID">
      <xsd:simpleType>
        <xsd:restriction base="dms:Text"/>
      </xsd:simpleType>
    </xsd:element>
    <xsd:element name="e7fed2b567784b7fb4115fec76c3b6ef" ma:index="52" nillable="true" ma:taxonomy="true" ma:internalName="e7fed2b567784b7fb4115fec76c3b6ef" ma:taxonomyFieldName="BusinessFunctions" ma:displayName="BusinessFunctions" ma:default="" ma:fieldId="{e7fed2b5-6778-4b7f-b411-5fec76c3b6ef}" ma:taxonomyMulti="true" ma:sspId="2a6c10d7-b926-4fc0-945e-3cbf5049f6bd" ma:termSetId="db3575e5-83ce-417a-a0d0-81b3c1db79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ollectionType" ma:index="54" nillable="true" ma:displayName="KBcollectionType" ma:internalName="KBcollectionType">
      <xsd:simpleType>
        <xsd:restriction base="dms:Text">
          <xsd:maxLength value="255"/>
        </xsd:restriction>
      </xsd:simpleType>
    </xsd:element>
    <xsd:element name="KBAssetType" ma:index="55" nillable="true" ma:displayName="KBAssetType" ma:internalName="KBAssetType">
      <xsd:simpleType>
        <xsd:restriction base="dms:Text">
          <xsd:maxLength value="255"/>
        </xsd:restriction>
      </xsd:simpleType>
    </xsd:element>
    <xsd:element name="AddToKnowledgeBase" ma:index="56" nillable="true" ma:displayName="AddToKnowledgeBase" ma:default="0" ma:internalName="AddToKnowledgeBase">
      <xsd:simpleType>
        <xsd:restriction base="dms:Boolean"/>
      </xsd:simpleType>
    </xsd:element>
    <xsd:element name="SubCategory" ma:index="58" nillable="true" ma:displayName="SubCategory" ma:internalName="Sub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0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57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5AA332-9AB2-4F8E-A07E-48A7077FAC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e02667f-0271-471b-bd6e-11a2e16def1d"/>
  </ds:schemaRefs>
</ds:datastoreItem>
</file>

<file path=customXml/itemProps2.xml><?xml version="1.0" encoding="utf-8"?>
<ds:datastoreItem xmlns:ds="http://schemas.openxmlformats.org/officeDocument/2006/customXml" ds:itemID="{46F02068-D3FD-4A76-87E9-1F5D68CFB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e02667f-0271-471b-bd6e-11a2e16def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B47DB5-B1A6-4D3C-81EF-0E08D6A417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6051</TotalTime>
  <Words>1000</Words>
  <Application>Microsoft Office PowerPoint</Application>
  <PresentationFormat>On-screen Show (4:3)</PresentationFormat>
  <Paragraphs>171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1_Origin</vt:lpstr>
      <vt:lpstr>WBG Slide</vt:lpstr>
      <vt:lpstr>Adjustments:  Household Composition </vt:lpstr>
      <vt:lpstr>When expenditure is utility consistent</vt:lpstr>
      <vt:lpstr>What to do when HH characteristics vary?</vt:lpstr>
      <vt:lpstr>Equivalence of scales Limitation</vt:lpstr>
      <vt:lpstr>Equivalence of scales Headcount</vt:lpstr>
      <vt:lpstr>Equivalence of scales Headcount</vt:lpstr>
      <vt:lpstr>Equivalence of scales Limitation – Economies of scale</vt:lpstr>
      <vt:lpstr>Equivalence of scales Limitation – Economies of scale</vt:lpstr>
      <vt:lpstr>Economies of scale Headcount</vt:lpstr>
      <vt:lpstr>Equivalence of scales</vt:lpstr>
      <vt:lpstr>Equivalence of scales</vt:lpstr>
      <vt:lpstr>Equivalence of scales</vt:lpstr>
      <vt:lpstr>Equivalence of scales</vt:lpstr>
      <vt:lpstr>Equivalence of scales</vt:lpstr>
      <vt:lpstr>PowerPoint Presentation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Poverty Measurement</dc:title>
  <dc:creator>Sergio Daniel Olivieri</dc:creator>
  <dc:description/>
  <cp:lastModifiedBy>Sergio Daniel Olivieri</cp:lastModifiedBy>
  <cp:revision>64</cp:revision>
  <dcterms:created xsi:type="dcterms:W3CDTF">2013-03-06T02:28:49Z</dcterms:created>
  <dcterms:modified xsi:type="dcterms:W3CDTF">2019-07-16T05:35:17Z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0x010100AF87B42F0C344341B239E919EB90A36701010027C30FD95C0AD34B86B4DEF2BB6BC0FC</vt:lpwstr>
  </property>
  <property fmtid="{D5CDD505-2E9C-101B-9397-08002B2CF9AE}" pid="3" name="OwnershipUnit">
    <vt:lpwstr>1440;#Poverty Equity Monitoring and Statistical Capacity Building|f82d983f-2336-46d4-a995-abc41ab0d4ef</vt:lpwstr>
  </property>
  <property fmtid="{D5CDD505-2E9C-101B-9397-08002B2CF9AE}" pid="4" name="InformationClassification">
    <vt:lpwstr>3;#Official Use Only|4119b812-446b-4199-aebc-580c95bfd42a</vt:lpwstr>
  </property>
  <property fmtid="{D5CDD505-2E9C-101B-9397-08002B2CF9AE}" pid="5" name="TaxKeyword">
    <vt:lpwstr/>
  </property>
  <property fmtid="{D5CDD505-2E9C-101B-9397-08002B2CF9AE}" pid="6" name="Topic_x0028_s_x0029_">
    <vt:lpwstr/>
  </property>
  <property fmtid="{D5CDD505-2E9C-101B-9397-08002B2CF9AE}" pid="7" name="Source_x002d_Sponsor">
    <vt:lpwstr/>
  </property>
  <property fmtid="{D5CDD505-2E9C-101B-9397-08002B2CF9AE}" pid="8" name="GeographicArea">
    <vt:lpwstr>2;#World|181f87ec-6d12-43c8-9f7a-dc47bc14aa64</vt:lpwstr>
  </property>
  <property fmtid="{D5CDD505-2E9C-101B-9397-08002B2CF9AE}" pid="9" name="HashTags">
    <vt:lpwstr/>
  </property>
  <property fmtid="{D5CDD505-2E9C-101B-9397-08002B2CF9AE}" pid="10" name="DocumentType">
    <vt:lpwstr>1557;#Others|9464de9c-a051-4d91-b31d-78f3609e1754</vt:lpwstr>
  </property>
  <property fmtid="{D5CDD505-2E9C-101B-9397-08002B2CF9AE}" pid="11" name="Development_x0020_Challenge">
    <vt:lpwstr/>
  </property>
  <property fmtid="{D5CDD505-2E9C-101B-9397-08002B2CF9AE}" pid="12" name="Source-Sponsor">
    <vt:lpwstr/>
  </property>
  <property fmtid="{D5CDD505-2E9C-101B-9397-08002B2CF9AE}" pid="13" name="Topic(s)">
    <vt:lpwstr/>
  </property>
  <property fmtid="{D5CDD505-2E9C-101B-9397-08002B2CF9AE}" pid="14" name="Development Challenge">
    <vt:lpwstr>1556;#Other|c0ce9d33-d652-4127-8bcb-e2b67eda5480</vt:lpwstr>
  </property>
  <property fmtid="{D5CDD505-2E9C-101B-9397-08002B2CF9AE}" pid="15" name="DcoumentType">
    <vt:lpwstr/>
  </property>
  <property fmtid="{D5CDD505-2E9C-101B-9397-08002B2CF9AE}" pid="16" name="Region">
    <vt:lpwstr/>
  </property>
  <property fmtid="{D5CDD505-2E9C-101B-9397-08002B2CF9AE}" pid="17" name="Country">
    <vt:lpwstr/>
  </property>
  <property fmtid="{D5CDD505-2E9C-101B-9397-08002B2CF9AE}" pid="18" name="Organization">
    <vt:lpwstr/>
  </property>
  <property fmtid="{D5CDD505-2E9C-101B-9397-08002B2CF9AE}" pid="19" name="bb439ff4107e44fc8ea664ebc646d8d8">
    <vt:lpwstr/>
  </property>
  <property fmtid="{D5CDD505-2E9C-101B-9397-08002B2CF9AE}" pid="20" name="VPU">
    <vt:lpwstr/>
  </property>
  <property fmtid="{D5CDD505-2E9C-101B-9397-08002B2CF9AE}" pid="21" name="InternalSponsor">
    <vt:lpwstr/>
  </property>
  <property fmtid="{D5CDD505-2E9C-101B-9397-08002B2CF9AE}" pid="22" name="Topics">
    <vt:lpwstr>1555;#Other|07f05c29-cebf-447c-be82-026a2c5bfdae</vt:lpwstr>
  </property>
  <property fmtid="{D5CDD505-2E9C-101B-9397-08002B2CF9AE}" pid="23" name="Languages">
    <vt:lpwstr>55;#English|e31af5d6-94ea-4ba5-925e-022fd8479dfd</vt:lpwstr>
  </property>
  <property fmtid="{D5CDD505-2E9C-101B-9397-08002B2CF9AE}" pid="24" name="ExternalSponsor">
    <vt:lpwstr/>
  </property>
  <property fmtid="{D5CDD505-2E9C-101B-9397-08002B2CF9AE}" pid="25" name="OwnershipUnitLabel">
    <vt:lpwstr>Poverty Equity Monitoring and Statistical Capacity Building</vt:lpwstr>
  </property>
  <property fmtid="{D5CDD505-2E9C-101B-9397-08002B2CF9AE}" pid="26" name="p176ae130422436a8ff7a482f3ab88f6">
    <vt:lpwstr>Poverty Equity Monitoring and Statistical Capacity Building|f82d983f-2336-46d4-a995-abc41ab0d4ef</vt:lpwstr>
  </property>
  <property fmtid="{D5CDD505-2E9C-101B-9397-08002B2CF9AE}" pid="27" name="UniqueItemId">
    <vt:lpwstr>PEMSC_DOCUM_249</vt:lpwstr>
  </property>
  <property fmtid="{D5CDD505-2E9C-101B-9397-08002B2CF9AE}" pid="28" name="c8251775ec7d4b78a080c2108a22e48e">
    <vt:lpwstr>Other|c0ce9d33-d652-4127-8bcb-e2b67eda5480</vt:lpwstr>
  </property>
</Properties>
</file>