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32"/>
  </p:notesMasterIdLst>
  <p:handoutMasterIdLst>
    <p:handoutMasterId r:id="rId33"/>
  </p:handoutMasterIdLst>
  <p:sldIdLst>
    <p:sldId id="295" r:id="rId3"/>
    <p:sldId id="330" r:id="rId4"/>
    <p:sldId id="296" r:id="rId5"/>
    <p:sldId id="298" r:id="rId6"/>
    <p:sldId id="299" r:id="rId7"/>
    <p:sldId id="300" r:id="rId8"/>
    <p:sldId id="301" r:id="rId9"/>
    <p:sldId id="320" r:id="rId10"/>
    <p:sldId id="321" r:id="rId11"/>
    <p:sldId id="302" r:id="rId12"/>
    <p:sldId id="304" r:id="rId13"/>
    <p:sldId id="305" r:id="rId14"/>
    <p:sldId id="317" r:id="rId15"/>
    <p:sldId id="319" r:id="rId16"/>
    <p:sldId id="306" r:id="rId17"/>
    <p:sldId id="307" r:id="rId18"/>
    <p:sldId id="308" r:id="rId19"/>
    <p:sldId id="309" r:id="rId20"/>
    <p:sldId id="310" r:id="rId21"/>
    <p:sldId id="327" r:id="rId22"/>
    <p:sldId id="311" r:id="rId23"/>
    <p:sldId id="312" r:id="rId24"/>
    <p:sldId id="313" r:id="rId25"/>
    <p:sldId id="314" r:id="rId26"/>
    <p:sldId id="326" r:id="rId27"/>
    <p:sldId id="324" r:id="rId28"/>
    <p:sldId id="325" r:id="rId29"/>
    <p:sldId id="323" r:id="rId30"/>
    <p:sldId id="328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4660"/>
  </p:normalViewPr>
  <p:slideViewPr>
    <p:cSldViewPr>
      <p:cViewPr varScale="1">
        <p:scale>
          <a:sx n="82" d="100"/>
          <a:sy n="82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386A2-883D-4B5B-B7A1-C81A3DBD804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E7B5F0-BDEE-4145-9B3B-BE8364103FC9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7833D8A9-546F-4D65-992D-287371A83FC7}" type="parTrans" cxnId="{3FEDCCFA-88ED-4310-866D-82C7B0946869}">
      <dgm:prSet/>
      <dgm:spPr/>
      <dgm:t>
        <a:bodyPr/>
        <a:lstStyle/>
        <a:p>
          <a:endParaRPr lang="en-US"/>
        </a:p>
      </dgm:t>
    </dgm:pt>
    <dgm:pt modelId="{DC244AAB-194F-4E42-BC76-B41B40EF6327}" type="sibTrans" cxnId="{3FEDCCFA-88ED-4310-866D-82C7B0946869}">
      <dgm:prSet/>
      <dgm:spPr/>
      <dgm:t>
        <a:bodyPr/>
        <a:lstStyle/>
        <a:p>
          <a:endParaRPr lang="en-US"/>
        </a:p>
      </dgm:t>
    </dgm:pt>
    <dgm:pt modelId="{9F677222-FFEF-4387-8ABE-549404146834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9C6E4BFD-0028-4321-9C08-4FE6564AF36C}" type="parTrans" cxnId="{8B67D258-57C0-4E2F-B680-40D8C470680E}">
      <dgm:prSet/>
      <dgm:spPr/>
      <dgm:t>
        <a:bodyPr/>
        <a:lstStyle/>
        <a:p>
          <a:endParaRPr lang="en-US"/>
        </a:p>
      </dgm:t>
    </dgm:pt>
    <dgm:pt modelId="{EC2D03B9-C76A-42C4-96BD-7B011402C3E0}" type="sibTrans" cxnId="{8B67D258-57C0-4E2F-B680-40D8C470680E}">
      <dgm:prSet/>
      <dgm:spPr/>
      <dgm:t>
        <a:bodyPr/>
        <a:lstStyle/>
        <a:p>
          <a:endParaRPr lang="en-US"/>
        </a:p>
      </dgm:t>
    </dgm:pt>
    <dgm:pt modelId="{C2FC5990-7639-4C97-92F4-651B5A37F75B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A8AF573B-A846-4C73-8DD3-088A16188C67}" type="parTrans" cxnId="{B3AAC30B-50AD-4EC3-A899-A624EBFAA6C1}">
      <dgm:prSet/>
      <dgm:spPr/>
      <dgm:t>
        <a:bodyPr/>
        <a:lstStyle/>
        <a:p>
          <a:endParaRPr lang="en-US"/>
        </a:p>
      </dgm:t>
    </dgm:pt>
    <dgm:pt modelId="{81B1E3C9-71E2-496B-A2B7-8EF82EB5F04E}" type="sibTrans" cxnId="{B3AAC30B-50AD-4EC3-A899-A624EBFAA6C1}">
      <dgm:prSet/>
      <dgm:spPr/>
      <dgm:t>
        <a:bodyPr/>
        <a:lstStyle/>
        <a:p>
          <a:endParaRPr lang="en-US"/>
        </a:p>
      </dgm:t>
    </dgm:pt>
    <dgm:pt modelId="{F966FE32-F27E-4347-B69F-2FF57AE66F20}" type="pres">
      <dgm:prSet presAssocID="{CC4386A2-883D-4B5B-B7A1-C81A3DBD8042}" presName="cycle" presStyleCnt="0">
        <dgm:presLayoutVars>
          <dgm:dir/>
          <dgm:resizeHandles val="exact"/>
        </dgm:presLayoutVars>
      </dgm:prSet>
      <dgm:spPr/>
    </dgm:pt>
    <dgm:pt modelId="{C9D73FD4-CB65-488C-BB3F-47BB5F952834}" type="pres">
      <dgm:prSet presAssocID="{94E7B5F0-BDEE-4145-9B3B-BE8364103FC9}" presName="node" presStyleLbl="node1" presStyleIdx="0" presStyleCnt="3">
        <dgm:presLayoutVars>
          <dgm:bulletEnabled val="1"/>
        </dgm:presLayoutVars>
      </dgm:prSet>
      <dgm:spPr/>
    </dgm:pt>
    <dgm:pt modelId="{6DFE34B3-4505-4DE5-B490-E3D38390C7E7}" type="pres">
      <dgm:prSet presAssocID="{DC244AAB-194F-4E42-BC76-B41B40EF6327}" presName="sibTrans" presStyleLbl="sibTrans2D1" presStyleIdx="0" presStyleCnt="3"/>
      <dgm:spPr/>
    </dgm:pt>
    <dgm:pt modelId="{457461B2-83CE-4A28-8409-AB7E3BBA8EE8}" type="pres">
      <dgm:prSet presAssocID="{DC244AAB-194F-4E42-BC76-B41B40EF6327}" presName="connectorText" presStyleLbl="sibTrans2D1" presStyleIdx="0" presStyleCnt="3"/>
      <dgm:spPr/>
    </dgm:pt>
    <dgm:pt modelId="{50A1E3B0-E9E2-4FD1-A4A3-F2D0AEB6EBBC}" type="pres">
      <dgm:prSet presAssocID="{9F677222-FFEF-4387-8ABE-549404146834}" presName="node" presStyleLbl="node1" presStyleIdx="1" presStyleCnt="3">
        <dgm:presLayoutVars>
          <dgm:bulletEnabled val="1"/>
        </dgm:presLayoutVars>
      </dgm:prSet>
      <dgm:spPr/>
    </dgm:pt>
    <dgm:pt modelId="{1AB1853C-DCEC-451D-833C-D30642DAEF07}" type="pres">
      <dgm:prSet presAssocID="{EC2D03B9-C76A-42C4-96BD-7B011402C3E0}" presName="sibTrans" presStyleLbl="sibTrans2D1" presStyleIdx="1" presStyleCnt="3"/>
      <dgm:spPr/>
    </dgm:pt>
    <dgm:pt modelId="{6DB632F6-432B-4B17-9711-9C487F6FED99}" type="pres">
      <dgm:prSet presAssocID="{EC2D03B9-C76A-42C4-96BD-7B011402C3E0}" presName="connectorText" presStyleLbl="sibTrans2D1" presStyleIdx="1" presStyleCnt="3"/>
      <dgm:spPr/>
    </dgm:pt>
    <dgm:pt modelId="{7CEFBCBC-DE78-40B9-9839-0E4C80DFC3D4}" type="pres">
      <dgm:prSet presAssocID="{C2FC5990-7639-4C97-92F4-651B5A37F75B}" presName="node" presStyleLbl="node1" presStyleIdx="2" presStyleCnt="3">
        <dgm:presLayoutVars>
          <dgm:bulletEnabled val="1"/>
        </dgm:presLayoutVars>
      </dgm:prSet>
      <dgm:spPr/>
    </dgm:pt>
    <dgm:pt modelId="{86C6A311-BCEA-4EDA-AEC1-293986419D9B}" type="pres">
      <dgm:prSet presAssocID="{81B1E3C9-71E2-496B-A2B7-8EF82EB5F04E}" presName="sibTrans" presStyleLbl="sibTrans2D1" presStyleIdx="2" presStyleCnt="3"/>
      <dgm:spPr/>
    </dgm:pt>
    <dgm:pt modelId="{9767191D-EB21-484A-84C5-857A100F78D6}" type="pres">
      <dgm:prSet presAssocID="{81B1E3C9-71E2-496B-A2B7-8EF82EB5F04E}" presName="connectorText" presStyleLbl="sibTrans2D1" presStyleIdx="2" presStyleCnt="3"/>
      <dgm:spPr/>
    </dgm:pt>
  </dgm:ptLst>
  <dgm:cxnLst>
    <dgm:cxn modelId="{B3AAC30B-50AD-4EC3-A899-A624EBFAA6C1}" srcId="{CC4386A2-883D-4B5B-B7A1-C81A3DBD8042}" destId="{C2FC5990-7639-4C97-92F4-651B5A37F75B}" srcOrd="2" destOrd="0" parTransId="{A8AF573B-A846-4C73-8DD3-088A16188C67}" sibTransId="{81B1E3C9-71E2-496B-A2B7-8EF82EB5F04E}"/>
    <dgm:cxn modelId="{23A8560E-01BA-4A1F-AE90-F70EF4D97C86}" type="presOf" srcId="{EC2D03B9-C76A-42C4-96BD-7B011402C3E0}" destId="{1AB1853C-DCEC-451D-833C-D30642DAEF07}" srcOrd="0" destOrd="0" presId="urn:microsoft.com/office/officeart/2005/8/layout/cycle2"/>
    <dgm:cxn modelId="{677C5741-7C6F-4434-9443-7172924D54C0}" type="presOf" srcId="{DC244AAB-194F-4E42-BC76-B41B40EF6327}" destId="{457461B2-83CE-4A28-8409-AB7E3BBA8EE8}" srcOrd="1" destOrd="0" presId="urn:microsoft.com/office/officeart/2005/8/layout/cycle2"/>
    <dgm:cxn modelId="{BE9A2968-D9E3-4A72-8398-91A36FE2A8C3}" type="presOf" srcId="{9F677222-FFEF-4387-8ABE-549404146834}" destId="{50A1E3B0-E9E2-4FD1-A4A3-F2D0AEB6EBBC}" srcOrd="0" destOrd="0" presId="urn:microsoft.com/office/officeart/2005/8/layout/cycle2"/>
    <dgm:cxn modelId="{AD839757-0941-410B-9B0F-D2D1DA16B6C8}" type="presOf" srcId="{CC4386A2-883D-4B5B-B7A1-C81A3DBD8042}" destId="{F966FE32-F27E-4347-B69F-2FF57AE66F20}" srcOrd="0" destOrd="0" presId="urn:microsoft.com/office/officeart/2005/8/layout/cycle2"/>
    <dgm:cxn modelId="{8B67D258-57C0-4E2F-B680-40D8C470680E}" srcId="{CC4386A2-883D-4B5B-B7A1-C81A3DBD8042}" destId="{9F677222-FFEF-4387-8ABE-549404146834}" srcOrd="1" destOrd="0" parTransId="{9C6E4BFD-0028-4321-9C08-4FE6564AF36C}" sibTransId="{EC2D03B9-C76A-42C4-96BD-7B011402C3E0}"/>
    <dgm:cxn modelId="{04B69BA4-C1E6-4A53-8DCC-FE8722DA547E}" type="presOf" srcId="{C2FC5990-7639-4C97-92F4-651B5A37F75B}" destId="{7CEFBCBC-DE78-40B9-9839-0E4C80DFC3D4}" srcOrd="0" destOrd="0" presId="urn:microsoft.com/office/officeart/2005/8/layout/cycle2"/>
    <dgm:cxn modelId="{404FCBA6-7615-4B9A-BE9C-56277463751E}" type="presOf" srcId="{EC2D03B9-C76A-42C4-96BD-7B011402C3E0}" destId="{6DB632F6-432B-4B17-9711-9C487F6FED99}" srcOrd="1" destOrd="0" presId="urn:microsoft.com/office/officeart/2005/8/layout/cycle2"/>
    <dgm:cxn modelId="{E7E45CB8-9EE3-4316-9B52-BF8D11678B6E}" type="presOf" srcId="{81B1E3C9-71E2-496B-A2B7-8EF82EB5F04E}" destId="{9767191D-EB21-484A-84C5-857A100F78D6}" srcOrd="1" destOrd="0" presId="urn:microsoft.com/office/officeart/2005/8/layout/cycle2"/>
    <dgm:cxn modelId="{3A63A6BB-1FD3-4758-9793-3455E258A27F}" type="presOf" srcId="{81B1E3C9-71E2-496B-A2B7-8EF82EB5F04E}" destId="{86C6A311-BCEA-4EDA-AEC1-293986419D9B}" srcOrd="0" destOrd="0" presId="urn:microsoft.com/office/officeart/2005/8/layout/cycle2"/>
    <dgm:cxn modelId="{721484D4-FA6D-4F71-9805-FD912D9FB6FE}" type="presOf" srcId="{94E7B5F0-BDEE-4145-9B3B-BE8364103FC9}" destId="{C9D73FD4-CB65-488C-BB3F-47BB5F952834}" srcOrd="0" destOrd="0" presId="urn:microsoft.com/office/officeart/2005/8/layout/cycle2"/>
    <dgm:cxn modelId="{3FEDCCFA-88ED-4310-866D-82C7B0946869}" srcId="{CC4386A2-883D-4B5B-B7A1-C81A3DBD8042}" destId="{94E7B5F0-BDEE-4145-9B3B-BE8364103FC9}" srcOrd="0" destOrd="0" parTransId="{7833D8A9-546F-4D65-992D-287371A83FC7}" sibTransId="{DC244AAB-194F-4E42-BC76-B41B40EF6327}"/>
    <dgm:cxn modelId="{D15013FC-6ACA-4C50-B48E-728280E3476D}" type="presOf" srcId="{DC244AAB-194F-4E42-BC76-B41B40EF6327}" destId="{6DFE34B3-4505-4DE5-B490-E3D38390C7E7}" srcOrd="0" destOrd="0" presId="urn:microsoft.com/office/officeart/2005/8/layout/cycle2"/>
    <dgm:cxn modelId="{45F65185-EB43-4D64-AAAE-F1CD03D0ABCB}" type="presParOf" srcId="{F966FE32-F27E-4347-B69F-2FF57AE66F20}" destId="{C9D73FD4-CB65-488C-BB3F-47BB5F952834}" srcOrd="0" destOrd="0" presId="urn:microsoft.com/office/officeart/2005/8/layout/cycle2"/>
    <dgm:cxn modelId="{0591D525-D12B-40B5-8240-914895FA21FC}" type="presParOf" srcId="{F966FE32-F27E-4347-B69F-2FF57AE66F20}" destId="{6DFE34B3-4505-4DE5-B490-E3D38390C7E7}" srcOrd="1" destOrd="0" presId="urn:microsoft.com/office/officeart/2005/8/layout/cycle2"/>
    <dgm:cxn modelId="{8D64F830-D121-4D2A-B8A1-66929802FB66}" type="presParOf" srcId="{6DFE34B3-4505-4DE5-B490-E3D38390C7E7}" destId="{457461B2-83CE-4A28-8409-AB7E3BBA8EE8}" srcOrd="0" destOrd="0" presId="urn:microsoft.com/office/officeart/2005/8/layout/cycle2"/>
    <dgm:cxn modelId="{FBF2BC94-8DF7-42A0-9CEF-BE4FC29932A5}" type="presParOf" srcId="{F966FE32-F27E-4347-B69F-2FF57AE66F20}" destId="{50A1E3B0-E9E2-4FD1-A4A3-F2D0AEB6EBBC}" srcOrd="2" destOrd="0" presId="urn:microsoft.com/office/officeart/2005/8/layout/cycle2"/>
    <dgm:cxn modelId="{BB819757-C787-47E6-9A9C-D22ADD10C950}" type="presParOf" srcId="{F966FE32-F27E-4347-B69F-2FF57AE66F20}" destId="{1AB1853C-DCEC-451D-833C-D30642DAEF07}" srcOrd="3" destOrd="0" presId="urn:microsoft.com/office/officeart/2005/8/layout/cycle2"/>
    <dgm:cxn modelId="{F6A46724-56AC-453F-A240-69376C4F353D}" type="presParOf" srcId="{1AB1853C-DCEC-451D-833C-D30642DAEF07}" destId="{6DB632F6-432B-4B17-9711-9C487F6FED99}" srcOrd="0" destOrd="0" presId="urn:microsoft.com/office/officeart/2005/8/layout/cycle2"/>
    <dgm:cxn modelId="{7332D123-EE77-472E-9C50-F7311D3960F7}" type="presParOf" srcId="{F966FE32-F27E-4347-B69F-2FF57AE66F20}" destId="{7CEFBCBC-DE78-40B9-9839-0E4C80DFC3D4}" srcOrd="4" destOrd="0" presId="urn:microsoft.com/office/officeart/2005/8/layout/cycle2"/>
    <dgm:cxn modelId="{AAABC935-0E02-4A13-9DF4-AC0ED9CD9FB2}" type="presParOf" srcId="{F966FE32-F27E-4347-B69F-2FF57AE66F20}" destId="{86C6A311-BCEA-4EDA-AEC1-293986419D9B}" srcOrd="5" destOrd="0" presId="urn:microsoft.com/office/officeart/2005/8/layout/cycle2"/>
    <dgm:cxn modelId="{ED13D734-07C4-4E06-9C07-6CBCF9E0C09C}" type="presParOf" srcId="{86C6A311-BCEA-4EDA-AEC1-293986419D9B}" destId="{9767191D-EB21-484A-84C5-857A100F78D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73FD4-CB65-488C-BB3F-47BB5F952834}">
      <dsp:nvSpPr>
        <dsp:cNvPr id="0" name=""/>
        <dsp:cNvSpPr/>
      </dsp:nvSpPr>
      <dsp:spPr>
        <a:xfrm>
          <a:off x="1707802" y="877"/>
          <a:ext cx="1765994" cy="1765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</a:t>
          </a:r>
        </a:p>
      </dsp:txBody>
      <dsp:txXfrm>
        <a:off x="1966426" y="259501"/>
        <a:ext cx="1248746" cy="1248746"/>
      </dsp:txXfrm>
    </dsp:sp>
    <dsp:sp modelId="{6DFE34B3-4505-4DE5-B490-E3D38390C7E7}">
      <dsp:nvSpPr>
        <dsp:cNvPr id="0" name=""/>
        <dsp:cNvSpPr/>
      </dsp:nvSpPr>
      <dsp:spPr>
        <a:xfrm rot="3600000">
          <a:off x="3012375" y="1722485"/>
          <a:ext cx="469308" cy="59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47573" y="1780725"/>
        <a:ext cx="328516" cy="357613"/>
      </dsp:txXfrm>
    </dsp:sp>
    <dsp:sp modelId="{50A1E3B0-E9E2-4FD1-A4A3-F2D0AEB6EBBC}">
      <dsp:nvSpPr>
        <dsp:cNvPr id="0" name=""/>
        <dsp:cNvSpPr/>
      </dsp:nvSpPr>
      <dsp:spPr>
        <a:xfrm>
          <a:off x="3033543" y="2297127"/>
          <a:ext cx="1765994" cy="1765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</a:t>
          </a:r>
        </a:p>
      </dsp:txBody>
      <dsp:txXfrm>
        <a:off x="3292167" y="2555751"/>
        <a:ext cx="1248746" cy="1248746"/>
      </dsp:txXfrm>
    </dsp:sp>
    <dsp:sp modelId="{1AB1853C-DCEC-451D-833C-D30642DAEF07}">
      <dsp:nvSpPr>
        <dsp:cNvPr id="0" name=""/>
        <dsp:cNvSpPr/>
      </dsp:nvSpPr>
      <dsp:spPr>
        <a:xfrm rot="10800000">
          <a:off x="2369428" y="2882113"/>
          <a:ext cx="469308" cy="59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2510220" y="3001318"/>
        <a:ext cx="328516" cy="357613"/>
      </dsp:txXfrm>
    </dsp:sp>
    <dsp:sp modelId="{7CEFBCBC-DE78-40B9-9839-0E4C80DFC3D4}">
      <dsp:nvSpPr>
        <dsp:cNvPr id="0" name=""/>
        <dsp:cNvSpPr/>
      </dsp:nvSpPr>
      <dsp:spPr>
        <a:xfrm>
          <a:off x="382062" y="2297127"/>
          <a:ext cx="1765994" cy="1765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</a:t>
          </a:r>
        </a:p>
      </dsp:txBody>
      <dsp:txXfrm>
        <a:off x="640686" y="2555751"/>
        <a:ext cx="1248746" cy="1248746"/>
      </dsp:txXfrm>
    </dsp:sp>
    <dsp:sp modelId="{86C6A311-BCEA-4EDA-AEC1-293986419D9B}">
      <dsp:nvSpPr>
        <dsp:cNvPr id="0" name=""/>
        <dsp:cNvSpPr/>
      </dsp:nvSpPr>
      <dsp:spPr>
        <a:xfrm rot="18000000">
          <a:off x="1686634" y="1745491"/>
          <a:ext cx="469308" cy="59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1721832" y="1925661"/>
        <a:ext cx="328516" cy="357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B8996E-80B5-4C26-A8DA-E8EF1068A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88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03A892-C0FF-46B2-AD93-88F62077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6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002345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355080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2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Titl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288504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19074" y="3980752"/>
            <a:ext cx="4384288" cy="1011238"/>
          </a:xfrm>
        </p:spPr>
        <p:txBody>
          <a:bodyPr bIns="0"/>
          <a:lstStyle>
            <a:lvl1pPr>
              <a:defRPr sz="35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</a:t>
            </a:r>
            <a:br>
              <a:rPr lang="en-US" noProof="0" dirty="0"/>
            </a:br>
            <a:r>
              <a:rPr lang="en-US" noProof="0" dirty="0"/>
              <a:t>Version 1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88042" y="5153078"/>
            <a:ext cx="4034590" cy="11274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</a:t>
            </a:r>
          </a:p>
          <a:p>
            <a:pPr lvl="0"/>
            <a:r>
              <a:rPr lang="en-US" noProof="0" dirty="0"/>
              <a:t>00 Month 2012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8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2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133426" y="1130968"/>
            <a:ext cx="5938818" cy="5938818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5177" y="3958989"/>
            <a:ext cx="7538185" cy="1011238"/>
          </a:xfrm>
        </p:spPr>
        <p:txBody>
          <a:bodyPr bIns="0"/>
          <a:lstStyle>
            <a:lvl1pPr>
              <a:defRPr sz="35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Master Title: Version 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65327" y="5131316"/>
            <a:ext cx="7539711" cy="647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Name of the contributor</a:t>
            </a:r>
          </a:p>
          <a:p>
            <a:pPr lvl="0"/>
            <a:r>
              <a:rPr lang="en-US" noProof="0" dirty="0"/>
              <a:t>Name of the event, venue, 00 Month 2012</a:t>
            </a:r>
          </a:p>
        </p:txBody>
      </p:sp>
    </p:spTree>
    <p:extLst>
      <p:ext uri="{BB962C8B-B14F-4D97-AF65-F5344CB8AC3E}">
        <p14:creationId xmlns:p14="http://schemas.microsoft.com/office/powerpoint/2010/main" val="3510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361950" indent="-3619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034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0" y="3716338"/>
            <a:ext cx="8496300" cy="2305050"/>
          </a:xfrm>
        </p:spPr>
        <p:txBody>
          <a:bodyPr anchor="ctr" anchorCtr="1"/>
          <a:lstStyle>
            <a:lvl1pPr algn="ctr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68413"/>
            <a:ext cx="8496300" cy="2305050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9955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 hasCustomPrompt="1"/>
          </p:nvPr>
        </p:nvSpPr>
        <p:spPr>
          <a:xfrm>
            <a:off x="323851" y="1268413"/>
            <a:ext cx="4176712" cy="4752975"/>
          </a:xfrm>
        </p:spPr>
        <p:txBody>
          <a:bodyPr/>
          <a:lstStyle>
            <a:lvl1pPr algn="l">
              <a:buFontTx/>
              <a:buNone/>
              <a:defRPr sz="2500">
                <a:solidFill>
                  <a:schemeClr val="accent1"/>
                </a:solidFill>
              </a:defRPr>
            </a:lvl1pPr>
            <a:lvl2pPr algn="ctr">
              <a:buFontTx/>
              <a:buNone/>
              <a:defRPr sz="2500">
                <a:solidFill>
                  <a:schemeClr val="accent1"/>
                </a:solidFill>
              </a:defRPr>
            </a:lvl2pPr>
            <a:lvl3pPr marL="0" indent="0" algn="ctr">
              <a:buFontTx/>
              <a:buNone/>
              <a:defRPr sz="2500">
                <a:solidFill>
                  <a:schemeClr val="accent1"/>
                </a:solidFill>
              </a:defRPr>
            </a:lvl3pPr>
            <a:lvl4pPr marL="0" indent="0" algn="ctr">
              <a:buFontTx/>
              <a:buNone/>
              <a:defRPr sz="2500">
                <a:solidFill>
                  <a:schemeClr val="accent1"/>
                </a:solidFill>
              </a:defRPr>
            </a:lvl4pPr>
            <a:lvl5pPr marL="0" indent="0" algn="ctr">
              <a:buFontTx/>
              <a:buNone/>
              <a:defRPr sz="25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Textmaster</a:t>
            </a:r>
            <a:endParaRPr lang="en-US" noProof="0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43438" y="1268413"/>
            <a:ext cx="4176712" cy="4752975"/>
          </a:xfrm>
        </p:spPr>
        <p:txBody>
          <a:bodyPr/>
          <a:lstStyle/>
          <a:p>
            <a:r>
              <a:rPr lang="en-US" noProof="0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8256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Titlemaster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80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: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:\_GregW\1322550 WBGIS - ITS Sub Branding\WBGIS_ITS-PPT_footer-06.jpg"/>
          <p:cNvPicPr>
            <a:picLocks noChangeAspect="1" noChangeArrowheads="1"/>
          </p:cNvPicPr>
          <p:nvPr userDrawn="1"/>
        </p:nvPicPr>
        <p:blipFill>
          <a:blip r:embed="rId2"/>
          <a:srcRect b="82105"/>
          <a:stretch>
            <a:fillRect/>
          </a:stretch>
        </p:blipFill>
        <p:spPr bwMode="auto">
          <a:xfrm>
            <a:off x="0" y="1379624"/>
            <a:ext cx="9144000" cy="136358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 userDrawn="1"/>
        </p:nvSpPr>
        <p:spPr>
          <a:xfrm>
            <a:off x="0" y="1283371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88504"/>
            <a:ext cx="9144000" cy="4780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0546" y="2986248"/>
            <a:ext cx="3349461" cy="1011238"/>
          </a:xfrm>
        </p:spPr>
        <p:txBody>
          <a:bodyPr bIns="0"/>
          <a:lstStyle>
            <a:lvl1pPr>
              <a:defRPr sz="3500">
                <a:solidFill>
                  <a:srgbClr val="00234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0547" y="4026716"/>
            <a:ext cx="339115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rgbClr val="00ADE4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66560"/>
            <a:ext cx="9144000" cy="91440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858768"/>
            <a:ext cx="4379976" cy="299923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03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: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1278000"/>
            <a:ext cx="9144000" cy="55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3059832" y="1057374"/>
            <a:ext cx="6012412" cy="601241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52800" y="1272561"/>
            <a:ext cx="7017314" cy="1011238"/>
          </a:xfrm>
        </p:spPr>
        <p:txBody>
          <a:bodyPr bIns="0"/>
          <a:lstStyle>
            <a:lvl1pPr>
              <a:defRPr sz="35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Thank you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52968" y="4026716"/>
            <a:ext cx="7018734" cy="208944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World Bank Group</a:t>
            </a:r>
          </a:p>
          <a:p>
            <a:pPr lvl="0"/>
            <a:r>
              <a:rPr lang="en-US" noProof="0" dirty="0"/>
              <a:t>Address Line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Address Line 1</a:t>
            </a:r>
          </a:p>
          <a:p>
            <a:pPr lvl="0"/>
            <a:r>
              <a:rPr lang="en-US" noProof="0" dirty="0"/>
              <a:t>City ABC</a:t>
            </a:r>
          </a:p>
          <a:p>
            <a:pPr lvl="0"/>
            <a:r>
              <a:rPr lang="en-US" noProof="0" dirty="0"/>
              <a:t>State DEFG</a:t>
            </a:r>
          </a:p>
        </p:txBody>
      </p:sp>
    </p:spTree>
    <p:extLst>
      <p:ext uri="{BB962C8B-B14F-4D97-AF65-F5344CB8AC3E}">
        <p14:creationId xmlns:p14="http://schemas.microsoft.com/office/powerpoint/2010/main" val="14788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501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ACCBF9"/>
                </a:solidFill>
              </a:rPr>
              <a:pPr/>
              <a:t>7/16/2019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08AD2C4-E31F-4ED0-AF8B-6BF37DC25E6F}" type="slidenum">
              <a:rPr lang="en-US" smtClean="0">
                <a:solidFill>
                  <a:srgbClr val="ACCBF9"/>
                </a:solidFill>
              </a:rPr>
              <a:pPr/>
              <a:t>‹#›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3175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6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002345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48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5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877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FEC3-688A-42BC-97E5-5165741EE9D3}" type="datetimeFigureOut">
              <a:rPr lang="en-US" smtClean="0">
                <a:solidFill>
                  <a:srgbClr val="ACCBF9"/>
                </a:solidFill>
              </a:rPr>
              <a:pPr/>
              <a:t>7/16/2019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D2C4-E31F-4ED0-AF8B-6BF37DC25E6F}" type="slidenum">
              <a:rPr lang="en-US" smtClean="0">
                <a:solidFill>
                  <a:srgbClr val="ACCBF9"/>
                </a:solidFill>
              </a:rPr>
              <a:pPr/>
              <a:t>‹#›</a:t>
            </a:fld>
            <a:endParaRPr lang="en-US" dirty="0">
              <a:solidFill>
                <a:srgbClr val="ACCBF9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73FEC3-688A-42BC-97E5-5165741EE9D3}" type="datetimeFigureOut">
              <a:rPr lang="en-US" smtClean="0">
                <a:solidFill>
                  <a:srgbClr val="242852"/>
                </a:solidFill>
              </a:rPr>
              <a:pPr/>
              <a:t>7/16/2019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8AD2C4-E31F-4ED0-AF8B-6BF37DC25E6F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 dirty="0">
              <a:solidFill>
                <a:srgbClr val="242852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00ADE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3175"/>
            <a:ext cx="185979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0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rgbClr val="002345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18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This is a headline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0063" y="6360101"/>
            <a:ext cx="4558326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Title of Presentation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118" y="6360102"/>
            <a:ext cx="28803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>
              <a:defRPr/>
            </a:pPr>
            <a:fld id="{EF62D93A-3BA0-8848-BFA3-D7046C1B555D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6941528" y="6356903"/>
            <a:ext cx="1445254" cy="2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Minion Pro"/>
                <a:ea typeface="ＭＳ Ｐゴシック" charset="0"/>
                <a:cs typeface="Minion Pro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/>
              </a:rPr>
              <a:t>Strictly Confidential © 2014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23850" y="1268413"/>
            <a:ext cx="8496300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err="1"/>
              <a:t>Textmaster</a:t>
            </a:r>
            <a:endParaRPr lang="en-US" noProof="0" dirty="0"/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Fourth Layer</a:t>
            </a:r>
          </a:p>
          <a:p>
            <a:pPr lvl="4"/>
            <a:r>
              <a:rPr lang="en-US" noProof="0" dirty="0"/>
              <a:t>Fifth Layer</a:t>
            </a:r>
          </a:p>
          <a:p>
            <a:pPr lvl="5"/>
            <a:r>
              <a:rPr lang="en-US" noProof="0" dirty="0"/>
              <a:t>6</a:t>
            </a:r>
          </a:p>
        </p:txBody>
      </p:sp>
      <p:pic>
        <p:nvPicPr>
          <p:cNvPr id="11" name="Picture 2" descr="U:\1405265\1405265 WBG Logo\LOGO FILES\Horizontal\WBG_Horizontal_Color\web\WBG_Horizontal-RGB-web.jpg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15"/>
          <a:stretch/>
        </p:blipFill>
        <p:spPr bwMode="auto">
          <a:xfrm>
            <a:off x="323851" y="6302501"/>
            <a:ext cx="1689433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ct val="20000"/>
        </a:spcBef>
        <a:buFont typeface="Arial"/>
        <a:buNone/>
        <a:defRPr sz="3000" kern="1200" baseline="0">
          <a:solidFill>
            <a:srgbClr val="002060"/>
          </a:solidFill>
          <a:latin typeface="+mn-lt"/>
          <a:ea typeface="+mn-ea"/>
          <a:cs typeface="+mn-cs"/>
        </a:defRPr>
      </a:lvl2pPr>
      <a:lvl3pPr marL="361950" indent="-3619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 baseline="0">
          <a:solidFill>
            <a:srgbClr val="002060"/>
          </a:solidFill>
          <a:latin typeface="+mn-lt"/>
          <a:ea typeface="+mn-ea"/>
          <a:cs typeface="+mn-cs"/>
        </a:defRPr>
      </a:lvl3pPr>
      <a:lvl4pPr marL="715963" indent="-354013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4pPr>
      <a:lvl5pPr marL="1077913" indent="-361950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1431925" indent="-354013" algn="l" defTabSz="4572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0.png"/><Relationship Id="rId7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Adjustments: Prices</a:t>
            </a:r>
            <a:br>
              <a:rPr lang="en-US" dirty="0"/>
            </a:br>
            <a:r>
              <a:rPr lang="en-US" sz="2700" dirty="0"/>
              <a:t>Concepts and Practical Issues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48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Calculating Ringo’s real expenditure (with John’s prices as reference)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5483307"/>
              </p:ext>
            </p:extLst>
          </p:nvPr>
        </p:nvGraphicFramePr>
        <p:xfrm>
          <a:off x="457200" y="1219200"/>
          <a:ext cx="8382000" cy="26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Calculating</a:t>
                      </a:r>
                      <a:r>
                        <a:rPr lang="en-US" baseline="0" dirty="0"/>
                        <a:t> real expenditure for Ringo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John’s prices  (1)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 err="1">
                          <a:effectLst/>
                        </a:rPr>
                        <a:t>Ringo's</a:t>
                      </a:r>
                      <a:r>
                        <a:rPr lang="en-US" sz="2000" b="0" u="none" strike="noStrike" dirty="0">
                          <a:effectLst/>
                        </a:rPr>
                        <a:t> prices (2)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Price index = (2)/(1)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 err="1">
                          <a:effectLst/>
                        </a:rPr>
                        <a:t>Ringo’s</a:t>
                      </a:r>
                      <a:r>
                        <a:rPr lang="en-US" sz="2000" b="0" u="none" strike="noStrike" dirty="0">
                          <a:effectLst/>
                        </a:rPr>
                        <a:t> real expenditure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(100/Price Index)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Notes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>
                          <a:effectLst/>
                        </a:rPr>
                        <a:t>Paasche</a:t>
                      </a:r>
                      <a:endParaRPr lang="en-US" sz="20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1.205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Using Ringo’s consumption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Laspeyres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76.9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Using John’s consumption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4191000"/>
                <a:ext cx="8077200" cy="1704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It is not a coincidence that Ringo’s real expenditure at </a:t>
                </a:r>
                <a:r>
                  <a:rPr lang="en-US" dirty="0" err="1"/>
                  <a:t>Paasche</a:t>
                </a:r>
                <a:r>
                  <a:rPr lang="en-US" dirty="0"/>
                  <a:t> is the same as Ringo’s consumption evaluated at John’s prices.</a:t>
                </a:r>
              </a:p>
              <a:p>
                <a:endParaRPr lang="en-US" dirty="0"/>
              </a:p>
              <a:p>
                <a:r>
                  <a:rPr lang="en-US" dirty="0"/>
                  <a:t>Ringo’s nominal expenditure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Ringo’s real expenditure using </a:t>
                </a:r>
                <a:r>
                  <a:rPr lang="en-US" dirty="0" err="1"/>
                  <a:t>Paasche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8077200" cy="1704184"/>
              </a:xfrm>
              <a:prstGeom prst="rect">
                <a:avLst/>
              </a:prstGeom>
              <a:blipFill>
                <a:blip r:embed="rId2"/>
                <a:stretch>
                  <a:fillRect l="-604" t="-2151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10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all four players (Reference=John’s prices)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945005202"/>
                  </p:ext>
                </p:extLst>
              </p:nvPr>
            </p:nvGraphicFramePr>
            <p:xfrm>
              <a:off x="228599" y="2209800"/>
              <a:ext cx="4114800" cy="277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68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09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10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29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29540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Each individual quantity at John’s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Each</a:t>
                          </a:r>
                          <a:r>
                            <a:rPr lang="en-US" sz="1400" b="1" u="none" strike="noStrike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 individual quantity at own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400" b="1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Real E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Ringo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83.0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83.0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John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Paul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George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270.0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270.0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945005202"/>
                  </p:ext>
                </p:extLst>
              </p:nvPr>
            </p:nvGraphicFramePr>
            <p:xfrm>
              <a:off x="228599" y="2209800"/>
              <a:ext cx="4114800" cy="277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60"/>
                    <a:gridCol w="876849"/>
                    <a:gridCol w="890992"/>
                    <a:gridCol w="701039"/>
                    <a:gridCol w="822960"/>
                  </a:tblGrid>
                  <a:tr h="1295400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Each individual quantity at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John’s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Each</a:t>
                          </a:r>
                          <a:r>
                            <a:rPr lang="en-US" sz="1400" b="1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sz="1400" b="1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individual quantity at </a:t>
                          </a:r>
                          <a:r>
                            <a:rPr lang="en-US" sz="1400" b="1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own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9410" marR="19410" marT="9525" marB="0" anchor="ctr">
                        <a:blipFill rotWithShape="1">
                          <a:blip r:embed="rId2"/>
                          <a:stretch>
                            <a:fillRect l="-369565" t="-472" r="-118261" b="-123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Real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E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Ringo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83.0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83.0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John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Paul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107.6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George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270.0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u="none" strike="noStrike" dirty="0">
                              <a:effectLst/>
                            </a:rPr>
                            <a:t>100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9410" marR="19410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270.0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309688"/>
            <a:ext cx="4040188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Paasche</a:t>
            </a:r>
            <a:r>
              <a:rPr lang="en-US" sz="2800" dirty="0"/>
              <a:t> Price Index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4724400" y="1295400"/>
            <a:ext cx="4041775" cy="685800"/>
          </a:xfrm>
        </p:spPr>
        <p:txBody>
          <a:bodyPr/>
          <a:lstStyle/>
          <a:p>
            <a:r>
              <a:rPr lang="en-US" sz="2800" dirty="0" err="1"/>
              <a:t>Laspeyres</a:t>
            </a:r>
            <a:r>
              <a:rPr lang="en-US" sz="2800" dirty="0"/>
              <a:t> Price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1836765"/>
                  </p:ext>
                </p:extLst>
              </p:nvPr>
            </p:nvGraphicFramePr>
            <p:xfrm>
              <a:off x="4631871" y="2204585"/>
              <a:ext cx="4176715" cy="28203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3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00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7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2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53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00615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John’s quantity at John’s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John’s quantity at each </a:t>
                          </a:r>
                          <a:r>
                            <a:rPr lang="en-US" sz="1400" b="1" u="none" strike="noStrike" baseline="0" dirty="0">
                              <a:solidFill>
                                <a:schemeClr val="bg1"/>
                              </a:solidFill>
                              <a:effectLst/>
                            </a:rPr>
                            <a:t>individual own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u="none" strike="noStrike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u="none" strike="noStrike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u="none" strike="noStrike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Real E</a:t>
                          </a:r>
                        </a:p>
                      </a:txBody>
                      <a:tcPr marL="9668" marR="9668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Ringo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129.6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77.2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John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Paul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92.8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717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George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36.0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277.8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51836765"/>
                  </p:ext>
                </p:extLst>
              </p:nvPr>
            </p:nvGraphicFramePr>
            <p:xfrm>
              <a:off x="4631871" y="2204585"/>
              <a:ext cx="4176715" cy="28203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343"/>
                    <a:gridCol w="890043"/>
                    <a:gridCol w="881743"/>
                    <a:gridCol w="734243"/>
                    <a:gridCol w="835343"/>
                  </a:tblGrid>
                  <a:tr h="1300615"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endParaRPr lang="en-US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John’s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quantity at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John’s </a:t>
                          </a:r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1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John’s quantity at each </a:t>
                          </a:r>
                          <a:r>
                            <a:rPr lang="en-US" sz="1400" b="1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individual </a:t>
                          </a:r>
                          <a:r>
                            <a:rPr lang="en-US" sz="1400" b="1" u="none" strike="noStrike" baseline="0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own prices</a:t>
                          </a:r>
                          <a:endParaRPr lang="en-US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668" marR="9668" marT="9525" marB="0" anchor="ctr">
                        <a:blipFill rotWithShape="1">
                          <a:blip r:embed="rId3"/>
                          <a:stretch>
                            <a:fillRect l="-357500" t="-2347" r="-114167" b="-1258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Real E</a:t>
                          </a:r>
                          <a:endParaRPr lang="en-US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668" marR="9668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Ringo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129.6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77.2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John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Paul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92.8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107.8</a:t>
                          </a:r>
                        </a:p>
                      </a:txBody>
                      <a:tcPr marL="9525" marR="9525" marT="9525" marB="0" anchor="b"/>
                    </a:tc>
                  </a:tr>
                  <a:tr h="407170">
                    <a:tc>
                      <a:txBody>
                        <a:bodyPr/>
                        <a:lstStyle/>
                        <a:p>
                          <a:pPr marL="0" algn="ctr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George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100.0</a:t>
                          </a:r>
                        </a:p>
                      </a:txBody>
                      <a:tcPr marL="9668" marR="9668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36.0</a:t>
                          </a:r>
                          <a:endParaRPr kumimoji="0" lang="en-US" sz="14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kumimoji="0" lang="en-US" sz="140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277.8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81000" y="5334000"/>
            <a:ext cx="583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indicators show that John faces higher prices than Paul.</a:t>
            </a:r>
          </a:p>
        </p:txBody>
      </p:sp>
    </p:spTree>
    <p:extLst>
      <p:ext uri="{BB962C8B-B14F-4D97-AF65-F5344CB8AC3E}">
        <p14:creationId xmlns:p14="http://schemas.microsoft.com/office/powerpoint/2010/main" val="141940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price adjustments with </a:t>
            </a:r>
            <a:r>
              <a:rPr lang="en-US" dirty="0" err="1"/>
              <a:t>Paasche</a:t>
            </a:r>
            <a:r>
              <a:rPr lang="en-US" dirty="0"/>
              <a:t> Index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3641" y="1128138"/>
            <a:ext cx="5003124" cy="4718166"/>
            <a:chOff x="1550076" y="1058724"/>
            <a:chExt cx="5003124" cy="4718166"/>
          </a:xfrm>
        </p:grpSpPr>
        <p:grpSp>
          <p:nvGrpSpPr>
            <p:cNvPr id="8" name="Group 7"/>
            <p:cNvGrpSpPr/>
            <p:nvPr/>
          </p:nvGrpSpPr>
          <p:grpSpPr>
            <a:xfrm>
              <a:off x="1550076" y="1058724"/>
              <a:ext cx="5003124" cy="4718166"/>
              <a:chOff x="1630389" y="816992"/>
              <a:chExt cx="4634374" cy="43529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30389" y="1220461"/>
                <a:ext cx="3685782" cy="3949454"/>
                <a:chOff x="1638961" y="1220461"/>
                <a:chExt cx="3685782" cy="3949454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862822" y="5150217"/>
                  <a:ext cx="346192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862822" y="1509724"/>
                  <a:ext cx="0" cy="36404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62822" y="3419491"/>
                  <a:ext cx="1828403" cy="173072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777024" y="4284854"/>
                  <a:ext cx="103216" cy="104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38961" y="1220461"/>
                  <a:ext cx="235994" cy="289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057333" y="4880652"/>
                  <a:ext cx="229790" cy="2892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sp>
            <p:nvSpPr>
              <p:cNvPr id="13" name="Arc 12"/>
              <p:cNvSpPr/>
              <p:nvPr/>
            </p:nvSpPr>
            <p:spPr>
              <a:xfrm rot="10800000">
                <a:off x="2074165" y="896728"/>
                <a:ext cx="4190598" cy="3874407"/>
              </a:xfrm>
              <a:prstGeom prst="arc">
                <a:avLst>
                  <a:gd name="adj1" fmla="val 16215401"/>
                  <a:gd name="adj2" fmla="val 2134239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862822" y="2658568"/>
                <a:ext cx="1870978" cy="24916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/>
              <p:nvPr/>
            </p:nvSpPr>
            <p:spPr>
              <a:xfrm rot="10800000">
                <a:off x="2317816" y="816992"/>
                <a:ext cx="3665089" cy="3660762"/>
              </a:xfrm>
              <a:prstGeom prst="arc">
                <a:avLst>
                  <a:gd name="adj1" fmla="val 16215401"/>
                  <a:gd name="adj2" fmla="val 9616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540237" y="3530125"/>
                <a:ext cx="103216" cy="104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1794617" y="3520867"/>
              <a:ext cx="1700613" cy="223045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827827" y="4366261"/>
              <a:ext cx="905973" cy="4827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741308" y="2306862"/>
            <a:ext cx="2659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Expenditures adjusted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Paasche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index are the first order approximation of the ideal adjustment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41181" y="1572080"/>
            <a:ext cx="3979054" cy="4280843"/>
            <a:chOff x="1638961" y="1220461"/>
            <a:chExt cx="3685782" cy="394945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62822" y="5150217"/>
              <a:ext cx="34619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862822" y="1509724"/>
              <a:ext cx="0" cy="3640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862822" y="3419491"/>
              <a:ext cx="1828403" cy="17307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38961" y="1220461"/>
              <a:ext cx="235994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57333" y="4880652"/>
              <a:ext cx="229790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4892108" y="3130855"/>
            <a:ext cx="2019849" cy="2700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0800000">
            <a:off x="5383306" y="1134757"/>
            <a:ext cx="3956714" cy="3967927"/>
          </a:xfrm>
          <a:prstGeom prst="arc">
            <a:avLst>
              <a:gd name="adj1" fmla="val 16215401"/>
              <a:gd name="adj2" fmla="val 961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23424" y="4075542"/>
            <a:ext cx="111429" cy="11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82854" y="3701647"/>
            <a:ext cx="1604217" cy="21106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0800000">
            <a:off x="5120268" y="1221183"/>
            <a:ext cx="4524037" cy="4199499"/>
          </a:xfrm>
          <a:prstGeom prst="arc">
            <a:avLst>
              <a:gd name="adj1" fmla="val 16215401"/>
              <a:gd name="adj2" fmla="val 2134239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031797" y="2306502"/>
            <a:ext cx="2659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Ideal price adjustment (given change in prices, R changes consumption bundle to maximize his utility)</a:t>
            </a:r>
          </a:p>
        </p:txBody>
      </p:sp>
      <p:sp>
        <p:nvSpPr>
          <p:cNvPr id="50" name="Oval 49"/>
          <p:cNvSpPr/>
          <p:nvPr/>
        </p:nvSpPr>
        <p:spPr>
          <a:xfrm>
            <a:off x="5451171" y="4458797"/>
            <a:ext cx="111429" cy="11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endCxn id="22" idx="4"/>
          </p:cNvCxnSpPr>
          <p:nvPr/>
        </p:nvCxnSpPr>
        <p:spPr>
          <a:xfrm>
            <a:off x="875314" y="5000183"/>
            <a:ext cx="10426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2" idx="4"/>
          </p:cNvCxnSpPr>
          <p:nvPr/>
        </p:nvCxnSpPr>
        <p:spPr>
          <a:xfrm flipH="1">
            <a:off x="1917972" y="5000183"/>
            <a:ext cx="1" cy="8461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3304" y="4815517"/>
                <a:ext cx="51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04" y="4815517"/>
                <a:ext cx="5129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38011" y="5852923"/>
                <a:ext cx="475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11" y="5852923"/>
                <a:ext cx="47557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34592" y="5312897"/>
                <a:ext cx="518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92" y="5312897"/>
                <a:ext cx="51860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34592" y="4886980"/>
                <a:ext cx="476925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92" y="4886980"/>
                <a:ext cx="476925" cy="388761"/>
              </a:xfrm>
              <a:prstGeom prst="rect">
                <a:avLst/>
              </a:prstGeom>
              <a:blipFill rotWithShape="1"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840486" y="3828271"/>
                <a:ext cx="464230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86" y="3828271"/>
                <a:ext cx="464230" cy="388761"/>
              </a:xfrm>
              <a:prstGeom prst="rect">
                <a:avLst/>
              </a:prstGeom>
              <a:blipFill rotWithShape="1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04417" y="4132143"/>
                <a:ext cx="1063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417" y="4132143"/>
                <a:ext cx="10637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5832171" y="4839797"/>
            <a:ext cx="111429" cy="113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871089" y="4918387"/>
            <a:ext cx="10426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867402" y="4945079"/>
            <a:ext cx="2395" cy="9012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50095" y="5860217"/>
                <a:ext cx="475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095" y="5860217"/>
                <a:ext cx="47557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95800" y="4724400"/>
                <a:ext cx="51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51296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4895953" y="4572000"/>
            <a:ext cx="6109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0" idx="4"/>
          </p:cNvCxnSpPr>
          <p:nvPr/>
        </p:nvCxnSpPr>
        <p:spPr>
          <a:xfrm flipH="1">
            <a:off x="5506885" y="4572000"/>
            <a:ext cx="1" cy="1282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269095" y="5879068"/>
                <a:ext cx="462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’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095" y="5879068"/>
                <a:ext cx="46275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36489" y="4330732"/>
                <a:ext cx="572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489" y="4330732"/>
                <a:ext cx="57227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396643" y="1572080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Adjustment with </a:t>
            </a:r>
            <a:r>
              <a:rPr lang="en-US" dirty="0" err="1"/>
              <a:t>Paasche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94839" y="1529453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utility consistent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799682" y="3754625"/>
                <a:ext cx="464230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682" y="3754625"/>
                <a:ext cx="464230" cy="388761"/>
              </a:xfrm>
              <a:prstGeom prst="rect">
                <a:avLst/>
              </a:prstGeom>
              <a:blipFill rotWithShape="1"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511699" y="4814811"/>
                <a:ext cx="476925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699" y="4814811"/>
                <a:ext cx="476925" cy="388761"/>
              </a:xfrm>
              <a:prstGeom prst="rect">
                <a:avLst/>
              </a:prstGeom>
              <a:blipFill rotWithShape="1"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470020" y="5275741"/>
                <a:ext cx="518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020" y="5275741"/>
                <a:ext cx="51860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8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Expenditure adjusted by </a:t>
                </a:r>
                <a:r>
                  <a:rPr lang="en-US" dirty="0" err="1"/>
                  <a:t>Laspeyres</a:t>
                </a:r>
                <a:r>
                  <a:rPr lang="en-US" dirty="0"/>
                  <a:t> price index does not have such a simple expression</a:t>
                </a:r>
              </a:p>
              <a:p>
                <a:pPr lvl="1"/>
                <a:r>
                  <a:rPr lang="en-US" dirty="0" err="1"/>
                  <a:t>Blackorby</a:t>
                </a:r>
                <a:r>
                  <a:rPr lang="en-US" dirty="0"/>
                  <a:t> and Donaldson (1997)’s welfare ratio approach (see Deaton and Zaidi (2002) page 10)</a:t>
                </a:r>
              </a:p>
              <a:p>
                <a:r>
                  <a:rPr lang="en-US" dirty="0"/>
                  <a:t>Expenditure adjusted by </a:t>
                </a:r>
                <a:r>
                  <a:rPr lang="en-US" dirty="0" err="1"/>
                  <a:t>Paasche</a:t>
                </a:r>
                <a:r>
                  <a:rPr lang="en-US" dirty="0"/>
                  <a:t> price index is an approximation of ideal one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Therefore, if differences between </a:t>
                </a:r>
                <a:r>
                  <a:rPr lang="en-US" dirty="0" err="1"/>
                  <a:t>Ringo’s</a:t>
                </a:r>
                <a:r>
                  <a:rPr lang="en-US" dirty="0"/>
                  <a:t> and John’s prices are big, it becomes less accurate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1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128449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formula for </a:t>
            </a:r>
            <a:r>
              <a:rPr lang="en-US" dirty="0" err="1"/>
              <a:t>Paasche</a:t>
            </a:r>
            <a:r>
              <a:rPr lang="en-US" dirty="0"/>
              <a:t> and </a:t>
            </a:r>
            <a:r>
              <a:rPr lang="en-US" dirty="0" err="1"/>
              <a:t>Laspeyres</a:t>
            </a:r>
            <a:r>
              <a:rPr lang="en-US" dirty="0"/>
              <a:t>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Paasche</a:t>
                </a:r>
                <a:r>
                  <a:rPr lang="en-US" dirty="0"/>
                  <a:t> index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b="1" dirty="0" err="1"/>
                  <a:t>Laspeyres</a:t>
                </a:r>
                <a:r>
                  <a:rPr lang="en-US" dirty="0"/>
                  <a:t> index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h𝑘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𝑅𝑘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h𝑘</m:t>
                        </m:r>
                      </m:sub>
                    </m:sSub>
                  </m:oMath>
                </a14:m>
                <a:r>
                  <a:rPr lang="en-US" dirty="0"/>
                  <a:t> refers to budget share of item k for household h; R refers to reference</a:t>
                </a:r>
              </a:p>
              <a:p>
                <a:r>
                  <a:rPr lang="en-US" b="1" dirty="0"/>
                  <a:t>Fisher</a:t>
                </a:r>
                <a:r>
                  <a:rPr lang="en-US" dirty="0"/>
                  <a:t> Ideal index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Fisher ideal index can adjust price differences perfectly if utility function is homothetic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3" t="-222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85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Intertemporal</a:t>
            </a:r>
            <a:r>
              <a:rPr lang="en-US" dirty="0"/>
              <a:t> price adjustment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context of </a:t>
            </a:r>
            <a:r>
              <a:rPr lang="en-US" dirty="0" err="1"/>
              <a:t>intertemporal</a:t>
            </a:r>
            <a:r>
              <a:rPr lang="en-US" dirty="0"/>
              <a:t> price adjustments</a:t>
            </a:r>
          </a:p>
          <a:p>
            <a:pPr lvl="1"/>
            <a:r>
              <a:rPr lang="en-US" b="1" dirty="0" err="1"/>
              <a:t>Paasche</a:t>
            </a:r>
            <a:r>
              <a:rPr lang="en-US" dirty="0"/>
              <a:t> index uses budget shares of </a:t>
            </a:r>
            <a:r>
              <a:rPr lang="en-US" b="1" dirty="0"/>
              <a:t>the current period</a:t>
            </a:r>
          </a:p>
          <a:p>
            <a:pPr lvl="1"/>
            <a:r>
              <a:rPr lang="en-US" b="1" dirty="0" err="1"/>
              <a:t>Laspeyres</a:t>
            </a:r>
            <a:r>
              <a:rPr lang="en-US" dirty="0"/>
              <a:t> index uses budget shares of </a:t>
            </a:r>
            <a:r>
              <a:rPr lang="en-US" b="1" dirty="0"/>
              <a:t>the reference year</a:t>
            </a:r>
          </a:p>
          <a:p>
            <a:pPr lvl="2"/>
            <a:r>
              <a:rPr lang="en-US" dirty="0"/>
              <a:t>Most often used for CPI</a:t>
            </a:r>
          </a:p>
          <a:p>
            <a:pPr lvl="1"/>
            <a:r>
              <a:rPr lang="en-US" b="1" dirty="0"/>
              <a:t>Fisher </a:t>
            </a:r>
            <a:r>
              <a:rPr lang="en-US" dirty="0"/>
              <a:t>index</a:t>
            </a:r>
            <a:r>
              <a:rPr lang="en-US" b="1" dirty="0"/>
              <a:t> </a:t>
            </a:r>
            <a:r>
              <a:rPr lang="en-US" dirty="0"/>
              <a:t>is used in some countries</a:t>
            </a:r>
          </a:p>
          <a:p>
            <a:pPr lvl="2"/>
            <a:r>
              <a:rPr lang="en-US" dirty="0"/>
              <a:t>Considered ideal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values vs.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Price data are collected from markets. 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Usually identification of quality is quite rigorous but price data might not be comparable across areas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Often price data are collected only from capital city or urban areas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Relatively reliable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Price data usually include both nonfood and food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 value is a ratio of expenditure to quantity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Different qualities might be included in the same item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Unit values can be representative at sub-national level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Due to misreporting of units, it is often very noisy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Unit values are usually available only from food items.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4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geographic disaggregation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Price index can be constructed at different level of aggregations (province, district, even household)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Deaton and Zaidi (2002) recommend </a:t>
            </a:r>
            <a:r>
              <a:rPr lang="en-US" dirty="0" err="1">
                <a:solidFill>
                  <a:srgbClr val="002060"/>
                </a:solidFill>
              </a:rPr>
              <a:t>Paasche</a:t>
            </a:r>
            <a:r>
              <a:rPr lang="en-US" dirty="0">
                <a:solidFill>
                  <a:srgbClr val="002060"/>
                </a:solidFill>
              </a:rPr>
              <a:t> price index </a:t>
            </a:r>
            <a:r>
              <a:rPr lang="en-US" b="1" dirty="0">
                <a:solidFill>
                  <a:srgbClr val="002060"/>
                </a:solidFill>
              </a:rPr>
              <a:t>at the household level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Inflation rates are usually </a:t>
            </a:r>
            <a:r>
              <a:rPr lang="en-US" b="1" dirty="0">
                <a:solidFill>
                  <a:srgbClr val="002060"/>
                </a:solidFill>
              </a:rPr>
              <a:t>at the national level only</a:t>
            </a:r>
          </a:p>
        </p:txBody>
      </p:sp>
    </p:spTree>
    <p:extLst>
      <p:ext uri="{BB962C8B-B14F-4D97-AF65-F5344CB8AC3E}">
        <p14:creationId xmlns:p14="http://schemas.microsoft.com/office/powerpoint/2010/main" val="67283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of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 values are often available only for food items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Price index from unit values are often constructed with only unit values from food items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Prices are available for both non-food and food</a:t>
            </a:r>
          </a:p>
          <a:p>
            <a:pPr marL="819150" lvl="2" indent="-457200"/>
            <a:r>
              <a:rPr lang="en-US" dirty="0">
                <a:solidFill>
                  <a:srgbClr val="002060"/>
                </a:solidFill>
              </a:rPr>
              <a:t>But, as discussed, availability of price data are often restricted to urban areas</a:t>
            </a:r>
          </a:p>
        </p:txBody>
      </p:sp>
    </p:spTree>
    <p:extLst>
      <p:ext uri="{BB962C8B-B14F-4D97-AF65-F5344CB8AC3E}">
        <p14:creationId xmlns:p14="http://schemas.microsoft.com/office/powerpoint/2010/main" val="337352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EA2F-5061-48AC-8DD0-94DB33F9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04FA-6F3E-4C17-8DFA-1F7AEF9D0E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Learning basics of price adjustment</a:t>
            </a:r>
          </a:p>
          <a:p>
            <a:pPr marL="819150" lvl="2" indent="-457200"/>
            <a:r>
              <a:rPr lang="en-US" sz="2400" dirty="0"/>
              <a:t>Utility consistency and price index</a:t>
            </a:r>
          </a:p>
          <a:p>
            <a:pPr marL="819150" lvl="2" indent="-457200"/>
            <a:r>
              <a:rPr lang="en-US" sz="2400" dirty="0" err="1"/>
              <a:t>Paasche</a:t>
            </a:r>
            <a:r>
              <a:rPr lang="en-US" sz="2400" dirty="0"/>
              <a:t>, </a:t>
            </a:r>
            <a:r>
              <a:rPr lang="en-US" sz="2400" dirty="0" err="1"/>
              <a:t>Laspayres</a:t>
            </a:r>
            <a:r>
              <a:rPr lang="en-US" sz="2400" dirty="0"/>
              <a:t>, and Fisher </a:t>
            </a:r>
          </a:p>
          <a:p>
            <a:pPr marL="819150" lvl="2" indent="-457200"/>
            <a:r>
              <a:rPr lang="en-US" sz="2400" dirty="0"/>
              <a:t>Practical considerations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/>
              <a:t>This lecture focuses on Deaton and Zaidi (2002) materials</a:t>
            </a:r>
          </a:p>
          <a:p>
            <a:pPr marL="819150" lvl="2" indent="-457200"/>
            <a:r>
              <a:rPr lang="en-US" sz="2400" dirty="0"/>
              <a:t>Debate on price adjustment is still active</a:t>
            </a:r>
          </a:p>
          <a:p>
            <a:pPr marL="819150" lvl="2" indent="-457200"/>
            <a:r>
              <a:rPr lang="en-US" sz="2400" dirty="0"/>
              <a:t>Debate on Purchasing Power Parity (PPP) is one of them</a:t>
            </a:r>
          </a:p>
          <a:p>
            <a:pPr marL="819150" lvl="2" indent="-457200"/>
            <a:r>
              <a:rPr lang="en-US" sz="2400" dirty="0"/>
              <a:t>This lecture will not discuss these issues of PPPs</a:t>
            </a:r>
          </a:p>
        </p:txBody>
      </p:sp>
    </p:spTree>
    <p:extLst>
      <p:ext uri="{BB962C8B-B14F-4D97-AF65-F5344CB8AC3E}">
        <p14:creationId xmlns:p14="http://schemas.microsoft.com/office/powerpoint/2010/main" val="258484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price data vs. ICP price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International Comparison Program (ICP) produces Purchasing Power Parity (PPP) by collecting price data comparable across and within countries</a:t>
            </a:r>
          </a:p>
          <a:p>
            <a:endParaRPr lang="en-US" dirty="0"/>
          </a:p>
          <a:p>
            <a:r>
              <a:rPr lang="en-US" dirty="0"/>
              <a:t>CPI price data are comparable over time within an area but not necessarily comparable across areas</a:t>
            </a:r>
          </a:p>
        </p:txBody>
      </p:sp>
    </p:spTree>
    <p:extLst>
      <p:ext uri="{BB962C8B-B14F-4D97-AF65-F5344CB8AC3E}">
        <p14:creationId xmlns:p14="http://schemas.microsoft.com/office/powerpoint/2010/main" val="279168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 of goods and selection of price index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59057939"/>
              </p:ext>
            </p:extLst>
          </p:nvPr>
        </p:nvGraphicFramePr>
        <p:xfrm>
          <a:off x="457200" y="1219200"/>
          <a:ext cx="8229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Consumption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 value ($/kg)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Rice (kg)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Meat (kg)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Rice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Ringo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3733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need to impute unit value for </a:t>
            </a:r>
            <a:r>
              <a:rPr lang="en-US" dirty="0" err="1"/>
              <a:t>Ringo’s</a:t>
            </a:r>
            <a:r>
              <a:rPr lang="en-US" dirty="0"/>
              <a:t> meat if we want to create </a:t>
            </a:r>
            <a:r>
              <a:rPr lang="en-US" dirty="0" err="1"/>
              <a:t>Laspeyres</a:t>
            </a:r>
            <a:r>
              <a:rPr lang="en-US" dirty="0"/>
              <a:t> price index  evaluated at John’s prices, but there is no problem with </a:t>
            </a:r>
            <a:r>
              <a:rPr lang="en-US" dirty="0" err="1"/>
              <a:t>Paasche</a:t>
            </a:r>
            <a:r>
              <a:rPr lang="en-US" dirty="0"/>
              <a:t> price index.</a:t>
            </a:r>
          </a:p>
        </p:txBody>
      </p:sp>
    </p:spTree>
    <p:extLst>
      <p:ext uri="{BB962C8B-B14F-4D97-AF65-F5344CB8AC3E}">
        <p14:creationId xmlns:p14="http://schemas.microsoft.com/office/powerpoint/2010/main" val="223965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system of price adjustments (inter-temporal and spatial adjustments)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14400" y="3276600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76400" y="24384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62400" y="24384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53200" y="2438400"/>
            <a:ext cx="0" cy="1905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53400" y="309193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2450989"/>
            <a:ext cx="461665" cy="16512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Spatial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52600" y="3347663"/>
                <a:ext cx="575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347663"/>
                <a:ext cx="57515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14800" y="3390900"/>
                <a:ext cx="575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90900"/>
                <a:ext cx="5751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05600" y="3390900"/>
                <a:ext cx="575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390900"/>
                <a:ext cx="57515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040197" y="5011616"/>
            <a:ext cx="5776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combination of inter-temporal index and spatial index</a:t>
            </a:r>
          </a:p>
          <a:p>
            <a:r>
              <a:rPr lang="en-US" dirty="0"/>
              <a:t>For example, for Period T1 and Area S, a full price index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7099" y="4570110"/>
                <a:ext cx="59497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9" y="4570110"/>
                <a:ext cx="594971" cy="392993"/>
              </a:xfrm>
              <a:prstGeom prst="rect">
                <a:avLst/>
              </a:prstGeom>
              <a:blipFill rotWithShape="1"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84092" y="4570109"/>
                <a:ext cx="59497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92" y="4570109"/>
                <a:ext cx="594971" cy="392993"/>
              </a:xfrm>
              <a:prstGeom prst="rect">
                <a:avLst/>
              </a:prstGeom>
              <a:blipFill rotWithShape="1"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55714" y="4570110"/>
                <a:ext cx="59497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14" y="4570110"/>
                <a:ext cx="594971" cy="392993"/>
              </a:xfrm>
              <a:prstGeom prst="rect">
                <a:avLst/>
              </a:prstGeom>
              <a:blipFill rotWithShape="1"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14180" y="5791199"/>
                <a:ext cx="1028743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0" y="5791199"/>
                <a:ext cx="1028743" cy="392993"/>
              </a:xfrm>
              <a:prstGeom prst="rect">
                <a:avLst/>
              </a:prstGeom>
              <a:blipFill rotWithShape="1">
                <a:blip r:embed="rId8"/>
                <a:stretch>
                  <a:fillRect t="-15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2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Transitivity and Purchasing Power Parity (PPP)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6039754"/>
              </p:ext>
            </p:extLst>
          </p:nvPr>
        </p:nvGraphicFramePr>
        <p:xfrm>
          <a:off x="762000" y="1752600"/>
          <a:ext cx="5181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099670" y="1295400"/>
                <a:ext cx="50443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a </a:t>
                </a:r>
                <a:r>
                  <a:rPr lang="en-US" sz="2000" dirty="0" err="1"/>
                  <a:t>Paasche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Laspayres</a:t>
                </a:r>
                <a:r>
                  <a:rPr lang="en-US" sz="2000" dirty="0"/>
                  <a:t>, or Fisher index is used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70" y="1295400"/>
                <a:ext cx="5044330" cy="707886"/>
              </a:xfrm>
              <a:prstGeom prst="rect">
                <a:avLst/>
              </a:prstGeom>
              <a:blipFill>
                <a:blip r:embed="rId7"/>
                <a:stretch>
                  <a:fillRect l="-1330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83636" y="2311568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PPP uses a multilateral price index such as EKS index to obtain transitivity</a:t>
            </a:r>
          </a:p>
        </p:txBody>
      </p:sp>
    </p:spTree>
    <p:extLst>
      <p:ext uri="{BB962C8B-B14F-4D97-AF65-F5344CB8AC3E}">
        <p14:creationId xmlns:p14="http://schemas.microsoft.com/office/powerpoint/2010/main" val="116313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Deaton and </a:t>
            </a:r>
            <a:r>
              <a:rPr lang="en-US" dirty="0" err="1"/>
              <a:t>Zahidi</a:t>
            </a:r>
            <a:r>
              <a:rPr lang="en-US" dirty="0"/>
              <a:t> (2002) recommend </a:t>
            </a:r>
            <a:r>
              <a:rPr lang="en-US" dirty="0" err="1"/>
              <a:t>Paasche</a:t>
            </a:r>
            <a:r>
              <a:rPr lang="en-US" dirty="0"/>
              <a:t> price index at the household level for spatial price adjustment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intertemporal</a:t>
            </a:r>
            <a:r>
              <a:rPr lang="en-US" dirty="0"/>
              <a:t> price adjustment, if CPI is reliable, use inflation rates constructed from CPI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not, need to construct </a:t>
            </a:r>
            <a:r>
              <a:rPr lang="en-US" dirty="0" err="1"/>
              <a:t>intertemportal</a:t>
            </a:r>
            <a:r>
              <a:rPr lang="en-US" dirty="0"/>
              <a:t> price index using unit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 careful about the coverage of items if you use price index based on unit values</a:t>
            </a:r>
          </a:p>
        </p:txBody>
      </p:sp>
    </p:spTree>
    <p:extLst>
      <p:ext uri="{BB962C8B-B14F-4D97-AF65-F5344CB8AC3E}">
        <p14:creationId xmlns:p14="http://schemas.microsoft.com/office/powerpoint/2010/main" val="147688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– Theoretical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 little more formal discussion using a duality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447800"/>
                <a:ext cx="7593875" cy="513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u="sng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Expenditure minimization problem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𝑀𝑖𝑛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𝐸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𝑠</m:t>
                      </m:r>
                      <m:r>
                        <a:rPr lang="en-US" sz="3200" b="0" i="1" smtClean="0">
                          <a:latin typeface="Cambria Math"/>
                        </a:rPr>
                        <m:t>.</m:t>
                      </m:r>
                      <m:r>
                        <a:rPr lang="en-US" sz="3200" b="0" i="1" smtClean="0">
                          <a:latin typeface="Cambria Math"/>
                        </a:rPr>
                        <m:t>𝑡</m:t>
                      </m:r>
                      <m:r>
                        <a:rPr lang="en-US" sz="3200" b="0" i="1" smtClean="0">
                          <a:latin typeface="Cambria Math"/>
                        </a:rPr>
                        <m:t>.  </m:t>
                      </m:r>
                      <m:r>
                        <a:rPr lang="en-US" sz="32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sz="3200" b="0" i="1" dirty="0">
                  <a:latin typeface="Calibri" panose="020F0502020204030204" pitchFamily="34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3200" u="sng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Solution</a:t>
                </a:r>
                <a:r>
                  <a:rPr lang="en-US" sz="3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3200" b="0" i="1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3200" b="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3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3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Q: goods; P: prices; U: utility and all household/individual characteristics</a:t>
                </a:r>
              </a:p>
              <a:p>
                <a:pPr algn="ctr"/>
                <a:endParaRPr lang="en-US" sz="32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7593875" cy="5139869"/>
              </a:xfrm>
              <a:prstGeom prst="rect">
                <a:avLst/>
              </a:prstGeom>
              <a:blipFill>
                <a:blip r:embed="rId2"/>
                <a:stretch>
                  <a:fillRect t="-1542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8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Expenditure function (E(U,P))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</a:rPr>
                  <a:t>Expenditure function (E(U,P)) is utility consistent in that it is increasing in utility U given prices (P)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</a:rPr>
                  <a:t>Problems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Actual spending is not utility consistent because P can differ across individuals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</a:rPr>
                  <a:t>Expenditure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 is unobservable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8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23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consideration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First order expansion in prices around </a:t>
                </a:r>
                <a:r>
                  <a:rPr lang="en-US" dirty="0" err="1"/>
                  <a:t>Ringo’s</a:t>
                </a:r>
                <a:r>
                  <a:rPr lang="en-US" dirty="0"/>
                  <a:t> prices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/>
              </a:p>
              <a:p>
                <a:pPr marL="594360" lvl="2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Ringo’s real expenditure adjusted by </a:t>
                </a:r>
                <a:r>
                  <a:rPr lang="en-US" dirty="0" err="1"/>
                  <a:t>Paasche</a:t>
                </a:r>
                <a:r>
                  <a:rPr lang="en-US" dirty="0"/>
                  <a:t> price index is the first order approximation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0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97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Plutocratic vs. Democratic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88549730"/>
              </p:ext>
            </p:extLst>
          </p:nvPr>
        </p:nvGraphicFramePr>
        <p:xfrm>
          <a:off x="457200" y="12192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2592161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475377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14187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368239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927531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9705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Rice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Beef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Poor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3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Rich</a:t>
                      </a:r>
                      <a:r>
                        <a:rPr lang="en-US" sz="2400" baseline="0" dirty="0"/>
                        <a:t> household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Share of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Average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568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73244"/>
            <a:ext cx="82296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Plutocratic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27364"/>
            <a:ext cx="8229600" cy="369332"/>
          </a:xfrm>
          <a:prstGeom prst="rect">
            <a:avLst/>
          </a:prstGeom>
          <a:noFill/>
          <a:ln w="28575"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300"/>
                </a:solidFill>
              </a:rPr>
              <a:t>Democratic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2769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Gibson (2007)</a:t>
            </a:r>
          </a:p>
        </p:txBody>
      </p:sp>
    </p:spTree>
    <p:extLst>
      <p:ext uri="{BB962C8B-B14F-4D97-AF65-F5344CB8AC3E}">
        <p14:creationId xmlns:p14="http://schemas.microsoft.com/office/powerpoint/2010/main" val="3465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back to EC101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01332" y="1509724"/>
            <a:ext cx="3781458" cy="3984627"/>
            <a:chOff x="927780" y="1524000"/>
            <a:chExt cx="4885442" cy="508759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524001" y="6172200"/>
              <a:ext cx="389389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524000" y="1524000"/>
              <a:ext cx="0" cy="464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24000" y="3962400"/>
              <a:ext cx="2362200" cy="2209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05100" y="506730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524000" y="5105400"/>
              <a:ext cx="11811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1"/>
            </p:cNvCxnSpPr>
            <p:nvPr/>
          </p:nvCxnSpPr>
          <p:spPr>
            <a:xfrm>
              <a:off x="2724629" y="5086829"/>
              <a:ext cx="0" cy="10853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66681" y="494930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65629" y="6242260"/>
              <a:ext cx="35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Y’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7780" y="16002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16346" y="598128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7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back to EC101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62822" y="5150217"/>
            <a:ext cx="3242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62822" y="1509724"/>
            <a:ext cx="0" cy="3640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62822" y="3419491"/>
            <a:ext cx="1828403" cy="17307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77024" y="4284854"/>
            <a:ext cx="103216" cy="104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62822" y="4314694"/>
            <a:ext cx="914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2792139" y="4300149"/>
            <a:ext cx="0" cy="8500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8845" y="4192443"/>
            <a:ext cx="279420" cy="289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9069" y="5205088"/>
            <a:ext cx="276740" cy="289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58932" y="4695985"/>
            <a:ext cx="301754" cy="289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57726" y="3200400"/>
            <a:ext cx="788083" cy="517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01332" y="1569404"/>
            <a:ext cx="235994" cy="289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1600" y="4985248"/>
            <a:ext cx="229790" cy="289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1290" y="2683639"/>
            <a:ext cx="85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</a:t>
            </a:r>
          </a:p>
          <a:p>
            <a:r>
              <a:rPr lang="en-US" dirty="0"/>
              <a:t>Line</a:t>
            </a:r>
          </a:p>
        </p:txBody>
      </p:sp>
      <p:sp>
        <p:nvSpPr>
          <p:cNvPr id="16" name="Arc 15"/>
          <p:cNvSpPr/>
          <p:nvPr/>
        </p:nvSpPr>
        <p:spPr>
          <a:xfrm rot="10800000">
            <a:off x="2313774" y="1204245"/>
            <a:ext cx="3665089" cy="3660762"/>
          </a:xfrm>
          <a:prstGeom prst="arc">
            <a:avLst>
              <a:gd name="adj1" fmla="val 1621540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prices are the same 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01332" y="1509724"/>
            <a:ext cx="3978048" cy="3984627"/>
            <a:chOff x="1401332" y="1509724"/>
            <a:chExt cx="3978048" cy="398462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862822" y="5150217"/>
              <a:ext cx="32425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862822" y="1509724"/>
              <a:ext cx="0" cy="3640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2822" y="3419491"/>
              <a:ext cx="1828403" cy="17307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777024" y="4284854"/>
              <a:ext cx="103216" cy="104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862822" y="4314694"/>
              <a:ext cx="91420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1"/>
            </p:cNvCxnSpPr>
            <p:nvPr/>
          </p:nvCxnSpPr>
          <p:spPr>
            <a:xfrm>
              <a:off x="2792139" y="4300149"/>
              <a:ext cx="0" cy="850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08845" y="4192443"/>
              <a:ext cx="279420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X’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9069" y="5205088"/>
              <a:ext cx="276740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Y’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58932" y="4695985"/>
              <a:ext cx="301754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U’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1332" y="1569404"/>
              <a:ext cx="235994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9590" y="4993846"/>
              <a:ext cx="229790" cy="2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6" name="Arc 15"/>
          <p:cNvSpPr/>
          <p:nvPr/>
        </p:nvSpPr>
        <p:spPr>
          <a:xfrm rot="10800000">
            <a:off x="2313774" y="1204245"/>
            <a:ext cx="3665089" cy="3660762"/>
          </a:xfrm>
          <a:prstGeom prst="arc">
            <a:avLst>
              <a:gd name="adj1" fmla="val 1621540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62822" y="2658568"/>
            <a:ext cx="2597864" cy="24916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0800000">
            <a:off x="2669069" y="806902"/>
            <a:ext cx="3665089" cy="3660762"/>
          </a:xfrm>
          <a:prstGeom prst="arc">
            <a:avLst>
              <a:gd name="adj1" fmla="val 1621540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01613" y="430014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U’’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8932" y="2037118"/>
            <a:ext cx="445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Expenditure increases if and only if utility increases</a:t>
            </a:r>
          </a:p>
        </p:txBody>
      </p:sp>
    </p:spTree>
    <p:extLst>
      <p:ext uri="{BB962C8B-B14F-4D97-AF65-F5344CB8AC3E}">
        <p14:creationId xmlns:p14="http://schemas.microsoft.com/office/powerpoint/2010/main" val="24165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prices differ 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58932" y="2037118"/>
            <a:ext cx="4451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Person R and Person J spent exactly the same amount ($100) but they face difference prices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/>
              <a:t>ER=EJ(=$100 say)</a:t>
            </a:r>
          </a:p>
          <a:p>
            <a:pPr algn="ctr"/>
            <a:r>
              <a:rPr lang="en-US" sz="2400" dirty="0"/>
              <a:t>but UR&lt;UJ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392760" y="754142"/>
            <a:ext cx="4872003" cy="4540706"/>
            <a:chOff x="1392760" y="754142"/>
            <a:chExt cx="4872003" cy="4540706"/>
          </a:xfrm>
        </p:grpSpPr>
        <p:grpSp>
          <p:nvGrpSpPr>
            <p:cNvPr id="3" name="Group 2"/>
            <p:cNvGrpSpPr/>
            <p:nvPr/>
          </p:nvGrpSpPr>
          <p:grpSpPr>
            <a:xfrm>
              <a:off x="1392760" y="1509724"/>
              <a:ext cx="4171030" cy="3785124"/>
              <a:chOff x="1401332" y="1509724"/>
              <a:chExt cx="4171030" cy="3785124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1862822" y="5150217"/>
                <a:ext cx="34797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1862822" y="1509724"/>
                <a:ext cx="0" cy="36404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862822" y="3419491"/>
                <a:ext cx="1828403" cy="17307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2777024" y="4284854"/>
                <a:ext cx="103216" cy="104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58932" y="4695985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UR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01332" y="1569404"/>
                <a:ext cx="235994" cy="289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42572" y="5005585"/>
                <a:ext cx="229790" cy="289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6" name="Arc 15"/>
            <p:cNvSpPr/>
            <p:nvPr/>
          </p:nvSpPr>
          <p:spPr>
            <a:xfrm rot="10800000">
              <a:off x="2074165" y="896728"/>
              <a:ext cx="4190598" cy="3874407"/>
            </a:xfrm>
            <a:prstGeom prst="arc">
              <a:avLst>
                <a:gd name="adj1" fmla="val 16215401"/>
                <a:gd name="adj2" fmla="val 213423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62822" y="2658568"/>
              <a:ext cx="1870978" cy="24916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 rot="10800000">
              <a:off x="2302736" y="754142"/>
              <a:ext cx="3665089" cy="3660762"/>
            </a:xfrm>
            <a:prstGeom prst="arc">
              <a:avLst>
                <a:gd name="adj1" fmla="val 16215401"/>
                <a:gd name="adj2" fmla="val 961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4494" y="4300149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UJ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2540237" y="3530125"/>
              <a:ext cx="103216" cy="104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40742" y="438573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43453" y="31912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35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example: who is better off?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71114480"/>
              </p:ext>
            </p:extLst>
          </p:nvPr>
        </p:nvGraphicFramePr>
        <p:xfrm>
          <a:off x="457200" y="12192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Consumption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Price ($/kg)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Nominal Expenditure ($)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Rice (kg)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Meat (kg)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Rice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Ringo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John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Paul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George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648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expenditures are not directly useful because prices faced by each are different.</a:t>
            </a:r>
          </a:p>
          <a:p>
            <a:endParaRPr lang="en-US" dirty="0"/>
          </a:p>
          <a:p>
            <a:r>
              <a:rPr lang="en-US" dirty="0"/>
              <a:t>Whose prices are higher? How to answer this question for a comparison between John and Paul?</a:t>
            </a:r>
          </a:p>
        </p:txBody>
      </p:sp>
    </p:spTree>
    <p:extLst>
      <p:ext uri="{BB962C8B-B14F-4D97-AF65-F5344CB8AC3E}">
        <p14:creationId xmlns:p14="http://schemas.microsoft.com/office/powerpoint/2010/main" val="36614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compare price levels for multiple goods, we need to have three key ingredients:</a:t>
                </a:r>
              </a:p>
              <a:p>
                <a:pPr lvl="1"/>
                <a:r>
                  <a:rPr lang="en-US" dirty="0"/>
                  <a:t>Reference prices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Reference consumption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Prices of a person or area of interest,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Selection of index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Paasche</a:t>
            </a:r>
            <a:r>
              <a:rPr lang="en-US" dirty="0"/>
              <a:t> vs. </a:t>
            </a:r>
            <a:r>
              <a:rPr lang="en-US" dirty="0" err="1"/>
              <a:t>Laspeyres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Paasche price index for Ringo:</a:t>
                </a:r>
              </a:p>
              <a:p>
                <a:pPr lvl="1"/>
                <a:r>
                  <a:rPr lang="en-US" dirty="0"/>
                  <a:t>Reference prices = John’s prices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anyone</a:t>
                </a:r>
              </a:p>
              <a:p>
                <a:pPr lvl="1"/>
                <a:r>
                  <a:rPr lang="en-US" dirty="0"/>
                  <a:t>Reference consumption = Ringo’s consumption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1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1" dirty="0"/>
              </a:p>
              <a:p>
                <a:r>
                  <a:rPr lang="en-US" b="1" dirty="0" err="1"/>
                  <a:t>Laspeyres</a:t>
                </a:r>
                <a:r>
                  <a:rPr lang="en-US" dirty="0"/>
                  <a:t> price index for Ringo:</a:t>
                </a:r>
              </a:p>
              <a:p>
                <a:pPr lvl="1"/>
                <a:r>
                  <a:rPr lang="en-US" dirty="0"/>
                  <a:t>Reference prices = John’s prices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Reference consumption = John’s consumption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BG Slide">
  <a:themeElements>
    <a:clrScheme name="Benutzerdefiniert 53">
      <a:dk1>
        <a:sysClr val="windowText" lastClr="000000"/>
      </a:dk1>
      <a:lt1>
        <a:sysClr val="window" lastClr="FFFFFF"/>
      </a:lt1>
      <a:dk2>
        <a:srgbClr val="002345"/>
      </a:dk2>
      <a:lt2>
        <a:srgbClr val="FFFFFF"/>
      </a:lt2>
      <a:accent1>
        <a:srgbClr val="002345"/>
      </a:accent1>
      <a:accent2>
        <a:srgbClr val="00ADE4"/>
      </a:accent2>
      <a:accent3>
        <a:srgbClr val="FF6600"/>
      </a:accent3>
      <a:accent4>
        <a:srgbClr val="31859C"/>
      </a:accent4>
      <a:accent5>
        <a:srgbClr val="660066"/>
      </a:accent5>
      <a:accent6>
        <a:srgbClr val="BEDA00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10666</TotalTime>
  <Words>1416</Words>
  <Application>Microsoft Office PowerPoint</Application>
  <PresentationFormat>On-screen Show (4:3)</PresentationFormat>
  <Paragraphs>343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1_Origin</vt:lpstr>
      <vt:lpstr>WBG Slide</vt:lpstr>
      <vt:lpstr>Adjustments: Prices Concepts and Practical Issues  </vt:lpstr>
      <vt:lpstr>Today’s lecture</vt:lpstr>
      <vt:lpstr>Let’s go back to EC101</vt:lpstr>
      <vt:lpstr>Let’s go back to EC101</vt:lpstr>
      <vt:lpstr>If prices are the same …</vt:lpstr>
      <vt:lpstr>If prices differ …</vt:lpstr>
      <vt:lpstr>A simple example: who is better off?</vt:lpstr>
      <vt:lpstr>Price index</vt:lpstr>
      <vt:lpstr>Paasche vs. Laspeyres</vt:lpstr>
      <vt:lpstr>Calculating Ringo’s real expenditure (with John’s prices as reference)</vt:lpstr>
      <vt:lpstr>Comparison of all four players (Reference=John’s prices)</vt:lpstr>
      <vt:lpstr>Illustration of price adjustments with Paasche Index</vt:lpstr>
      <vt:lpstr>Discussions</vt:lpstr>
      <vt:lpstr>Practical issues</vt:lpstr>
      <vt:lpstr>Typical formula for Paasche and Laspeyres index</vt:lpstr>
      <vt:lpstr>Intertemporal price adjustment</vt:lpstr>
      <vt:lpstr>Unit values vs. Prices</vt:lpstr>
      <vt:lpstr>Level of geographic disaggregation</vt:lpstr>
      <vt:lpstr>Coverage of goods</vt:lpstr>
      <vt:lpstr>CPI price data vs. ICP price data</vt:lpstr>
      <vt:lpstr>Coverage of goods and selection of price index</vt:lpstr>
      <vt:lpstr>A system of price adjustments (inter-temporal and spatial adjustments)</vt:lpstr>
      <vt:lpstr>Transitivity and Purchasing Power Parity (PPP)</vt:lpstr>
      <vt:lpstr>Recommendations</vt:lpstr>
      <vt:lpstr>Annex – Theoretical foundation</vt:lpstr>
      <vt:lpstr>A little more formal discussion using a duality theory</vt:lpstr>
      <vt:lpstr>Expenditure function (E(U,P)) </vt:lpstr>
      <vt:lpstr>Theoretical consideration</vt:lpstr>
      <vt:lpstr>Plutocratic vs. Democratic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Daniel Olivieri</dc:creator>
  <cp:lastModifiedBy>Carolina Diaz-Bonilla</cp:lastModifiedBy>
  <cp:revision>148</cp:revision>
  <cp:lastPrinted>2014-05-01T22:45:09Z</cp:lastPrinted>
  <dcterms:created xsi:type="dcterms:W3CDTF">2013-02-14T20:18:52Z</dcterms:created>
  <dcterms:modified xsi:type="dcterms:W3CDTF">2019-07-16T07:57:58Z</dcterms:modified>
</cp:coreProperties>
</file>