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99" r:id="rId1"/>
  </p:sldMasterIdLst>
  <p:notesMasterIdLst>
    <p:notesMasterId r:id="rId16"/>
  </p:notesMasterIdLst>
  <p:sldIdLst>
    <p:sldId id="288" r:id="rId2"/>
    <p:sldId id="268" r:id="rId3"/>
    <p:sldId id="282" r:id="rId4"/>
    <p:sldId id="283" r:id="rId5"/>
    <p:sldId id="270" r:id="rId6"/>
    <p:sldId id="285" r:id="rId7"/>
    <p:sldId id="271" r:id="rId8"/>
    <p:sldId id="281" r:id="rId9"/>
    <p:sldId id="290" r:id="rId10"/>
    <p:sldId id="274" r:id="rId11"/>
    <p:sldId id="289" r:id="rId12"/>
    <p:sldId id="287" r:id="rId13"/>
    <p:sldId id="27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D1D2612-C31D-9B42-8820-B54060A492D9}">
          <p14:sldIdLst/>
        </p14:section>
        <p14:section name="Плюсы" id="{A084CCEA-77E3-0449-B435-9FF7AD566729}">
          <p14:sldIdLst>
            <p14:sldId id="288"/>
            <p14:sldId id="268"/>
            <p14:sldId id="282"/>
            <p14:sldId id="283"/>
            <p14:sldId id="270"/>
            <p14:sldId id="285"/>
            <p14:sldId id="271"/>
            <p14:sldId id="281"/>
            <p14:sldId id="290"/>
            <p14:sldId id="274"/>
            <p14:sldId id="289"/>
            <p14:sldId id="287"/>
            <p14:sldId id="27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Мануковский" initials="ИМ" lastIdx="1" clrIdx="0">
    <p:extLst>
      <p:ext uri="{19B8F6BF-5375-455C-9EA6-DF929625EA0E}">
        <p15:presenceInfo xmlns:p15="http://schemas.microsoft.com/office/powerpoint/2012/main" userId="5df14302af14b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FD771"/>
    <a:srgbClr val="F1E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1"/>
    <p:restoredTop sz="94641"/>
  </p:normalViewPr>
  <p:slideViewPr>
    <p:cSldViewPr snapToGrid="0">
      <p:cViewPr varScale="1">
        <p:scale>
          <a:sx n="82" d="100"/>
          <a:sy n="82" d="100"/>
        </p:scale>
        <p:origin x="78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94FEF-608D-C645-94EF-232FFC8C077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E4E1-843E-9A42-9D9C-A834E64E76CA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5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1043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953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7101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5840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3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3111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395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06227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798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2200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612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328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865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16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9047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118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96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B6F759-93DC-4FED-95EC-E55BD97E8DC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ADAC-67B7-6741-9152-DF2F98273074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3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6DB96-22EF-D937-3B0F-C18FB7CF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Car-Rental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3EDB5E-145D-ABA9-57FA-84320406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1</a:t>
            </a:fld>
            <a:endParaRPr lang="ru-RU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D000D43A-D86C-4483-BBB4-52B577381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958" y="295729"/>
            <a:ext cx="4805265" cy="6338336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964CFBF-2E82-2419-AD72-B0B6635D015E}"/>
              </a:ext>
            </a:extLst>
          </p:cNvPr>
          <p:cNvSpPr txBox="1"/>
          <p:nvPr/>
        </p:nvSpPr>
        <p:spPr>
          <a:xfrm>
            <a:off x="242596" y="2818566"/>
            <a:ext cx="1775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obel"/>
                <a:cs typeface="Times New Roman" panose="02020603050405020304" pitchFamily="18" charset="0"/>
              </a:rPr>
              <a:t>Исполнител: </a:t>
            </a:r>
            <a:endParaRPr lang="en-US" sz="2000" dirty="0">
              <a:latin typeface="Cobel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Cobel"/>
                <a:cs typeface="Times New Roman" panose="02020603050405020304" pitchFamily="18" charset="0"/>
              </a:rPr>
              <a:t>• Диоп Хадим</a:t>
            </a:r>
            <a:r>
              <a:rPr lang="ru-RU" sz="2000" dirty="0">
                <a:latin typeface="Cobel"/>
              </a:rPr>
              <a:t>;</a:t>
            </a:r>
            <a:endParaRPr lang="en-US" sz="2000" dirty="0">
              <a:latin typeface="Cobel"/>
            </a:endParaRPr>
          </a:p>
        </p:txBody>
      </p:sp>
    </p:spTree>
    <p:extLst>
      <p:ext uri="{BB962C8B-B14F-4D97-AF65-F5344CB8AC3E}">
        <p14:creationId xmlns:p14="http://schemas.microsoft.com/office/powerpoint/2010/main" val="244561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A7D0F-C0D5-40EC-A281-BDEECB5A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для скрытия страницы бронирования (Booking Page)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B94CCF-38E4-4A32-8DC5-ACD0CD99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10</a:t>
            </a:fld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E86DDAFE-C91F-4D51-8A84-B80B6283E636}"/>
              </a:ext>
            </a:extLst>
          </p:cNvPr>
          <p:cNvSpPr/>
          <p:nvPr/>
        </p:nvSpPr>
        <p:spPr>
          <a:xfrm>
            <a:off x="3978898" y="3829242"/>
            <a:ext cx="661502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66D13CD-410D-49BC-9CAD-78A43327687F}"/>
              </a:ext>
            </a:extLst>
          </p:cNvPr>
          <p:cNvSpPr/>
          <p:nvPr/>
        </p:nvSpPr>
        <p:spPr>
          <a:xfrm>
            <a:off x="7551600" y="3829242"/>
            <a:ext cx="661502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2E5572-6268-CC02-E6CC-7918926C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1" y="2099388"/>
            <a:ext cx="8014995" cy="46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A7D0F-C0D5-40EC-A281-BDEECB5A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Платежная информация</a:t>
            </a:r>
            <a:r>
              <a:rPr lang="en-US" dirty="0"/>
              <a:t>(Payment info)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B94CCF-38E4-4A32-8DC5-ACD0CD99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11</a:t>
            </a:fld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E86DDAFE-C91F-4D51-8A84-B80B6283E636}"/>
              </a:ext>
            </a:extLst>
          </p:cNvPr>
          <p:cNvSpPr/>
          <p:nvPr/>
        </p:nvSpPr>
        <p:spPr>
          <a:xfrm>
            <a:off x="3978898" y="3829242"/>
            <a:ext cx="661502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66D13CD-410D-49BC-9CAD-78A43327687F}"/>
              </a:ext>
            </a:extLst>
          </p:cNvPr>
          <p:cNvSpPr/>
          <p:nvPr/>
        </p:nvSpPr>
        <p:spPr>
          <a:xfrm>
            <a:off x="7551600" y="3829242"/>
            <a:ext cx="661502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5BB0DA-A08E-A334-40AF-60410741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4" y="1853248"/>
            <a:ext cx="6230770" cy="4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2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63E4F-F56B-20E8-FB6D-3A221AAB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9AB1A1-4C8C-19FB-7955-1EB1F7C4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12</a:t>
            </a:fld>
            <a:endParaRPr lang="ru-RU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CE018B-BCED-0D50-C82E-12707F0C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35" y="1573369"/>
            <a:ext cx="7277877" cy="45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8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9C11D-2624-4F61-9B74-2ACDCFFF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B2863-2327-44F6-8D1A-BE39A0C1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</a:rPr>
              <a:t>Aренды автомобилей претерпел изменения по сравнению с прошлым опытом, когда каждая деятельность, связанная с арендой автомобилей, ограничивалась только физическим местоположением. Несмотря на то, что физическое присутствие не было полностью устранено, характер функций и способы их выполнения были изменены благодаря возможностям интернета. В наше время клиенты могут резервировать автомобили онлайн, арендовать автомобили через интернет и получать автомобиль на порог своего дома после регистрации, либо приходить в офис для получения автомобиля.</a:t>
            </a:r>
          </a:p>
          <a:p>
            <a:pPr marL="0" indent="0">
              <a:buNone/>
            </a:pPr>
            <a:endParaRPr lang="ru-RU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</a:rPr>
              <a:t>Веб-ориентированная система аренды автомобилей предоставляет преимущества как для клиентов, так и для арендодателей, позволяя эффективно управлять бизнесом и удовлетворять потребности клиентов всего одним нажатием кнопки.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587D94-59DC-4CCC-94E3-010889A7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EEF4E-AB44-F8FE-E7B0-D7AFDF2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Контактные данные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DCAD6A-15EA-4D05-A074-8CD96EE1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14</a:t>
            </a:fld>
            <a:endParaRPr lang="ru-RU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01850243-E871-4148-956C-BC0EA0F9C5D6}"/>
              </a:ext>
            </a:extLst>
          </p:cNvPr>
          <p:cNvSpPr txBox="1">
            <a:spLocks/>
          </p:cNvSpPr>
          <p:nvPr/>
        </p:nvSpPr>
        <p:spPr>
          <a:xfrm>
            <a:off x="6308814" y="1254900"/>
            <a:ext cx="5488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latin typeface="Corbel" panose="020B0503020204020204" pitchFamily="34" charset="0"/>
              </a:rPr>
              <a:t>  Исполнител</a:t>
            </a:r>
            <a:r>
              <a:rPr lang="ru-RU" dirty="0">
                <a:latin typeface="Corbel" panose="020B0503020204020204" pitchFamily="34" charset="0"/>
              </a:rPr>
              <a:t>:</a:t>
            </a:r>
          </a:p>
          <a:p>
            <a:pPr lvl="1"/>
            <a:r>
              <a:rPr lang="ru-RU" sz="2400" dirty="0">
                <a:latin typeface="Cobel"/>
                <a:cs typeface="Times New Roman" panose="02020603050405020304" pitchFamily="18" charset="0"/>
              </a:rPr>
              <a:t>Диоп Хадим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obel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–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diopkhadim2015@gmail.com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@gmail.com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E574DE-AE14-4BA4-87D7-955A0EF459B9}"/>
              </a:ext>
            </a:extLst>
          </p:cNvPr>
          <p:cNvSpPr txBox="1"/>
          <p:nvPr/>
        </p:nvSpPr>
        <p:spPr>
          <a:xfrm>
            <a:off x="6174515" y="5606238"/>
            <a:ext cx="558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Спасибо</a:t>
            </a:r>
            <a:r>
              <a:rPr lang="en-US" sz="4400" dirty="0"/>
              <a:t> </a:t>
            </a:r>
            <a:r>
              <a:rPr lang="ru-RU" sz="4400" dirty="0"/>
              <a:t>за</a:t>
            </a:r>
            <a:r>
              <a:rPr lang="en-US" sz="4400" dirty="0"/>
              <a:t> </a:t>
            </a:r>
            <a:r>
              <a:rPr lang="ru-RU" sz="4400" dirty="0"/>
              <a:t>внимание!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32E51D-D611-74FF-BDC7-5F11A97A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11" y="1853248"/>
            <a:ext cx="2453951" cy="27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A70C3-0530-48A5-A220-691A72AF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F7844D6-A387-91BD-D82A-E76EAA3B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50437"/>
            <a:ext cx="10178322" cy="3593591"/>
          </a:xfrm>
        </p:spPr>
        <p:txBody>
          <a:bodyPr/>
          <a:lstStyle/>
          <a:p>
            <a:r>
              <a:rPr lang="ru-RU" dirty="0">
                <a:latin typeface="Corbel" panose="020B0503020204020204" pitchFamily="34" charset="0"/>
              </a:rPr>
              <a:t>Недоступность некоторых популярных социальных сетей</a:t>
            </a:r>
          </a:p>
          <a:p>
            <a:r>
              <a:rPr lang="ru-RU" dirty="0">
                <a:latin typeface="Corbel" panose="020B0503020204020204" pitchFamily="34" charset="0"/>
              </a:rPr>
              <a:t>У каждого свои недостатки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2C8B34-8D5F-4B26-B189-0C614B70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5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BB5A4-48A1-4D1C-A7D9-A53A67C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C0ACB-E2EF-404D-8555-9316C70A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</a:rPr>
              <a:t>Приложение предназначено для</a:t>
            </a:r>
            <a:r>
              <a:rPr lang="en-US" dirty="0">
                <a:latin typeface="Corbel" panose="020B0503020204020204" pitchFamily="34" charset="0"/>
              </a:rPr>
              <a:t>:</a:t>
            </a:r>
            <a:endParaRPr lang="ru-RU" dirty="0">
              <a:latin typeface="Corbel" panose="020B0503020204020204" pitchFamily="34" charset="0"/>
            </a:endParaRPr>
          </a:p>
          <a:p>
            <a:pPr marL="6350" marR="57785" indent="-6350" algn="l">
              <a:lnSpc>
                <a:spcPct val="108000"/>
              </a:lnSpc>
              <a:spcBef>
                <a:spcPts val="0"/>
              </a:spcBef>
              <a:spcAft>
                <a:spcPts val="1970"/>
              </a:spcAft>
            </a:pPr>
            <a:r>
              <a:rPr lang="ru-RU" kern="1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Создание веб-системы, которая позволяет клиентам регистрироваться и бронировать автомобили онлайн, а также эффективно управлять бизнесом по аренде автомобилей для компании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Упрощение задач клиентов при аренде автомобиля</a:t>
            </a:r>
            <a:endParaRPr lang="ru-RU" dirty="0">
              <a:latin typeface="Corbel" panose="020B0503020204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285D7C-7F26-46D9-B849-B7C3211E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0B118-9D23-443E-9F8D-07C03659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0CB77-70EA-4D7F-BB0F-4A00953B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</a:rPr>
              <a:t>Приложение создается для обеспечения возможности</a:t>
            </a:r>
            <a:r>
              <a:rPr lang="en-US" dirty="0">
                <a:latin typeface="Corbel" panose="020B0503020204020204" pitchFamily="34" charset="0"/>
              </a:rPr>
              <a:t>:</a:t>
            </a:r>
            <a:endParaRPr lang="ru-RU" dirty="0">
              <a:latin typeface="Corbel" panose="020B0503020204020204" pitchFamily="34" charset="0"/>
            </a:endParaRPr>
          </a:p>
          <a:p>
            <a:r>
              <a:rPr lang="ru-RU" dirty="0">
                <a:latin typeface="Corbel" panose="020B0503020204020204" pitchFamily="34" charset="0"/>
              </a:rPr>
              <a:t>Разработка интерфейса для поиска и заказа автомобилей</a:t>
            </a:r>
          </a:p>
          <a:p>
            <a:r>
              <a:rPr lang="ru-RU" dirty="0">
                <a:latin typeface="Corbel" panose="020B0503020204020204" pitchFamily="34" charset="0"/>
              </a:rPr>
              <a:t>Управление автопарком (добавление, редактирование, удаление).</a:t>
            </a:r>
          </a:p>
          <a:p>
            <a:r>
              <a:rPr lang="ru-RU" dirty="0">
                <a:latin typeface="Corbel" panose="020B0503020204020204" pitchFamily="34" charset="0"/>
              </a:rPr>
              <a:t>Обеспечение безопасности данных.Пользователям удалять свои «Чирки»</a:t>
            </a:r>
          </a:p>
          <a:p>
            <a:r>
              <a:rPr lang="ru-RU" dirty="0">
                <a:latin typeface="Corbel" panose="020B0503020204020204" pitchFamily="34" charset="0"/>
              </a:rPr>
              <a:t>Предоставление истории заказов и уведомлений пользователям.</a:t>
            </a:r>
          </a:p>
          <a:p>
            <a:r>
              <a:rPr lang="ru-RU" dirty="0">
                <a:latin typeface="Corbel" panose="020B0503020204020204" pitchFamily="34" charset="0"/>
              </a:rPr>
              <a:t>Оптимизация для разных устройств и браузеров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200ED-FA52-4E6C-9C73-D8F1433C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99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4E159-FB40-4233-9D6D-97AF4383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E0371A-DF79-4588-B88C-9B028756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FB5EF41C-07A3-822C-1577-0D984EB8A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60213"/>
              </p:ext>
            </p:extLst>
          </p:nvPr>
        </p:nvGraphicFramePr>
        <p:xfrm>
          <a:off x="1380930" y="1922106"/>
          <a:ext cx="8669905" cy="4516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157">
                  <a:extLst>
                    <a:ext uri="{9D8B030D-6E8A-4147-A177-3AD203B41FA5}">
                      <a16:colId xmlns:a16="http://schemas.microsoft.com/office/drawing/2014/main" val="2888584653"/>
                    </a:ext>
                  </a:extLst>
                </a:gridCol>
                <a:gridCol w="1776701">
                  <a:extLst>
                    <a:ext uri="{9D8B030D-6E8A-4147-A177-3AD203B41FA5}">
                      <a16:colId xmlns:a16="http://schemas.microsoft.com/office/drawing/2014/main" val="3232358577"/>
                    </a:ext>
                  </a:extLst>
                </a:gridCol>
                <a:gridCol w="1796405">
                  <a:extLst>
                    <a:ext uri="{9D8B030D-6E8A-4147-A177-3AD203B41FA5}">
                      <a16:colId xmlns:a16="http://schemas.microsoft.com/office/drawing/2014/main" val="653023475"/>
                    </a:ext>
                  </a:extLst>
                </a:gridCol>
                <a:gridCol w="1857642">
                  <a:extLst>
                    <a:ext uri="{9D8B030D-6E8A-4147-A177-3AD203B41FA5}">
                      <a16:colId xmlns:a16="http://schemas.microsoft.com/office/drawing/2014/main" val="2622057107"/>
                    </a:ext>
                  </a:extLst>
                </a:gridCol>
              </a:tblGrid>
              <a:tr h="365435">
                <a:tc>
                  <a:txBody>
                    <a:bodyPr/>
                    <a:lstStyle/>
                    <a:p>
                      <a:endParaRPr lang="ru-RU" sz="2100" dirty="0">
                        <a:latin typeface="Corbel" panose="020B0503020204020204" pitchFamily="34" charset="0"/>
                      </a:endParaRP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Corbel" panose="020B0503020204020204" pitchFamily="34" charset="0"/>
                        </a:rPr>
                        <a:t>Enterprise Rent-A-Car</a:t>
                      </a:r>
                      <a:endParaRPr lang="ru-RU" sz="2100" dirty="0">
                        <a:latin typeface="Corbel" panose="020B0503020204020204" pitchFamily="34" charset="0"/>
                      </a:endParaRP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Corbel" panose="020B0503020204020204" pitchFamily="34" charset="0"/>
                        </a:rPr>
                        <a:t>Hertz</a:t>
                      </a:r>
                      <a:endParaRPr lang="ru-RU" sz="2100" dirty="0">
                        <a:latin typeface="Corbel" panose="020B0503020204020204" pitchFamily="34" charset="0"/>
                      </a:endParaRP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Corbel" panose="020B0503020204020204" pitchFamily="34" charset="0"/>
                        </a:rPr>
                        <a:t>Avis</a:t>
                      </a:r>
                      <a:endParaRPr lang="ru-RU" sz="2100" dirty="0">
                        <a:latin typeface="Corbel" panose="020B0503020204020204" pitchFamily="34" charset="0"/>
                      </a:endParaRPr>
                    </a:p>
                  </a:txBody>
                  <a:tcPr marL="107515" marR="107515" marT="53758" marB="53758"/>
                </a:tc>
                <a:extLst>
                  <a:ext uri="{0D108BD9-81ED-4DB2-BD59-A6C34878D82A}">
                    <a16:rowId xmlns:a16="http://schemas.microsoft.com/office/drawing/2014/main" val="3066451228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Corbel" panose="020B0503020204020204" pitchFamily="34" charset="0"/>
                        </a:rPr>
                        <a:t>Положительная реакция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+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100" dirty="0">
                          <a:latin typeface="Corbel" panose="020B0503020204020204" pitchFamily="34" charset="0"/>
                        </a:rPr>
                        <a:t>+</a:t>
                      </a:r>
                      <a:endParaRPr lang="ru-RU" sz="2100" dirty="0">
                        <a:latin typeface="Corbel" panose="020B0503020204020204" pitchFamily="34" charset="0"/>
                      </a:endParaRP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+</a:t>
                      </a:r>
                    </a:p>
                  </a:txBody>
                  <a:tcPr marL="107515" marR="107515" marT="53758" marB="53758"/>
                </a:tc>
                <a:extLst>
                  <a:ext uri="{0D108BD9-81ED-4DB2-BD59-A6C34878D82A}">
                    <a16:rowId xmlns:a16="http://schemas.microsoft.com/office/drawing/2014/main" val="2021432221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Corbel" panose="020B0503020204020204" pitchFamily="34" charset="0"/>
                        </a:rPr>
                        <a:t>Отрицательная реакция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 marL="107515" marR="107515" marT="53758" marB="53758"/>
                </a:tc>
                <a:extLst>
                  <a:ext uri="{0D108BD9-81ED-4DB2-BD59-A6C34878D82A}">
                    <a16:rowId xmlns:a16="http://schemas.microsoft.com/office/drawing/2014/main" val="4026740465"/>
                  </a:ext>
                </a:extLst>
              </a:tr>
              <a:tr h="1075154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Corbel" panose="020B0503020204020204" pitchFamily="34" charset="0"/>
                        </a:rPr>
                        <a:t>Возможность скрывать публикации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+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100" dirty="0">
                          <a:latin typeface="Corbel" panose="020B0503020204020204" pitchFamily="34" charset="0"/>
                        </a:rPr>
                        <a:t>-</a:t>
                      </a:r>
                      <a:endParaRPr lang="ru-RU" sz="2100" dirty="0">
                        <a:latin typeface="Corbel" panose="020B0503020204020204" pitchFamily="34" charset="0"/>
                      </a:endParaRP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+</a:t>
                      </a:r>
                    </a:p>
                  </a:txBody>
                  <a:tcPr marL="107515" marR="107515" marT="53758" marB="53758"/>
                </a:tc>
                <a:extLst>
                  <a:ext uri="{0D108BD9-81ED-4DB2-BD59-A6C34878D82A}">
                    <a16:rowId xmlns:a16="http://schemas.microsoft.com/office/drawing/2014/main" val="4123287327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Corbel" panose="020B0503020204020204" pitchFamily="34" charset="0"/>
                        </a:rPr>
                        <a:t>Временная публикация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100" dirty="0">
                          <a:latin typeface="Corbel" panose="020B0503020204020204" pitchFamily="34" charset="0"/>
                        </a:rPr>
                        <a:t>+</a:t>
                      </a:r>
                      <a:endParaRPr lang="ru-RU" sz="2100" dirty="0">
                        <a:latin typeface="Corbel" panose="020B0503020204020204" pitchFamily="34" charset="0"/>
                      </a:endParaRP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100" dirty="0">
                          <a:latin typeface="Corbel" panose="020B0503020204020204" pitchFamily="34" charset="0"/>
                        </a:rPr>
                        <a:t>-</a:t>
                      </a:r>
                      <a:endParaRPr lang="ru-RU" sz="2100" dirty="0">
                        <a:latin typeface="Corbel" panose="020B0503020204020204" pitchFamily="34" charset="0"/>
                      </a:endParaRPr>
                    </a:p>
                  </a:txBody>
                  <a:tcPr marL="107515" marR="107515" marT="53758" marB="53758"/>
                </a:tc>
                <a:extLst>
                  <a:ext uri="{0D108BD9-81ED-4DB2-BD59-A6C34878D82A}">
                    <a16:rowId xmlns:a16="http://schemas.microsoft.com/office/drawing/2014/main" val="3754285690"/>
                  </a:ext>
                </a:extLst>
              </a:tr>
              <a:tr h="436035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Corbel" panose="020B0503020204020204" pitchFamily="34" charset="0"/>
                        </a:rPr>
                        <a:t>Тёмная тема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+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+</a:t>
                      </a:r>
                    </a:p>
                  </a:txBody>
                  <a:tcPr marL="107515" marR="107515" marT="53758" marB="53758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100" dirty="0">
                          <a:latin typeface="Corbel" panose="020B0503020204020204" pitchFamily="34" charset="0"/>
                        </a:rPr>
                        <a:t>+</a:t>
                      </a:r>
                    </a:p>
                  </a:txBody>
                  <a:tcPr marL="107515" marR="107515" marT="53758" marB="53758"/>
                </a:tc>
                <a:extLst>
                  <a:ext uri="{0D108BD9-81ED-4DB2-BD59-A6C34878D82A}">
                    <a16:rowId xmlns:a16="http://schemas.microsoft.com/office/drawing/2014/main" val="414120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05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2339E29-C062-4D73-BFA0-0B862142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06" y="4473209"/>
            <a:ext cx="2147910" cy="207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958C8-CF5D-40BA-91DE-AEE6709B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реализации.</a:t>
            </a:r>
            <a:br>
              <a:rPr lang="ru-RU" dirty="0"/>
            </a:br>
            <a:r>
              <a:rPr lang="ru-RU" dirty="0"/>
              <a:t>Серверная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B64D8-88AE-4568-B9B3-5F9442E5F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302013"/>
            <a:ext cx="4800600" cy="3619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JavaScript </a:t>
            </a:r>
            <a:endParaRPr lang="ru-RU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React</a:t>
            </a:r>
          </a:p>
          <a:p>
            <a:r>
              <a:rPr lang="en-US" sz="2400" dirty="0">
                <a:latin typeface="Corbel" panose="020B0503020204020204" pitchFamily="34" charset="0"/>
              </a:rPr>
              <a:t>CSS</a:t>
            </a:r>
          </a:p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ru-RU" sz="2400" dirty="0">
                <a:effectLst/>
                <a:latin typeface="Cobel"/>
                <a:ea typeface="Times New Roman" panose="02020603050405020304" pitchFamily="18" charset="0"/>
              </a:rPr>
              <a:t>СУБД </a:t>
            </a:r>
            <a:r>
              <a:rPr lang="en-US" sz="2400" dirty="0">
                <a:effectLst/>
                <a:latin typeface="Cobel"/>
                <a:ea typeface="Times New Roman" panose="02020603050405020304" pitchFamily="18" charset="0"/>
              </a:rPr>
              <a:t>PostgreSQL</a:t>
            </a:r>
            <a:r>
              <a:rPr lang="en-US" sz="2400" dirty="0">
                <a:latin typeface="Cobel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0D7F85-ADDD-4605-AF6F-8F961A90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6</a:t>
            </a:fld>
            <a:endParaRPr lang="ru-RU"/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7572474C-B50E-4D40-BF95-6D02E1E9F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8">
            <a:extLst>
              <a:ext uri="{FF2B5EF4-FFF2-40B4-BE49-F238E27FC236}">
                <a16:creationId xmlns:a16="http://schemas.microsoft.com/office/drawing/2014/main" id="{85BBDA80-DAFE-4629-A87D-97555BA5E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8087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A60DF1-FD10-8335-C8B7-223F475B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89" y="1688841"/>
            <a:ext cx="1987421" cy="21960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60B0F9-8A0B-D997-253A-E3D2A8867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638" y="1329728"/>
            <a:ext cx="1614196" cy="15829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E31347-EF47-5562-2761-DF596FC23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489" y="3561668"/>
            <a:ext cx="1755921" cy="18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ED3A7-905E-4501-9B6F-837BA6C6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ролей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A3A856-B260-4F7C-9C83-24C6F793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7</a:t>
            </a:fld>
            <a:endParaRPr lang="ru-RU"/>
          </a:p>
        </p:txBody>
      </p:sp>
      <p:grpSp>
        <p:nvGrpSpPr>
          <p:cNvPr id="3" name="Zone de dessin 9">
            <a:extLst>
              <a:ext uri="{FF2B5EF4-FFF2-40B4-BE49-F238E27FC236}">
                <a16:creationId xmlns:a16="http://schemas.microsoft.com/office/drawing/2014/main" id="{AA2BD1E6-209F-6A2F-044C-B3428DF80421}"/>
              </a:ext>
            </a:extLst>
          </p:cNvPr>
          <p:cNvGrpSpPr/>
          <p:nvPr/>
        </p:nvGrpSpPr>
        <p:grpSpPr>
          <a:xfrm>
            <a:off x="3797558" y="1157287"/>
            <a:ext cx="6624735" cy="5247995"/>
            <a:chOff x="0" y="0"/>
            <a:chExt cx="5639435" cy="45434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25AD4D-CAB9-9BD4-6CF4-3822479D8E16}"/>
                </a:ext>
              </a:extLst>
            </p:cNvPr>
            <p:cNvSpPr/>
            <p:nvPr/>
          </p:nvSpPr>
          <p:spPr>
            <a:xfrm>
              <a:off x="0" y="0"/>
              <a:ext cx="5639435" cy="4543425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8" name="AutoShape 215">
              <a:extLst>
                <a:ext uri="{FF2B5EF4-FFF2-40B4-BE49-F238E27FC236}">
                  <a16:creationId xmlns:a16="http://schemas.microsoft.com/office/drawing/2014/main" id="{AAEBF3FF-C088-48B5-CA8C-996F53343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5" y="123190"/>
              <a:ext cx="3201670" cy="4297045"/>
            </a:xfrm>
            <a:prstGeom prst="roundRect">
              <a:avLst>
                <a:gd name="adj" fmla="val 1620"/>
              </a:avLst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20CB81-445E-4BA1-C874-60F6622F7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805" y="133350"/>
              <a:ext cx="2505075" cy="109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" name="Oval 217">
              <a:extLst>
                <a:ext uri="{FF2B5EF4-FFF2-40B4-BE49-F238E27FC236}">
                  <a16:creationId xmlns:a16="http://schemas.microsoft.com/office/drawing/2014/main" id="{8CC3F30B-8EAD-580D-0916-AC3296FC3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195" y="2585085"/>
              <a:ext cx="207010" cy="212090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cxnSp>
          <p:nvCxnSpPr>
            <p:cNvPr id="15" name="Line 218">
              <a:extLst>
                <a:ext uri="{FF2B5EF4-FFF2-40B4-BE49-F238E27FC236}">
                  <a16:creationId xmlns:a16="http://schemas.microsoft.com/office/drawing/2014/main" id="{5E7DEDB4-C293-00A7-EB9B-F857413D3C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57700" y="2797175"/>
              <a:ext cx="635" cy="29083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19">
              <a:extLst>
                <a:ext uri="{FF2B5EF4-FFF2-40B4-BE49-F238E27FC236}">
                  <a16:creationId xmlns:a16="http://schemas.microsoft.com/office/drawing/2014/main" id="{16DA11B2-C5D6-BA38-14DF-AF8F8E9486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6715" y="2905760"/>
              <a:ext cx="532130" cy="63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220">
              <a:extLst>
                <a:ext uri="{FF2B5EF4-FFF2-40B4-BE49-F238E27FC236}">
                  <a16:creationId xmlns:a16="http://schemas.microsoft.com/office/drawing/2014/main" id="{9A1FCCCE-3713-9CB1-C12D-8FF877155F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206240" y="3088005"/>
              <a:ext cx="251460" cy="35052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221">
              <a:extLst>
                <a:ext uri="{FF2B5EF4-FFF2-40B4-BE49-F238E27FC236}">
                  <a16:creationId xmlns:a16="http://schemas.microsoft.com/office/drawing/2014/main" id="{F2DE9F16-79C5-3F74-B192-E089DD464C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57700" y="3088005"/>
              <a:ext cx="256540" cy="35052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FA8E0E-3DE4-0536-F931-9E2F08C97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280" y="2411730"/>
              <a:ext cx="452120" cy="109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Admin</a:t>
              </a:r>
            </a:p>
          </p:txBody>
        </p:sp>
        <p:sp>
          <p:nvSpPr>
            <p:cNvPr id="20" name="Oval 223">
              <a:extLst>
                <a:ext uri="{FF2B5EF4-FFF2-40B4-BE49-F238E27FC236}">
                  <a16:creationId xmlns:a16="http://schemas.microsoft.com/office/drawing/2014/main" id="{2A382106-26B7-C11D-A4C6-D64139F3B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195" y="1104900"/>
              <a:ext cx="207010" cy="212090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cxnSp>
          <p:nvCxnSpPr>
            <p:cNvPr id="21" name="Line 224">
              <a:extLst>
                <a:ext uri="{FF2B5EF4-FFF2-40B4-BE49-F238E27FC236}">
                  <a16:creationId xmlns:a16="http://schemas.microsoft.com/office/drawing/2014/main" id="{C873051E-10A7-5F06-02BA-DDCEB2819E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57700" y="1316990"/>
              <a:ext cx="635" cy="29146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225">
              <a:extLst>
                <a:ext uri="{FF2B5EF4-FFF2-40B4-BE49-F238E27FC236}">
                  <a16:creationId xmlns:a16="http://schemas.microsoft.com/office/drawing/2014/main" id="{78262E43-4907-D275-505E-381A000DEB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6715" y="1425575"/>
              <a:ext cx="532130" cy="63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26">
              <a:extLst>
                <a:ext uri="{FF2B5EF4-FFF2-40B4-BE49-F238E27FC236}">
                  <a16:creationId xmlns:a16="http://schemas.microsoft.com/office/drawing/2014/main" id="{53905E51-3394-40F3-943B-EE5ED92713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206240" y="1608455"/>
              <a:ext cx="251460" cy="34988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227">
              <a:extLst>
                <a:ext uri="{FF2B5EF4-FFF2-40B4-BE49-F238E27FC236}">
                  <a16:creationId xmlns:a16="http://schemas.microsoft.com/office/drawing/2014/main" id="{FE8FF441-9926-E0C6-F659-10135FEA68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57700" y="1608455"/>
              <a:ext cx="256540" cy="34988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ECB987-AA3D-BD75-647A-8FBC4A57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590" y="937260"/>
              <a:ext cx="502285" cy="109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Staff</a:t>
              </a:r>
            </a:p>
          </p:txBody>
        </p:sp>
        <p:sp>
          <p:nvSpPr>
            <p:cNvPr id="26" name="Oval 229">
              <a:extLst>
                <a:ext uri="{FF2B5EF4-FFF2-40B4-BE49-F238E27FC236}">
                  <a16:creationId xmlns:a16="http://schemas.microsoft.com/office/drawing/2014/main" id="{470021E8-9B09-78DE-A08C-EE2D884DD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" y="1351915"/>
              <a:ext cx="207645" cy="212090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cxnSp>
          <p:nvCxnSpPr>
            <p:cNvPr id="27" name="Line 230">
              <a:extLst>
                <a:ext uri="{FF2B5EF4-FFF2-40B4-BE49-F238E27FC236}">
                  <a16:creationId xmlns:a16="http://schemas.microsoft.com/office/drawing/2014/main" id="{8A4B6899-5697-53C9-89E8-9B8E375516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9255" y="1564005"/>
              <a:ext cx="635" cy="29083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31">
              <a:extLst>
                <a:ext uri="{FF2B5EF4-FFF2-40B4-BE49-F238E27FC236}">
                  <a16:creationId xmlns:a16="http://schemas.microsoft.com/office/drawing/2014/main" id="{B9F738C6-A6B5-3A8C-11C2-0AC1D218E1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8270" y="1672590"/>
              <a:ext cx="532765" cy="63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32">
              <a:extLst>
                <a:ext uri="{FF2B5EF4-FFF2-40B4-BE49-F238E27FC236}">
                  <a16:creationId xmlns:a16="http://schemas.microsoft.com/office/drawing/2014/main" id="{82E76171-7F97-5511-DEB7-5E06026CF8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7795" y="1854835"/>
              <a:ext cx="251460" cy="35052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33">
              <a:extLst>
                <a:ext uri="{FF2B5EF4-FFF2-40B4-BE49-F238E27FC236}">
                  <a16:creationId xmlns:a16="http://schemas.microsoft.com/office/drawing/2014/main" id="{AC777259-EE29-E142-3574-83EF68591A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9255" y="1854835"/>
              <a:ext cx="256540" cy="35052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DAECF2-65A7-19EB-CA7C-8AC084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" y="1188085"/>
              <a:ext cx="670560" cy="109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Customer</a:t>
              </a:r>
            </a:p>
          </p:txBody>
        </p:sp>
        <p:sp>
          <p:nvSpPr>
            <p:cNvPr id="1024" name="Oval 235">
              <a:extLst>
                <a:ext uri="{FF2B5EF4-FFF2-40B4-BE49-F238E27FC236}">
                  <a16:creationId xmlns:a16="http://schemas.microsoft.com/office/drawing/2014/main" id="{1B9DA86E-FFB4-D3F2-3ADB-606FF3C5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050" y="1765935"/>
              <a:ext cx="1104900" cy="335280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6D85C9AE-03F0-EBB2-335C-B3C4E0FB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990" y="1800860"/>
              <a:ext cx="784225" cy="300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350" marR="57785" indent="-635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Reply to customer's feedback</a:t>
              </a:r>
            </a:p>
            <a:p>
              <a:pPr marL="6350" marR="57785" indent="-635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C3CD0A2A-F9CC-EA17-7B1C-375A672A8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230" y="2992755"/>
              <a:ext cx="138430" cy="222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27" name="Oval 238">
              <a:extLst>
                <a:ext uri="{FF2B5EF4-FFF2-40B4-BE49-F238E27FC236}">
                  <a16:creationId xmlns:a16="http://schemas.microsoft.com/office/drawing/2014/main" id="{EEA731BB-AB44-A38D-9BB2-C0292818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560" y="2012950"/>
              <a:ext cx="1122680" cy="271145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603E0BD1-43BD-99EB-7EA4-2F36A4C7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0" y="2037715"/>
              <a:ext cx="833120" cy="23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Give feedback/ comments</a:t>
              </a:r>
            </a:p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29" name="Oval 240">
              <a:extLst>
                <a:ext uri="{FF2B5EF4-FFF2-40B4-BE49-F238E27FC236}">
                  <a16:creationId xmlns:a16="http://schemas.microsoft.com/office/drawing/2014/main" id="{8159D953-658E-EAA7-AD56-9571B5AE4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80" y="1026160"/>
              <a:ext cx="1109345" cy="271145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5C16CDB2-40EE-C433-6549-684120BA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635" y="1089025"/>
              <a:ext cx="979170" cy="19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Update car details</a:t>
              </a:r>
            </a:p>
          </p:txBody>
        </p:sp>
        <p:sp>
          <p:nvSpPr>
            <p:cNvPr id="1031" name="Oval 242">
              <a:extLst>
                <a:ext uri="{FF2B5EF4-FFF2-40B4-BE49-F238E27FC236}">
                  <a16:creationId xmlns:a16="http://schemas.microsoft.com/office/drawing/2014/main" id="{DD3C28AD-B120-C21F-5E79-A1AAFF596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965" y="1405890"/>
              <a:ext cx="956310" cy="251460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ABD8334F-F1C0-B32D-3365-893C776AF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952" y="1468755"/>
              <a:ext cx="557625" cy="109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Process rental</a:t>
              </a:r>
            </a:p>
          </p:txBody>
        </p:sp>
        <p:sp>
          <p:nvSpPr>
            <p:cNvPr id="1034" name="Oval 244">
              <a:extLst>
                <a:ext uri="{FF2B5EF4-FFF2-40B4-BE49-F238E27FC236}">
                  <a16:creationId xmlns:a16="http://schemas.microsoft.com/office/drawing/2014/main" id="{263A1AD7-AEAF-5C59-3E3F-79BD8A607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585" y="646430"/>
              <a:ext cx="1203325" cy="281305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7F594E0C-27C1-F3DB-3B81-E8758773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980" y="719455"/>
              <a:ext cx="108712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Register as member</a:t>
              </a:r>
            </a:p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58BB109-AAA0-B7C2-DBCA-04934259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35" y="2446020"/>
              <a:ext cx="138430" cy="23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BEE7806-7329-C959-E38C-EF35FEE27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010" y="2787015"/>
              <a:ext cx="578485" cy="300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8" name="Oval 248">
              <a:extLst>
                <a:ext uri="{FF2B5EF4-FFF2-40B4-BE49-F238E27FC236}">
                  <a16:creationId xmlns:a16="http://schemas.microsoft.com/office/drawing/2014/main" id="{160C6101-68A2-1DE9-B482-CF3F0DFED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655955"/>
              <a:ext cx="774065" cy="271780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92C4FA02-4C19-BAB8-1D06-94586DB0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985" y="719455"/>
              <a:ext cx="693420" cy="23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Add new car</a:t>
              </a:r>
            </a:p>
          </p:txBody>
        </p:sp>
        <p:sp>
          <p:nvSpPr>
            <p:cNvPr id="1040" name="Oval 250">
              <a:extLst>
                <a:ext uri="{FF2B5EF4-FFF2-40B4-BE49-F238E27FC236}">
                  <a16:creationId xmlns:a16="http://schemas.microsoft.com/office/drawing/2014/main" id="{71DEE1BB-F015-079D-EE30-86D43ED8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1035685"/>
              <a:ext cx="1163955" cy="236855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B87CEDE6-9E4F-4602-7A6D-CC5CA348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499" y="1095375"/>
              <a:ext cx="684969" cy="109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Make reservation</a:t>
              </a:r>
            </a:p>
          </p:txBody>
        </p:sp>
        <p:sp>
          <p:nvSpPr>
            <p:cNvPr id="1042" name="Oval 252">
              <a:extLst>
                <a:ext uri="{FF2B5EF4-FFF2-40B4-BE49-F238E27FC236}">
                  <a16:creationId xmlns:a16="http://schemas.microsoft.com/office/drawing/2014/main" id="{046AC4C1-88E7-9606-7197-D49599178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715" y="3285490"/>
              <a:ext cx="873125" cy="197485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7DD19AE-04C9-C9B0-8E67-32E8568B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765" y="3315335"/>
              <a:ext cx="679450" cy="1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View report</a:t>
              </a:r>
            </a:p>
          </p:txBody>
        </p:sp>
        <p:sp>
          <p:nvSpPr>
            <p:cNvPr id="1044" name="Oval 254">
              <a:extLst>
                <a:ext uri="{FF2B5EF4-FFF2-40B4-BE49-F238E27FC236}">
                  <a16:creationId xmlns:a16="http://schemas.microsoft.com/office/drawing/2014/main" id="{8ADA77F9-CA51-942A-26BC-7A1712D7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375" y="1653540"/>
              <a:ext cx="937895" cy="273685"/>
            </a:xfrm>
            <a:prstGeom prst="ellips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" b="1">
                <a:latin typeface="Cobel"/>
              </a:endParaRPr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6548294C-3BD6-8FA8-4DE7-FA07A89E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515" y="1739900"/>
              <a:ext cx="591820" cy="16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Return car</a:t>
              </a:r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E1E3A45E-6D19-7DCE-9D81-EF04248B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840" y="1379855"/>
              <a:ext cx="138430" cy="182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047" name="Line 257">
              <a:extLst>
                <a:ext uri="{FF2B5EF4-FFF2-40B4-BE49-F238E27FC236}">
                  <a16:creationId xmlns:a16="http://schemas.microsoft.com/office/drawing/2014/main" id="{6D7CE145-6220-4EE7-F3FA-7F44E23ACD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02155" y="1646555"/>
              <a:ext cx="589280" cy="1739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Line 258">
              <a:extLst>
                <a:ext uri="{FF2B5EF4-FFF2-40B4-BE49-F238E27FC236}">
                  <a16:creationId xmlns:a16="http://schemas.microsoft.com/office/drawing/2014/main" id="{E5D12F31-3CDB-F8B3-B753-33D8E68DD4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493010" y="1646555"/>
              <a:ext cx="88900" cy="6413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Line 259">
              <a:extLst>
                <a:ext uri="{FF2B5EF4-FFF2-40B4-BE49-F238E27FC236}">
                  <a16:creationId xmlns:a16="http://schemas.microsoft.com/office/drawing/2014/main" id="{87F1B542-0D6A-52A2-AB42-6DCB0CA225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487930" y="1611630"/>
              <a:ext cx="103505" cy="3492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A3D8A74A-82E7-D535-F37D-0318D0E66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1633220"/>
              <a:ext cx="532765" cy="113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6350" marR="57785" indent="-6350" algn="just">
                <a:lnSpc>
                  <a:spcPct val="108000"/>
                </a:lnSpc>
                <a:spcBef>
                  <a:spcPts val="0"/>
                </a:spcBef>
                <a:spcAft>
                  <a:spcPts val="1970"/>
                </a:spcAft>
              </a:pPr>
              <a:r>
                <a:rPr lang="en-US" sz="800" b="1" kern="100">
                  <a:effectLst/>
                  <a:latin typeface="Cobel"/>
                  <a:ea typeface="Times New Roman" panose="02020603050405020304" pitchFamily="18" charset="0"/>
                </a:rPr>
                <a:t>&lt;&lt;extend&gt;&gt;</a:t>
              </a:r>
            </a:p>
          </p:txBody>
        </p:sp>
        <p:cxnSp>
          <p:nvCxnSpPr>
            <p:cNvPr id="1051" name="Line 261">
              <a:extLst>
                <a:ext uri="{FF2B5EF4-FFF2-40B4-BE49-F238E27FC236}">
                  <a16:creationId xmlns:a16="http://schemas.microsoft.com/office/drawing/2014/main" id="{C0BD564D-7659-A0D2-EA15-408F2B01E7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34105" y="1568450"/>
              <a:ext cx="557530" cy="29654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Line 262">
              <a:extLst>
                <a:ext uri="{FF2B5EF4-FFF2-40B4-BE49-F238E27FC236}">
                  <a16:creationId xmlns:a16="http://schemas.microsoft.com/office/drawing/2014/main" id="{7EF9B081-28DE-F337-D8AB-EC4983A374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28670" y="1524635"/>
              <a:ext cx="862965" cy="952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Line 263">
              <a:extLst>
                <a:ext uri="{FF2B5EF4-FFF2-40B4-BE49-F238E27FC236}">
                  <a16:creationId xmlns:a16="http://schemas.microsoft.com/office/drawing/2014/main" id="{F3997805-FC05-5F21-0C72-57C5930ADD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34105" y="1252855"/>
              <a:ext cx="557530" cy="15303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" name="Line 264">
              <a:extLst>
                <a:ext uri="{FF2B5EF4-FFF2-40B4-BE49-F238E27FC236}">
                  <a16:creationId xmlns:a16="http://schemas.microsoft.com/office/drawing/2014/main" id="{8F48390A-EE34-412D-24EA-35099CB749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703320" y="833755"/>
              <a:ext cx="488315" cy="50800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" name="Line 265">
              <a:extLst>
                <a:ext uri="{FF2B5EF4-FFF2-40B4-BE49-F238E27FC236}">
                  <a16:creationId xmlns:a16="http://schemas.microsoft.com/office/drawing/2014/main" id="{3A9C3CCB-5A19-80A2-742B-6F9139DD83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73120" y="3088005"/>
              <a:ext cx="818515" cy="22225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" name="Line 266">
              <a:extLst>
                <a:ext uri="{FF2B5EF4-FFF2-40B4-BE49-F238E27FC236}">
                  <a16:creationId xmlns:a16="http://schemas.microsoft.com/office/drawing/2014/main" id="{E80DAC3A-A662-B0F4-4451-2436A7CA39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" y="1751330"/>
              <a:ext cx="532765" cy="34988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7" name="Line 267">
              <a:extLst>
                <a:ext uri="{FF2B5EF4-FFF2-40B4-BE49-F238E27FC236}">
                  <a16:creationId xmlns:a16="http://schemas.microsoft.com/office/drawing/2014/main" id="{C40A446A-52E4-A449-CF80-6CE9FB04FB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0560" y="1751330"/>
              <a:ext cx="443865" cy="952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8" name="Line 268">
              <a:extLst>
                <a:ext uri="{FF2B5EF4-FFF2-40B4-BE49-F238E27FC236}">
                  <a16:creationId xmlns:a16="http://schemas.microsoft.com/office/drawing/2014/main" id="{8C1083F2-D012-C37E-DFC6-303DD0A893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0560" y="1179195"/>
              <a:ext cx="596900" cy="44386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9" name="Line 269">
              <a:extLst>
                <a:ext uri="{FF2B5EF4-FFF2-40B4-BE49-F238E27FC236}">
                  <a16:creationId xmlns:a16="http://schemas.microsoft.com/office/drawing/2014/main" id="{463BCFF5-F979-C569-D32B-4C2067C3C9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0560" y="828675"/>
              <a:ext cx="720090" cy="68580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1775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3186-0572-4E93-8F44-8C84FE6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пользователей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1636BA-B57C-4533-AAB8-65243078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8</a:t>
            </a:fld>
            <a:endParaRPr lang="ru-RU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9D9EE2-D6CD-D828-2A8A-334B9BC51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433" y="1950098"/>
            <a:ext cx="6223517" cy="4306240"/>
          </a:xfrm>
        </p:spPr>
        <p:txBody>
          <a:bodyPr/>
          <a:lstStyle/>
          <a:p>
            <a:r>
              <a:rPr lang="ru-RU" dirty="0"/>
              <a:t>Пользователи, ищущие автомобиль для </a:t>
            </a:r>
            <a:r>
              <a:rPr lang="ru-RU" sz="2000" dirty="0">
                <a:latin typeface="Cobel"/>
              </a:rPr>
              <a:t>аренды</a:t>
            </a:r>
            <a:endParaRPr lang="en-US" sz="2000" dirty="0">
              <a:latin typeface="Cobel"/>
            </a:endParaRPr>
          </a:p>
          <a:p>
            <a:endParaRPr lang="en-US" sz="2000" dirty="0">
              <a:latin typeface="Cobel"/>
            </a:endParaRPr>
          </a:p>
          <a:p>
            <a:endParaRPr lang="en-US" sz="2000" dirty="0">
              <a:latin typeface="Cobel"/>
            </a:endParaRPr>
          </a:p>
          <a:p>
            <a:r>
              <a:rPr lang="ru-RU" sz="2000" dirty="0">
                <a:latin typeface="Cobel"/>
              </a:rPr>
              <a:t>Владельцы автомобилей, желающие разместить свои транспортные средства на аренду</a:t>
            </a:r>
            <a:endParaRPr lang="en-US" sz="2000" dirty="0">
              <a:latin typeface="Cobel"/>
            </a:endParaRPr>
          </a:p>
          <a:p>
            <a:endParaRPr lang="en-US" sz="2000" dirty="0">
              <a:latin typeface="Cobel"/>
            </a:endParaRPr>
          </a:p>
          <a:p>
            <a:endParaRPr lang="en-US" sz="2000" dirty="0">
              <a:latin typeface="Cobel"/>
            </a:endParaRPr>
          </a:p>
          <a:p>
            <a:r>
              <a:rPr lang="ru-RU" sz="2000" dirty="0">
                <a:latin typeface="Cobel"/>
              </a:rPr>
              <a:t>Администраторы и сотрудники службы поддержки, управляющие платформой</a:t>
            </a:r>
          </a:p>
          <a:p>
            <a:endParaRPr lang="en-US" sz="2000" dirty="0">
              <a:latin typeface="Cobel"/>
            </a:endParaRPr>
          </a:p>
          <a:p>
            <a:endParaRPr lang="en-US" sz="2000" dirty="0">
              <a:latin typeface="Cobe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2B7415-D2DB-209E-453C-7D0DFFED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311" y="1853248"/>
            <a:ext cx="507277" cy="6987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16E8D4-B3F0-F35A-9B46-B1D76590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92525" y="4830300"/>
            <a:ext cx="705797" cy="59217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DB2D720-5E08-D2B3-3CC1-2C08DEF0A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72311" y="3324199"/>
            <a:ext cx="673113" cy="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3186-0572-4E93-8F44-8C84FE6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Найти автомобиль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1636BA-B57C-4533-AAB8-65243078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ADAC-67B7-6741-9152-DF2F98273074}" type="slidenum">
              <a:rPr lang="ru-RU" smtClean="0"/>
              <a:t>9</a:t>
            </a:fld>
            <a:endParaRPr lang="ru-RU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9D9EE2-D6CD-D828-2A8A-334B9BC51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433" y="1950098"/>
            <a:ext cx="6223517" cy="430624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Cobel"/>
            </a:endParaRPr>
          </a:p>
          <a:p>
            <a:endParaRPr lang="en-US" sz="2000" dirty="0">
              <a:latin typeface="Cobe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A401D1-5F4B-BE28-41B9-7F73042C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661"/>
            <a:ext cx="12192000" cy="46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2369</TotalTime>
  <Words>373</Words>
  <Application>Microsoft Office PowerPoint</Application>
  <PresentationFormat>Grand écran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Cobel</vt:lpstr>
      <vt:lpstr>Corbel</vt:lpstr>
      <vt:lpstr>Times New Roman</vt:lpstr>
      <vt:lpstr>Wingdings 3</vt:lpstr>
      <vt:lpstr>Ion</vt:lpstr>
      <vt:lpstr>Car-Rental</vt:lpstr>
      <vt:lpstr>актуальность</vt:lpstr>
      <vt:lpstr>Цели</vt:lpstr>
      <vt:lpstr>задачи</vt:lpstr>
      <vt:lpstr>Обзор аналогов</vt:lpstr>
      <vt:lpstr>Средства реализации. Серверная часть</vt:lpstr>
      <vt:lpstr>Описание ролей</vt:lpstr>
      <vt:lpstr>Группы пользователей</vt:lpstr>
      <vt:lpstr>Найти автомобиль</vt:lpstr>
      <vt:lpstr>Сценарий для скрытия страницы бронирования (Booking Page)</vt:lpstr>
      <vt:lpstr>Платежная информация(Payment info)</vt:lpstr>
      <vt:lpstr>Воронка конверсии</vt:lpstr>
      <vt:lpstr>Заключение</vt:lpstr>
      <vt:lpstr>Контактные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Chirk</dc:title>
  <dc:creator>Nikita Pekanov</dc:creator>
  <cp:lastModifiedBy>dimkhadiop2015@gmail.com</cp:lastModifiedBy>
  <cp:revision>47</cp:revision>
  <dcterms:created xsi:type="dcterms:W3CDTF">2023-03-27T19:42:22Z</dcterms:created>
  <dcterms:modified xsi:type="dcterms:W3CDTF">2023-10-19T14:12:41Z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2023-03-28T07:50:31Z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170f4a2b-a423-48c5-9134-1454066905e6</vt:lpwstr>
  </property>
  <property fmtid="{D5CDD505-2E9C-101B-9397-08002B2CF9AE}" pid="7" name="MSIP_Label_defa4170-0d19-0005-0004-bc88714345d2_ActionId">
    <vt:lpwstr>9ed6553d-7867-44ef-b05b-b107e0da3c4c</vt:lpwstr>
  </property>
  <property fmtid="{D5CDD505-2E9C-101B-9397-08002B2CF9AE}" pid="8" name="MSIP_Label_defa4170-0d19-0005-0004-bc88714345d2_ContentBits">
    <vt:lpwstr>0</vt:lpwstr>
  </property>
</Properties>
</file>