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7" r:id="rId4"/>
    <p:sldId id="308" r:id="rId5"/>
    <p:sldId id="307" r:id="rId6"/>
    <p:sldId id="260" r:id="rId7"/>
    <p:sldId id="310" r:id="rId8"/>
    <p:sldId id="295" r:id="rId9"/>
    <p:sldId id="309" r:id="rId10"/>
    <p:sldId id="28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2AF4EA"/>
    <a:srgbClr val="E8FEFD"/>
    <a:srgbClr val="F9FF09"/>
    <a:srgbClr val="FEFFD9"/>
    <a:srgbClr val="FEFFE7"/>
    <a:srgbClr val="FFE7E5"/>
    <a:srgbClr val="FE9F98"/>
    <a:srgbClr val="FF9933"/>
    <a:srgbClr val="2C2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21" d="100"/>
          <a:sy n="121" d="100"/>
        </p:scale>
        <p:origin x="1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50007-E555-4D00-9DA7-4594983CB8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3E940B-FC2A-48E7-927A-C9043B506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49F95BA-1165-41BA-8B29-50D0CA5134C8}"/>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863FA97D-9934-41DF-AEBA-CC5BE864C6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CF12EA-C464-4C28-BF94-DDD36A897AE7}"/>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4059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4E322-BE8C-46CE-A760-BF26E7E0A1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0B8A-A906-4071-95FC-A4731D2DB3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67887E-F0D1-414A-B0AA-B958C987CE92}"/>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754EE761-EB19-47AF-B2D1-FA453A7059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52EE01-1568-4CF7-AADD-D5A588D75E50}"/>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10860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C7538-D31D-40BB-BBD2-0FE802B58FE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363F2E-DCD7-4320-A7A2-F18FC7FCFA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BE1B20-88D6-4974-BB1E-35C2061ABC2A}"/>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C8075FC9-E9B6-4751-AD38-12AE3E2C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EDA-22E6-428A-A0A4-A15F66EC4A23}"/>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110870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1F946-EFCE-41F8-8A16-C5DF30AAB7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E3528-BD68-4F47-93BE-3A7B3C079E1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71D20B-D7C6-4A12-B0BF-38461E8412B0}"/>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DCEE96AC-FC86-4132-8AA8-10055C66F0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C1CDBB-475F-494F-A1E7-A53F3F8FAB46}"/>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3409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2857F-2827-4370-AC9D-D4DC025133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84293-7DD3-4E6E-9978-D14D6FD79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7F886F-2DDF-4EED-A685-8A0BD84AB8D4}"/>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D58D66F0-D6AF-4660-A8E6-FB38A4F9BC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86103E-FDED-419B-B476-11B147645AA5}"/>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63685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5AF34-7988-4D79-AD6A-187FB8B417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2D6FED-112F-4783-BE59-ACE4253774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911EC1-7771-42D4-B947-78EAD08072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5C5FD4-AA1F-4CB3-BBB2-A96243E03F0C}"/>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0E688A9C-D333-454C-90DB-AD066B2987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7B2F00-3463-424A-B2AC-0D153E21BB13}"/>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63468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3919A-76DD-4345-A882-5053B51A63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29F8DC-2B97-4F18-9FC4-55C65B179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D27E42-5A1A-4CA9-B7D8-3CE185502B7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35ED23-7CDD-4270-A2B9-E04E12F19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013DB3-7C89-4E04-AD1F-EB0D912BBA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F111A1-962A-4A2D-A44F-7D8D72D83E6B}"/>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8" name="フッター プレースホルダー 7">
            <a:extLst>
              <a:ext uri="{FF2B5EF4-FFF2-40B4-BE49-F238E27FC236}">
                <a16:creationId xmlns:a16="http://schemas.microsoft.com/office/drawing/2014/main" id="{3586A5D8-E966-4C87-AC33-9177F020C9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1D5E33A-AE1E-4EDF-9DDC-002D77771CCA}"/>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75491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98365-BCB1-4DCE-9031-3F14221292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81FBC5-7D92-46E9-9942-88E401B91950}"/>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4" name="フッター プレースホルダー 3">
            <a:extLst>
              <a:ext uri="{FF2B5EF4-FFF2-40B4-BE49-F238E27FC236}">
                <a16:creationId xmlns:a16="http://schemas.microsoft.com/office/drawing/2014/main" id="{C43D069F-466E-42F1-AE51-5325F31D9A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7AB205-152F-4328-BC65-7368AA52E1FD}"/>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33968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D082E2-5BBA-4C2B-A84B-A65B2EC45E0A}"/>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3" name="フッター プレースホルダー 2">
            <a:extLst>
              <a:ext uri="{FF2B5EF4-FFF2-40B4-BE49-F238E27FC236}">
                <a16:creationId xmlns:a16="http://schemas.microsoft.com/office/drawing/2014/main" id="{DAFA83FF-4A19-41FF-86DA-99BE461286E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4C83B33-2513-4F36-AA14-9F9ED8AD044C}"/>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409986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BAF35-BE0A-478A-A1D9-43D0808B04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2E4FEF-51EA-47B0-B9D3-8B4A61EEA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07F4162-DFF8-446C-92F8-C8217AF99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3C9617-2CA6-4A9E-AE12-1D20C82703FD}"/>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AED0F444-0648-477F-A2FA-52AB9CCC8C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77C412-031F-480F-ABA9-88A6774CD457}"/>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4243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400DF0-A48A-40FA-BC80-E2D954B7E4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98F1540-22BE-44E9-B783-90281E116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D3953F4-C3AC-47F0-8EFA-B3DC5E8CF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E03D8E-FB96-48FE-8535-F0F05662F05D}"/>
              </a:ext>
            </a:extLst>
          </p:cNvPr>
          <p:cNvSpPr>
            <a:spLocks noGrp="1"/>
          </p:cNvSpPr>
          <p:nvPr>
            <p:ph type="dt" sz="half" idx="10"/>
          </p:nvPr>
        </p:nvSpPr>
        <p:spPr/>
        <p:txBody>
          <a:bodyPr/>
          <a:lstStyle/>
          <a:p>
            <a:fld id="{3AC250F6-C3A5-4FA8-B5AE-33F9C3951496}"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722F8F44-713B-486B-B706-383FE109B9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F1E1FC-6DC5-4706-ADBD-9131F70B8E8E}"/>
              </a:ext>
            </a:extLst>
          </p:cNvPr>
          <p:cNvSpPr>
            <a:spLocks noGrp="1"/>
          </p:cNvSpPr>
          <p:nvPr>
            <p:ph type="sldNum" sz="quarter" idx="12"/>
          </p:nvPr>
        </p:nvSpPr>
        <p:spPr/>
        <p:txBody>
          <a:body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2431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4664D5-DA61-48BD-8B87-06675E3C5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6EA07-9103-4654-9772-81C838078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F6B45-DF1A-4C76-8561-85909E600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250F6-C3A5-4FA8-B5AE-33F9C3951496}"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CD13C9CD-B251-43BE-A21B-233176A0B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99C62AC-BB05-4753-B268-F6E080783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42BBE-1183-4D86-A37C-5BE4AAD0E297}" type="slidenum">
              <a:rPr kumimoji="1" lang="ja-JP" altLang="en-US" smtClean="0"/>
              <a:t>‹#›</a:t>
            </a:fld>
            <a:endParaRPr kumimoji="1" lang="ja-JP" altLang="en-US"/>
          </a:p>
        </p:txBody>
      </p:sp>
    </p:spTree>
    <p:extLst>
      <p:ext uri="{BB962C8B-B14F-4D97-AF65-F5344CB8AC3E}">
        <p14:creationId xmlns:p14="http://schemas.microsoft.com/office/powerpoint/2010/main" val="308106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16A9EC6-056D-4C14-A570-6C7077073C5C}"/>
              </a:ext>
            </a:extLst>
          </p:cNvPr>
          <p:cNvSpPr/>
          <p:nvPr/>
        </p:nvSpPr>
        <p:spPr>
          <a:xfrm>
            <a:off x="1020716" y="1488189"/>
            <a:ext cx="10145029" cy="1800295"/>
          </a:xfrm>
          <a:prstGeom prst="round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グループで観に行く映画についての分析</a:t>
            </a:r>
            <a:endParaRPr kumimoji="1" lang="ja-JP" altLang="en-US" sz="2800" dirty="0"/>
          </a:p>
        </p:txBody>
      </p:sp>
      <p:sp>
        <p:nvSpPr>
          <p:cNvPr id="6" name="テキスト ボックス 5">
            <a:extLst>
              <a:ext uri="{FF2B5EF4-FFF2-40B4-BE49-F238E27FC236}">
                <a16:creationId xmlns:a16="http://schemas.microsoft.com/office/drawing/2014/main" id="{769BFF25-572F-4D95-BE2E-918CCF972028}"/>
              </a:ext>
            </a:extLst>
          </p:cNvPr>
          <p:cNvSpPr txBox="1"/>
          <p:nvPr/>
        </p:nvSpPr>
        <p:spPr>
          <a:xfrm>
            <a:off x="11879094" y="6488668"/>
            <a:ext cx="312906" cy="369332"/>
          </a:xfrm>
          <a:prstGeom prst="rect">
            <a:avLst/>
          </a:prstGeom>
          <a:noFill/>
        </p:spPr>
        <p:txBody>
          <a:bodyPr wrap="none" rtlCol="0">
            <a:spAutoFit/>
          </a:bodyPr>
          <a:lstStyle/>
          <a:p>
            <a:r>
              <a:rPr lang="en-US" altLang="ja-JP" dirty="0"/>
              <a:t>1</a:t>
            </a:r>
            <a:endParaRPr kumimoji="1" lang="ja-JP" altLang="en-US" dirty="0"/>
          </a:p>
        </p:txBody>
      </p:sp>
    </p:spTree>
    <p:extLst>
      <p:ext uri="{BB962C8B-B14F-4D97-AF65-F5344CB8AC3E}">
        <p14:creationId xmlns:p14="http://schemas.microsoft.com/office/powerpoint/2010/main" val="224100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まとめ</a:t>
            </a:r>
            <a:endParaRPr kumimoji="1" lang="ja-JP" altLang="en-US" sz="2800" dirty="0"/>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750854" y="6488668"/>
            <a:ext cx="441146" cy="369332"/>
          </a:xfrm>
          <a:prstGeom prst="rect">
            <a:avLst/>
          </a:prstGeom>
          <a:noFill/>
        </p:spPr>
        <p:txBody>
          <a:bodyPr wrap="none" rtlCol="0">
            <a:spAutoFit/>
          </a:bodyPr>
          <a:lstStyle/>
          <a:p>
            <a:r>
              <a:rPr kumimoji="1" lang="en-US" altLang="ja-JP" dirty="0"/>
              <a:t>10</a:t>
            </a:r>
            <a:endParaRPr kumimoji="1" lang="ja-JP" altLang="en-US" dirty="0"/>
          </a:p>
        </p:txBody>
      </p:sp>
      <p:sp>
        <p:nvSpPr>
          <p:cNvPr id="2" name="テキスト ボックス 1">
            <a:extLst>
              <a:ext uri="{FF2B5EF4-FFF2-40B4-BE49-F238E27FC236}">
                <a16:creationId xmlns:a16="http://schemas.microsoft.com/office/drawing/2014/main" id="{6BAFF044-1925-485A-AB49-538AA7C680F4}"/>
              </a:ext>
            </a:extLst>
          </p:cNvPr>
          <p:cNvSpPr txBox="1"/>
          <p:nvPr/>
        </p:nvSpPr>
        <p:spPr>
          <a:xfrm>
            <a:off x="1271602" y="2182766"/>
            <a:ext cx="9648795" cy="3139321"/>
          </a:xfrm>
          <a:prstGeom prst="rect">
            <a:avLst/>
          </a:prstGeom>
          <a:noFill/>
        </p:spPr>
        <p:txBody>
          <a:bodyPr wrap="none" rtlCol="0">
            <a:spAutoFit/>
          </a:bodyPr>
          <a:lstStyle/>
          <a:p>
            <a:r>
              <a:rPr lang="ja-JP" altLang="en-US" dirty="0"/>
              <a:t>グループで映画を観に行くなら</a:t>
            </a:r>
            <a:r>
              <a:rPr lang="en-US" altLang="ja-JP" dirty="0"/>
              <a:t>…</a:t>
            </a:r>
          </a:p>
          <a:p>
            <a:endParaRPr kumimoji="1" lang="en-US" altLang="ja-JP" dirty="0"/>
          </a:p>
          <a:p>
            <a:pPr marL="342900" indent="-342900">
              <a:buAutoNum type="arabicPeriod"/>
            </a:pPr>
            <a:r>
              <a:rPr lang="ja-JP" altLang="en-US" dirty="0"/>
              <a:t>特に観たい映画、ジャンルについて決めていないとき</a:t>
            </a:r>
            <a:endParaRPr lang="en-US" altLang="ja-JP" dirty="0"/>
          </a:p>
          <a:p>
            <a:r>
              <a:rPr kumimoji="1" lang="ja-JP" altLang="en-US" dirty="0"/>
              <a:t>　　→</a:t>
            </a:r>
            <a:r>
              <a:rPr kumimoji="1" lang="ja-JP" altLang="en-US" dirty="0">
                <a:solidFill>
                  <a:srgbClr val="FF0000"/>
                </a:solidFill>
              </a:rPr>
              <a:t>ドラマ、ミュージカル</a:t>
            </a:r>
            <a:r>
              <a:rPr lang="ja-JP" altLang="en-US" dirty="0"/>
              <a:t>は好みが分かれづらく平均評価が高い</a:t>
            </a:r>
            <a:r>
              <a:rPr kumimoji="1" lang="ja-JP" altLang="en-US" dirty="0"/>
              <a:t>傾向にあるのでおすすめ</a:t>
            </a:r>
            <a:endParaRPr kumimoji="1" lang="en-US" altLang="ja-JP" dirty="0"/>
          </a:p>
          <a:p>
            <a:endParaRPr kumimoji="1" lang="en-US" altLang="ja-JP" dirty="0"/>
          </a:p>
          <a:p>
            <a:r>
              <a:rPr lang="en-US" altLang="ja-JP" dirty="0"/>
              <a:t>2. </a:t>
            </a:r>
            <a:r>
              <a:rPr lang="ja-JP" altLang="en-US" dirty="0"/>
              <a:t>すでに観たい映画やジャンルが決まっているとき</a:t>
            </a:r>
            <a:endParaRPr lang="en-US" altLang="ja-JP" dirty="0"/>
          </a:p>
          <a:p>
            <a:r>
              <a:rPr lang="ja-JP" altLang="en-US" dirty="0">
                <a:solidFill>
                  <a:srgbClr val="FF0000"/>
                </a:solidFill>
              </a:rPr>
              <a:t>　　</a:t>
            </a:r>
            <a:r>
              <a:rPr lang="ja-JP" altLang="en-US" dirty="0"/>
              <a:t>→</a:t>
            </a:r>
            <a:r>
              <a:rPr lang="en-US" altLang="ja-JP" dirty="0"/>
              <a:t>Twitter</a:t>
            </a:r>
            <a:r>
              <a:rPr lang="ja-JP" altLang="en-US" dirty="0"/>
              <a:t>や口コミサイトで</a:t>
            </a:r>
            <a:r>
              <a:rPr lang="ja-JP" altLang="en-US" dirty="0">
                <a:solidFill>
                  <a:srgbClr val="FF0000"/>
                </a:solidFill>
              </a:rPr>
              <a:t>物語、配役、演出</a:t>
            </a:r>
            <a:r>
              <a:rPr lang="ja-JP" altLang="en-US" dirty="0"/>
              <a:t>の評判をチェック</a:t>
            </a:r>
            <a:endParaRPr lang="en-US" altLang="ja-JP" dirty="0"/>
          </a:p>
          <a:p>
            <a:r>
              <a:rPr lang="ja-JP" altLang="en-US" dirty="0"/>
              <a:t>　　　・「いい</a:t>
            </a:r>
            <a:r>
              <a:rPr lang="ja-JP" altLang="en-US" dirty="0">
                <a:solidFill>
                  <a:srgbClr val="FF0000"/>
                </a:solidFill>
              </a:rPr>
              <a:t>ストーリー</a:t>
            </a:r>
            <a:r>
              <a:rPr lang="ja-JP" altLang="en-US" dirty="0"/>
              <a:t>だった」</a:t>
            </a:r>
            <a:endParaRPr lang="en-US" altLang="ja-JP" dirty="0"/>
          </a:p>
          <a:p>
            <a:r>
              <a:rPr lang="ja-JP" altLang="en-US" dirty="0"/>
              <a:t>　　　・「</a:t>
            </a:r>
            <a:r>
              <a:rPr lang="ja-JP" altLang="en-US" dirty="0">
                <a:solidFill>
                  <a:srgbClr val="FF0000"/>
                </a:solidFill>
              </a:rPr>
              <a:t>キャスティング</a:t>
            </a:r>
            <a:r>
              <a:rPr lang="ja-JP" altLang="en-US" dirty="0"/>
              <a:t>がハマっていた」</a:t>
            </a:r>
            <a:endParaRPr lang="en-US" altLang="ja-JP" dirty="0"/>
          </a:p>
          <a:p>
            <a:r>
              <a:rPr lang="ja-JP" altLang="en-US" dirty="0"/>
              <a:t>　　　・「</a:t>
            </a:r>
            <a:r>
              <a:rPr lang="ja-JP" altLang="en-US" dirty="0">
                <a:solidFill>
                  <a:srgbClr val="FF0000"/>
                </a:solidFill>
              </a:rPr>
              <a:t>演出</a:t>
            </a:r>
            <a:r>
              <a:rPr lang="ja-JP" altLang="en-US" dirty="0"/>
              <a:t>に力が入っていた」</a:t>
            </a:r>
            <a:endParaRPr lang="en-US" altLang="ja-JP" dirty="0"/>
          </a:p>
          <a:p>
            <a:r>
              <a:rPr lang="ja-JP" altLang="en-US" dirty="0"/>
              <a:t>　　　などの書き込みが多ければ好みが分かれづらく平均評価が高い映画だと予測できる</a:t>
            </a:r>
            <a:endParaRPr lang="en-US" altLang="ja-JP" dirty="0"/>
          </a:p>
        </p:txBody>
      </p:sp>
    </p:spTree>
    <p:extLst>
      <p:ext uri="{BB962C8B-B14F-4D97-AF65-F5344CB8AC3E}">
        <p14:creationId xmlns:p14="http://schemas.microsoft.com/office/powerpoint/2010/main" val="388175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テーマ説明</a:t>
            </a:r>
            <a:endParaRPr kumimoji="1" lang="ja-JP" altLang="en-US" sz="2800" dirty="0"/>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2" name="テキスト ボックス 1">
            <a:extLst>
              <a:ext uri="{FF2B5EF4-FFF2-40B4-BE49-F238E27FC236}">
                <a16:creationId xmlns:a16="http://schemas.microsoft.com/office/drawing/2014/main" id="{0A3C74EF-594B-46D3-BCFE-C1EFA1636D5E}"/>
              </a:ext>
            </a:extLst>
          </p:cNvPr>
          <p:cNvSpPr txBox="1"/>
          <p:nvPr/>
        </p:nvSpPr>
        <p:spPr>
          <a:xfrm>
            <a:off x="1561890" y="2278413"/>
            <a:ext cx="7109639" cy="923330"/>
          </a:xfrm>
          <a:prstGeom prst="rect">
            <a:avLst/>
          </a:prstGeom>
          <a:noFill/>
        </p:spPr>
        <p:txBody>
          <a:bodyPr wrap="none" rtlCol="0">
            <a:spAutoFit/>
          </a:bodyPr>
          <a:lstStyle/>
          <a:p>
            <a:r>
              <a:rPr kumimoji="1" lang="ja-JP" altLang="en-US" dirty="0"/>
              <a:t>・グループ全員にとってあんまり楽しめなかった。</a:t>
            </a:r>
            <a:endParaRPr kumimoji="1" lang="en-US" altLang="ja-JP" dirty="0"/>
          </a:p>
          <a:p>
            <a:endParaRPr lang="en-US" altLang="ja-JP" dirty="0"/>
          </a:p>
          <a:p>
            <a:r>
              <a:rPr lang="ja-JP" altLang="en-US" dirty="0"/>
              <a:t>・自分にとってはおもしろかったが、ほかの人が楽しめなかった。</a:t>
            </a:r>
            <a:endParaRPr lang="en-US" altLang="ja-JP" dirty="0"/>
          </a:p>
        </p:txBody>
      </p:sp>
      <p:sp>
        <p:nvSpPr>
          <p:cNvPr id="3" name="矢印: 右 2">
            <a:extLst>
              <a:ext uri="{FF2B5EF4-FFF2-40B4-BE49-F238E27FC236}">
                <a16:creationId xmlns:a16="http://schemas.microsoft.com/office/drawing/2014/main" id="{E9734C73-76E7-473C-BFF8-585DD0B16321}"/>
              </a:ext>
            </a:extLst>
          </p:cNvPr>
          <p:cNvSpPr/>
          <p:nvPr/>
        </p:nvSpPr>
        <p:spPr>
          <a:xfrm>
            <a:off x="1803632" y="3969062"/>
            <a:ext cx="978408" cy="484632"/>
          </a:xfrm>
          <a:prstGeom prst="right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B576FE7-679B-489D-9BBA-D50134CAAC59}"/>
              </a:ext>
            </a:extLst>
          </p:cNvPr>
          <p:cNvSpPr txBox="1"/>
          <p:nvPr/>
        </p:nvSpPr>
        <p:spPr>
          <a:xfrm>
            <a:off x="3362274" y="3847984"/>
            <a:ext cx="5724644" cy="1754326"/>
          </a:xfrm>
          <a:prstGeom prst="rect">
            <a:avLst/>
          </a:prstGeom>
          <a:noFill/>
        </p:spPr>
        <p:txBody>
          <a:bodyPr wrap="none" rtlCol="0">
            <a:spAutoFit/>
          </a:bodyPr>
          <a:lstStyle/>
          <a:p>
            <a:r>
              <a:rPr kumimoji="1" lang="ja-JP" altLang="en-US" dirty="0"/>
              <a:t>グループで観に行く</a:t>
            </a:r>
            <a:r>
              <a:rPr lang="ja-JP" altLang="en-US" dirty="0"/>
              <a:t>のにおすすめの映画を探したい！</a:t>
            </a:r>
            <a:endParaRPr lang="en-US" altLang="ja-JP" dirty="0"/>
          </a:p>
          <a:p>
            <a:r>
              <a:rPr lang="ja-JP" altLang="en-US" dirty="0"/>
              <a:t>次の</a:t>
            </a:r>
            <a:r>
              <a:rPr lang="en-US" altLang="ja-JP" dirty="0"/>
              <a:t>2</a:t>
            </a:r>
            <a:r>
              <a:rPr lang="ja-JP" altLang="en-US" dirty="0"/>
              <a:t>つを同時に満たす映画について分析を行った。</a:t>
            </a:r>
            <a:endParaRPr lang="en-US" altLang="ja-JP" dirty="0"/>
          </a:p>
          <a:p>
            <a:r>
              <a:rPr kumimoji="1" lang="en-US" altLang="ja-JP" dirty="0"/>
              <a:t>   </a:t>
            </a:r>
          </a:p>
          <a:p>
            <a:r>
              <a:rPr lang="ja-JP" altLang="en-US" dirty="0"/>
              <a:t>① 平均評価の高い映画</a:t>
            </a:r>
            <a:endParaRPr lang="en-US" altLang="ja-JP" dirty="0"/>
          </a:p>
          <a:p>
            <a:endParaRPr lang="en-US" altLang="ja-JP" dirty="0"/>
          </a:p>
          <a:p>
            <a:r>
              <a:rPr kumimoji="1" lang="ja-JP" altLang="en-US" dirty="0"/>
              <a:t>② 好みの分かれにくい映画</a:t>
            </a:r>
            <a:endParaRPr kumimoji="1" lang="en-US" altLang="ja-JP" dirty="0"/>
          </a:p>
        </p:txBody>
      </p:sp>
      <p:sp>
        <p:nvSpPr>
          <p:cNvPr id="6" name="テキスト ボックス 5">
            <a:extLst>
              <a:ext uri="{FF2B5EF4-FFF2-40B4-BE49-F238E27FC236}">
                <a16:creationId xmlns:a16="http://schemas.microsoft.com/office/drawing/2014/main" id="{B5429637-A060-48B5-A68A-C84679D8E211}"/>
              </a:ext>
            </a:extLst>
          </p:cNvPr>
          <p:cNvSpPr txBox="1"/>
          <p:nvPr/>
        </p:nvSpPr>
        <p:spPr>
          <a:xfrm>
            <a:off x="871869" y="1737715"/>
            <a:ext cx="4342856" cy="369332"/>
          </a:xfrm>
          <a:prstGeom prst="rect">
            <a:avLst/>
          </a:prstGeom>
          <a:noFill/>
        </p:spPr>
        <p:txBody>
          <a:bodyPr wrap="none" rtlCol="0">
            <a:spAutoFit/>
          </a:bodyPr>
          <a:lstStyle/>
          <a:p>
            <a:r>
              <a:rPr kumimoji="1" lang="en-US" altLang="ja-JP" dirty="0"/>
              <a:t>&lt;</a:t>
            </a:r>
            <a:r>
              <a:rPr lang="ja-JP" altLang="en-US" dirty="0"/>
              <a:t> グループで映画を観に行ったとき</a:t>
            </a:r>
            <a:r>
              <a:rPr lang="en-US" altLang="ja-JP" dirty="0"/>
              <a:t>…</a:t>
            </a:r>
            <a:r>
              <a:rPr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6538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データ</a:t>
            </a:r>
          </a:p>
        </p:txBody>
      </p:sp>
      <p:sp>
        <p:nvSpPr>
          <p:cNvPr id="6" name="テキスト ボックス 5">
            <a:extLst>
              <a:ext uri="{FF2B5EF4-FFF2-40B4-BE49-F238E27FC236}">
                <a16:creationId xmlns:a16="http://schemas.microsoft.com/office/drawing/2014/main" id="{9B6694AB-E1CB-4369-A6F4-87809BE1B51A}"/>
              </a:ext>
            </a:extLst>
          </p:cNvPr>
          <p:cNvSpPr txBox="1"/>
          <p:nvPr/>
        </p:nvSpPr>
        <p:spPr>
          <a:xfrm>
            <a:off x="311436" y="990349"/>
            <a:ext cx="4823756" cy="1754326"/>
          </a:xfrm>
          <a:prstGeom prst="rect">
            <a:avLst/>
          </a:prstGeom>
          <a:noFill/>
        </p:spPr>
        <p:txBody>
          <a:bodyPr wrap="none" rtlCol="0">
            <a:spAutoFit/>
          </a:bodyPr>
          <a:lstStyle/>
          <a:p>
            <a:r>
              <a:rPr lang="ja-JP" altLang="en-US" dirty="0"/>
              <a:t>クローリング対象としたサイト </a:t>
            </a:r>
            <a:r>
              <a:rPr lang="en-US" altLang="ja-JP" dirty="0"/>
              <a:t>: Yahoo!</a:t>
            </a:r>
            <a:r>
              <a:rPr lang="ja-JP" altLang="en-US" dirty="0"/>
              <a:t>映画</a:t>
            </a:r>
            <a:endParaRPr lang="en-US" altLang="ja-JP" dirty="0"/>
          </a:p>
          <a:p>
            <a:r>
              <a:rPr lang="ja-JP" altLang="en-US" dirty="0"/>
              <a:t>データ取得日時 </a:t>
            </a:r>
            <a:r>
              <a:rPr lang="en-US" altLang="ja-JP" dirty="0"/>
              <a:t>: 2021</a:t>
            </a:r>
            <a:r>
              <a:rPr lang="ja-JP" altLang="en-US" dirty="0"/>
              <a:t>年</a:t>
            </a:r>
            <a:r>
              <a:rPr lang="en-US" altLang="ja-JP" dirty="0"/>
              <a:t>7</a:t>
            </a:r>
            <a:r>
              <a:rPr lang="ja-JP" altLang="en-US" dirty="0"/>
              <a:t>月</a:t>
            </a:r>
            <a:r>
              <a:rPr lang="en-US" altLang="ja-JP" dirty="0"/>
              <a:t>20</a:t>
            </a:r>
            <a:r>
              <a:rPr lang="ja-JP" altLang="en-US" dirty="0"/>
              <a:t>日</a:t>
            </a:r>
            <a:endParaRPr lang="en-US" altLang="ja-JP" dirty="0"/>
          </a:p>
          <a:p>
            <a:r>
              <a:rPr lang="en-US" altLang="ja-JP" dirty="0"/>
              <a:t>html</a:t>
            </a:r>
            <a:r>
              <a:rPr lang="ja-JP" altLang="en-US" dirty="0"/>
              <a:t>取得件数 </a:t>
            </a:r>
            <a:r>
              <a:rPr lang="en-US" altLang="ja-JP" dirty="0"/>
              <a:t>: 5,008</a:t>
            </a:r>
            <a:r>
              <a:rPr lang="ja-JP" altLang="en-US" dirty="0"/>
              <a:t>件</a:t>
            </a:r>
            <a:endParaRPr lang="en-US" altLang="ja-JP" dirty="0"/>
          </a:p>
          <a:p>
            <a:endParaRPr lang="en-US" altLang="ja-JP" dirty="0"/>
          </a:p>
          <a:p>
            <a:pPr marL="342900" indent="-342900">
              <a:buAutoNum type="arabicPeriod" startAt="3"/>
            </a:pPr>
            <a:endParaRPr lang="en-US" altLang="ja-JP" dirty="0"/>
          </a:p>
          <a:p>
            <a:pPr marL="342900" indent="-342900">
              <a:buAutoNum type="arabicPeriod" startAt="3"/>
            </a:pPr>
            <a:endParaRPr lang="en-US" altLang="ja-JP" dirty="0"/>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lang="en-US" altLang="ja-JP" dirty="0"/>
              <a:t>3</a:t>
            </a:r>
            <a:endParaRPr kumimoji="1" lang="ja-JP" altLang="en-US" dirty="0"/>
          </a:p>
        </p:txBody>
      </p:sp>
      <p:pic>
        <p:nvPicPr>
          <p:cNvPr id="8" name="図 7" descr="テキスト&#10;&#10;中程度の精度で自動的に生成された説明">
            <a:extLst>
              <a:ext uri="{FF2B5EF4-FFF2-40B4-BE49-F238E27FC236}">
                <a16:creationId xmlns:a16="http://schemas.microsoft.com/office/drawing/2014/main" id="{B0309683-714B-4C93-AD24-0D93F6A24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727" y="2020938"/>
            <a:ext cx="3910287" cy="2839394"/>
          </a:xfrm>
          <a:prstGeom prst="rect">
            <a:avLst/>
          </a:prstGeom>
        </p:spPr>
      </p:pic>
      <p:sp>
        <p:nvSpPr>
          <p:cNvPr id="11" name="矢印: 右 10">
            <a:extLst>
              <a:ext uri="{FF2B5EF4-FFF2-40B4-BE49-F238E27FC236}">
                <a16:creationId xmlns:a16="http://schemas.microsoft.com/office/drawing/2014/main" id="{AD702215-C9D4-4C60-9D4F-08C91941CA88}"/>
              </a:ext>
            </a:extLst>
          </p:cNvPr>
          <p:cNvSpPr/>
          <p:nvPr/>
        </p:nvSpPr>
        <p:spPr>
          <a:xfrm rot="5400000">
            <a:off x="5543456" y="5151756"/>
            <a:ext cx="620455" cy="484632"/>
          </a:xfrm>
          <a:prstGeom prst="right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グラフィカル ユーザー インターフェイス, テキスト, アプリケーション, メール&#10;&#10;自動的に生成された説明">
            <a:extLst>
              <a:ext uri="{FF2B5EF4-FFF2-40B4-BE49-F238E27FC236}">
                <a16:creationId xmlns:a16="http://schemas.microsoft.com/office/drawing/2014/main" id="{C65268EA-3C67-4D4F-AF48-54E921079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727" y="2025395"/>
            <a:ext cx="3910287" cy="2900588"/>
          </a:xfrm>
          <a:prstGeom prst="rect">
            <a:avLst/>
          </a:prstGeom>
        </p:spPr>
      </p:pic>
      <p:pic>
        <p:nvPicPr>
          <p:cNvPr id="14" name="図 13">
            <a:extLst>
              <a:ext uri="{FF2B5EF4-FFF2-40B4-BE49-F238E27FC236}">
                <a16:creationId xmlns:a16="http://schemas.microsoft.com/office/drawing/2014/main" id="{A95AF72E-DC8F-4D1F-97EF-041B49298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3" y="5867651"/>
            <a:ext cx="12062534" cy="369332"/>
          </a:xfrm>
          <a:prstGeom prst="rect">
            <a:avLst/>
          </a:prstGeom>
        </p:spPr>
      </p:pic>
      <p:pic>
        <p:nvPicPr>
          <p:cNvPr id="16" name="図 15" descr="グラフィカル ユーザー インターフェイス&#10;&#10;自動的に生成された説明">
            <a:extLst>
              <a:ext uri="{FF2B5EF4-FFF2-40B4-BE49-F238E27FC236}">
                <a16:creationId xmlns:a16="http://schemas.microsoft.com/office/drawing/2014/main" id="{79D82C06-A081-4D99-A765-BFC36E865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024" y="2020938"/>
            <a:ext cx="4229168" cy="2839394"/>
          </a:xfrm>
          <a:prstGeom prst="rect">
            <a:avLst/>
          </a:prstGeom>
        </p:spPr>
      </p:pic>
    </p:spTree>
    <p:extLst>
      <p:ext uri="{BB962C8B-B14F-4D97-AF65-F5344CB8AC3E}">
        <p14:creationId xmlns:p14="http://schemas.microsoft.com/office/powerpoint/2010/main" val="56278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データ</a:t>
            </a:r>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lang="en-US" altLang="ja-JP" dirty="0"/>
              <a:t>4</a:t>
            </a:r>
            <a:endParaRPr kumimoji="1" lang="ja-JP" altLang="en-US" dirty="0"/>
          </a:p>
        </p:txBody>
      </p:sp>
      <p:sp>
        <p:nvSpPr>
          <p:cNvPr id="2" name="テキスト ボックス 1">
            <a:extLst>
              <a:ext uri="{FF2B5EF4-FFF2-40B4-BE49-F238E27FC236}">
                <a16:creationId xmlns:a16="http://schemas.microsoft.com/office/drawing/2014/main" id="{82989105-0DF3-4F46-BD84-BCBA00793F12}"/>
              </a:ext>
            </a:extLst>
          </p:cNvPr>
          <p:cNvSpPr txBox="1"/>
          <p:nvPr/>
        </p:nvSpPr>
        <p:spPr>
          <a:xfrm>
            <a:off x="520068" y="2493114"/>
            <a:ext cx="8970726" cy="1754326"/>
          </a:xfrm>
          <a:prstGeom prst="rect">
            <a:avLst/>
          </a:prstGeom>
          <a:noFill/>
        </p:spPr>
        <p:txBody>
          <a:bodyPr wrap="none" rtlCol="0">
            <a:spAutoFit/>
          </a:bodyPr>
          <a:lstStyle/>
          <a:p>
            <a:r>
              <a:rPr kumimoji="1" lang="ja-JP" altLang="en-US" dirty="0"/>
              <a:t>検収条件 </a:t>
            </a:r>
            <a:r>
              <a:rPr kumimoji="1" lang="en-US" altLang="ja-JP" dirty="0"/>
              <a:t>:</a:t>
            </a:r>
          </a:p>
          <a:p>
            <a:endParaRPr kumimoji="1" lang="en-US" altLang="ja-JP" dirty="0"/>
          </a:p>
          <a:p>
            <a:r>
              <a:rPr lang="ja-JP" altLang="en-US" dirty="0"/>
              <a:t>・</a:t>
            </a:r>
            <a:r>
              <a:rPr kumimoji="1" lang="en-US" altLang="ja-JP" dirty="0"/>
              <a:t> </a:t>
            </a:r>
            <a:r>
              <a:rPr kumimoji="1" lang="ja-JP" altLang="en-US" dirty="0"/>
              <a:t>映画をユーザーレビュー数でソートし、上位</a:t>
            </a:r>
            <a:r>
              <a:rPr kumimoji="1" lang="en-US" altLang="ja-JP" dirty="0"/>
              <a:t>5,008</a:t>
            </a:r>
            <a:r>
              <a:rPr kumimoji="1" lang="ja-JP" altLang="en-US" dirty="0"/>
              <a:t>件の</a:t>
            </a:r>
            <a:r>
              <a:rPr kumimoji="1" lang="en-US" altLang="ja-JP" dirty="0"/>
              <a:t>html</a:t>
            </a:r>
            <a:r>
              <a:rPr kumimoji="1" lang="ja-JP" altLang="en-US" dirty="0"/>
              <a:t>を取得すること</a:t>
            </a:r>
            <a:endParaRPr kumimoji="1" lang="en-US" altLang="ja-JP" dirty="0"/>
          </a:p>
          <a:p>
            <a:endParaRPr kumimoji="1" lang="en-US" altLang="ja-JP" dirty="0"/>
          </a:p>
          <a:p>
            <a:r>
              <a:rPr lang="ja-JP" altLang="en-US" dirty="0"/>
              <a:t>・クローリング中にレビュー数のランキングが変動し、</a:t>
            </a:r>
            <a:r>
              <a:rPr lang="en-US" altLang="ja-JP" dirty="0"/>
              <a:t>html</a:t>
            </a:r>
            <a:r>
              <a:rPr lang="ja-JP" altLang="en-US" dirty="0"/>
              <a:t>が重複することがある。</a:t>
            </a:r>
            <a:endParaRPr lang="en-US" altLang="ja-JP" dirty="0"/>
          </a:p>
          <a:p>
            <a:r>
              <a:rPr kumimoji="1" lang="ja-JP" altLang="en-US" dirty="0"/>
              <a:t>　重複した回数＋データフレームの行数 </a:t>
            </a:r>
            <a:r>
              <a:rPr lang="en-US" altLang="ja-JP" dirty="0"/>
              <a:t>= 5,008</a:t>
            </a:r>
            <a:r>
              <a:rPr lang="ja-JP" altLang="en-US" dirty="0"/>
              <a:t>　となれば</a:t>
            </a:r>
            <a:r>
              <a:rPr lang="en-US" altLang="ja-JP" dirty="0"/>
              <a:t>O.K.</a:t>
            </a:r>
            <a:endParaRPr kumimoji="1" lang="ja-JP" altLang="en-US" dirty="0"/>
          </a:p>
        </p:txBody>
      </p:sp>
    </p:spTree>
    <p:extLst>
      <p:ext uri="{BB962C8B-B14F-4D97-AF65-F5344CB8AC3E}">
        <p14:creationId xmlns:p14="http://schemas.microsoft.com/office/powerpoint/2010/main" val="246551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定義 </a:t>
            </a:r>
            <a:r>
              <a:rPr kumimoji="1" lang="en-US" altLang="ja-JP" sz="2800" dirty="0"/>
              <a:t>: </a:t>
            </a:r>
            <a:r>
              <a:rPr lang="ja-JP" altLang="en-US" sz="2800" dirty="0"/>
              <a:t>好み</a:t>
            </a:r>
            <a:r>
              <a:rPr kumimoji="1" lang="ja-JP" altLang="en-US" sz="2800" dirty="0"/>
              <a:t>の分かれる映画</a:t>
            </a:r>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lang="en-US" altLang="ja-JP" dirty="0"/>
              <a:t>5</a:t>
            </a:r>
            <a:endParaRPr kumimoji="1" lang="ja-JP" altLang="en-US" dirty="0"/>
          </a:p>
        </p:txBody>
      </p:sp>
      <p:sp>
        <p:nvSpPr>
          <p:cNvPr id="2" name="テキスト ボックス 1">
            <a:extLst>
              <a:ext uri="{FF2B5EF4-FFF2-40B4-BE49-F238E27FC236}">
                <a16:creationId xmlns:a16="http://schemas.microsoft.com/office/drawing/2014/main" id="{2299D9AF-9FBD-4988-BDDB-FCED074AD6BF}"/>
              </a:ext>
            </a:extLst>
          </p:cNvPr>
          <p:cNvSpPr txBox="1"/>
          <p:nvPr/>
        </p:nvSpPr>
        <p:spPr>
          <a:xfrm>
            <a:off x="1040770" y="2133770"/>
            <a:ext cx="10110460" cy="369332"/>
          </a:xfrm>
          <a:prstGeom prst="rect">
            <a:avLst/>
          </a:prstGeom>
          <a:noFill/>
        </p:spPr>
        <p:txBody>
          <a:bodyPr wrap="none" rtlCol="0">
            <a:spAutoFit/>
          </a:bodyPr>
          <a:lstStyle/>
          <a:p>
            <a:r>
              <a:rPr kumimoji="1" lang="ja-JP" altLang="en-US" dirty="0"/>
              <a:t>好みの分かれる映画の評価指標としては、ユーザーによる評価の標準偏差を用いることにした。</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42F04E4-0E8D-41F3-AF6E-28E0568A8930}"/>
                  </a:ext>
                </a:extLst>
              </p:cNvPr>
              <p:cNvSpPr txBox="1"/>
              <p:nvPr/>
            </p:nvSpPr>
            <p:spPr>
              <a:xfrm>
                <a:off x="1415340" y="2672759"/>
                <a:ext cx="89105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𝑠𝑑</m:t>
                      </m:r>
                      <m:r>
                        <a:rPr kumimoji="1" lang="en-US" altLang="ja-JP" b="0" i="1" smtClean="0">
                          <a:latin typeface="Cambria Math" panose="02040503050406030204" pitchFamily="18" charset="0"/>
                        </a:rPr>
                        <m:t>= </m:t>
                      </m:r>
                      <m:rad>
                        <m:radPr>
                          <m:degHide m:val="on"/>
                          <m:ctrlPr>
                            <a:rPr kumimoji="1" lang="en-US" altLang="ja-JP" i="1" smtClean="0">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d>
                                    <m:dPr>
                                      <m:ctrlPr>
                                        <a:rPr lang="en-US" altLang="ja-JP" i="1">
                                          <a:latin typeface="Cambria Math" panose="02040503050406030204" pitchFamily="18" charset="0"/>
                                        </a:rPr>
                                      </m:ctrlPr>
                                    </m:dPr>
                                    <m:e>
                                      <m:r>
                                        <a:rPr lang="ja-JP" altLang="en-US" i="1">
                                          <a:latin typeface="Cambria Math" panose="02040503050406030204" pitchFamily="18" charset="0"/>
                                        </a:rPr>
                                        <m:t>平均評価</m:t>
                                      </m:r>
                                    </m:e>
                                  </m:d>
                                  <m:r>
                                    <a:rPr lang="en-US" altLang="ja-JP" i="1">
                                      <a:latin typeface="Cambria Math" panose="02040503050406030204" pitchFamily="18" charset="0"/>
                                    </a:rPr>
                                    <m:t>−1</m:t>
                                  </m:r>
                                </m:e>
                              </m:d>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r>
                                <a:rPr lang="ja-JP" altLang="en-US" i="1">
                                  <a:latin typeface="Cambria Math" panose="02040503050406030204" pitchFamily="18" charset="0"/>
                                  <a:ea typeface="Cambria Math" panose="02040503050406030204" pitchFamily="18" charset="0"/>
                                </a:rPr>
                                <m:t>点評価の割合</m:t>
                              </m:r>
                              <m:r>
                                <a:rPr lang="en-US" altLang="ja-JP" i="1">
                                  <a:latin typeface="Cambria Math" panose="02040503050406030204" pitchFamily="18" charset="0"/>
                                  <a:ea typeface="Cambria Math" panose="02040503050406030204" pitchFamily="18" charset="0"/>
                                </a:rPr>
                                <m:t>)</m:t>
                              </m:r>
                            </m:num>
                            <m:den>
                              <m:r>
                                <a:rPr lang="en-US" altLang="ja-JP" i="1">
                                  <a:latin typeface="Cambria Math" panose="02040503050406030204" pitchFamily="18" charset="0"/>
                                  <a:ea typeface="Cambria Math" panose="02040503050406030204" pitchFamily="18" charset="0"/>
                                </a:rPr>
                                <m:t>100</m:t>
                              </m:r>
                            </m:den>
                          </m:f>
                          <m:r>
                            <a:rPr lang="en-US" altLang="ja-JP" i="1">
                              <a:latin typeface="Cambria Math" panose="02040503050406030204" pitchFamily="18" charset="0"/>
                              <a:ea typeface="Cambria Math" panose="02040503050406030204" pitchFamily="18" charset="0"/>
                            </a:rPr>
                            <m:t>+ ⋯</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d>
                                    <m:dPr>
                                      <m:ctrlPr>
                                        <a:rPr lang="en-US" altLang="ja-JP" i="1">
                                          <a:latin typeface="Cambria Math" panose="02040503050406030204" pitchFamily="18" charset="0"/>
                                        </a:rPr>
                                      </m:ctrlPr>
                                    </m:dPr>
                                    <m:e>
                                      <m:r>
                                        <a:rPr lang="ja-JP" altLang="en-US" i="1">
                                          <a:latin typeface="Cambria Math" panose="02040503050406030204" pitchFamily="18" charset="0"/>
                                        </a:rPr>
                                        <m:t>平均評価</m:t>
                                      </m:r>
                                    </m:e>
                                  </m:d>
                                  <m:r>
                                    <a:rPr lang="en-US" altLang="ja-JP" i="1">
                                      <a:latin typeface="Cambria Math" panose="02040503050406030204" pitchFamily="18" charset="0"/>
                                    </a:rPr>
                                    <m:t>−5</m:t>
                                  </m:r>
                                </m:e>
                              </m:d>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点評価の割合</m:t>
                              </m:r>
                              <m:r>
                                <a:rPr lang="en-US" altLang="ja-JP" i="1">
                                  <a:latin typeface="Cambria Math" panose="02040503050406030204" pitchFamily="18" charset="0"/>
                                  <a:ea typeface="Cambria Math" panose="02040503050406030204" pitchFamily="18" charset="0"/>
                                </a:rPr>
                                <m:t>)</m:t>
                              </m:r>
                            </m:num>
                            <m:den>
                              <m:r>
                                <a:rPr lang="en-US" altLang="ja-JP" i="1">
                                  <a:latin typeface="Cambria Math" panose="02040503050406030204" pitchFamily="18" charset="0"/>
                                  <a:ea typeface="Cambria Math" panose="02040503050406030204" pitchFamily="18" charset="0"/>
                                </a:rPr>
                                <m:t>100</m:t>
                              </m:r>
                            </m:den>
                          </m:f>
                        </m:e>
                      </m:ra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742F04E4-0E8D-41F3-AF6E-28E0568A8930}"/>
                  </a:ext>
                </a:extLst>
              </p:cNvPr>
              <p:cNvSpPr txBox="1">
                <a:spLocks noRot="1" noChangeAspect="1" noMove="1" noResize="1" noEditPoints="1" noAdjustHandles="1" noChangeArrowheads="1" noChangeShapeType="1" noTextEdit="1"/>
              </p:cNvSpPr>
              <p:nvPr/>
            </p:nvSpPr>
            <p:spPr>
              <a:xfrm>
                <a:off x="1415340" y="2672759"/>
                <a:ext cx="8910581" cy="818366"/>
              </a:xfrm>
              <a:prstGeom prst="rect">
                <a:avLst/>
              </a:prstGeom>
              <a:blipFill>
                <a:blip r:embed="rId2"/>
                <a:stretch>
                  <a:fillRect b="-74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CAAAA2-43D9-44EA-851A-AB50FA2C897A}"/>
              </a:ext>
            </a:extLst>
          </p:cNvPr>
          <p:cNvSpPr txBox="1"/>
          <p:nvPr/>
        </p:nvSpPr>
        <p:spPr>
          <a:xfrm>
            <a:off x="1783246" y="5881827"/>
            <a:ext cx="2262158" cy="369332"/>
          </a:xfrm>
          <a:prstGeom prst="rect">
            <a:avLst/>
          </a:prstGeom>
          <a:noFill/>
        </p:spPr>
        <p:txBody>
          <a:bodyPr wrap="none" rtlCol="0">
            <a:spAutoFit/>
          </a:bodyPr>
          <a:lstStyle/>
          <a:p>
            <a:r>
              <a:rPr lang="ja-JP" altLang="en-US" dirty="0"/>
              <a:t>好みの分かれる映画</a:t>
            </a:r>
            <a:endParaRPr kumimoji="1" lang="ja-JP" altLang="en-US" dirty="0"/>
          </a:p>
        </p:txBody>
      </p:sp>
      <p:sp>
        <p:nvSpPr>
          <p:cNvPr id="21" name="テキスト ボックス 20">
            <a:extLst>
              <a:ext uri="{FF2B5EF4-FFF2-40B4-BE49-F238E27FC236}">
                <a16:creationId xmlns:a16="http://schemas.microsoft.com/office/drawing/2014/main" id="{A0AEEBC0-3196-4045-AB7E-AD8010902D34}"/>
              </a:ext>
            </a:extLst>
          </p:cNvPr>
          <p:cNvSpPr txBox="1"/>
          <p:nvPr/>
        </p:nvSpPr>
        <p:spPr>
          <a:xfrm>
            <a:off x="7860485" y="5881827"/>
            <a:ext cx="6123962" cy="369332"/>
          </a:xfrm>
          <a:prstGeom prst="rect">
            <a:avLst/>
          </a:prstGeom>
          <a:noFill/>
        </p:spPr>
        <p:txBody>
          <a:bodyPr wrap="square">
            <a:spAutoFit/>
          </a:bodyPr>
          <a:lstStyle/>
          <a:p>
            <a:r>
              <a:rPr lang="ja-JP" altLang="en-US" dirty="0"/>
              <a:t>好みの分かれない映画</a:t>
            </a:r>
            <a:endParaRPr kumimoji="1" lang="ja-JP" altLang="en-US" dirty="0"/>
          </a:p>
        </p:txBody>
      </p:sp>
      <p:pic>
        <p:nvPicPr>
          <p:cNvPr id="7" name="図 6" descr="テーブル&#10;&#10;自動的に生成された説明">
            <a:extLst>
              <a:ext uri="{FF2B5EF4-FFF2-40B4-BE49-F238E27FC236}">
                <a16:creationId xmlns:a16="http://schemas.microsoft.com/office/drawing/2014/main" id="{36D871BF-41FD-468B-9AE3-E5EFBAF38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94" y="4008926"/>
            <a:ext cx="5680848" cy="1469494"/>
          </a:xfrm>
          <a:prstGeom prst="rect">
            <a:avLst/>
          </a:prstGeom>
        </p:spPr>
      </p:pic>
      <p:pic>
        <p:nvPicPr>
          <p:cNvPr id="13" name="図 12" descr="テーブル&#10;&#10;自動的に生成された説明">
            <a:extLst>
              <a:ext uri="{FF2B5EF4-FFF2-40B4-BE49-F238E27FC236}">
                <a16:creationId xmlns:a16="http://schemas.microsoft.com/office/drawing/2014/main" id="{CBD91B91-9D24-4033-B8DD-CC9EBBBC1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08926"/>
            <a:ext cx="5885006" cy="1522304"/>
          </a:xfrm>
          <a:prstGeom prst="rect">
            <a:avLst/>
          </a:prstGeom>
        </p:spPr>
      </p:pic>
      <p:pic>
        <p:nvPicPr>
          <p:cNvPr id="11" name="図 10" descr="テーブル&#10;&#10;自動的に生成された説明">
            <a:extLst>
              <a:ext uri="{FF2B5EF4-FFF2-40B4-BE49-F238E27FC236}">
                <a16:creationId xmlns:a16="http://schemas.microsoft.com/office/drawing/2014/main" id="{D0FCB9F1-1824-4DE7-B481-F404B9168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325911"/>
            <a:ext cx="5680848" cy="1179729"/>
          </a:xfrm>
          <a:prstGeom prst="rect">
            <a:avLst/>
          </a:prstGeom>
        </p:spPr>
      </p:pic>
    </p:spTree>
    <p:extLst>
      <p:ext uri="{BB962C8B-B14F-4D97-AF65-F5344CB8AC3E}">
        <p14:creationId xmlns:p14="http://schemas.microsoft.com/office/powerpoint/2010/main" val="399000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レーダーチャートについての分析</a:t>
            </a:r>
            <a:endParaRPr kumimoji="1" lang="ja-JP" altLang="en-US" sz="2800" dirty="0"/>
          </a:p>
        </p:txBody>
      </p:sp>
      <p:sp>
        <p:nvSpPr>
          <p:cNvPr id="4" name="テキスト ボックス 3">
            <a:extLst>
              <a:ext uri="{FF2B5EF4-FFF2-40B4-BE49-F238E27FC236}">
                <a16:creationId xmlns:a16="http://schemas.microsoft.com/office/drawing/2014/main" id="{E0D7206B-93BB-41DF-8997-CAB26311A638}"/>
              </a:ext>
            </a:extLst>
          </p:cNvPr>
          <p:cNvSpPr txBox="1"/>
          <p:nvPr/>
        </p:nvSpPr>
        <p:spPr>
          <a:xfrm>
            <a:off x="11879094" y="6488668"/>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11" name="テキスト ボックス 10">
            <a:extLst>
              <a:ext uri="{FF2B5EF4-FFF2-40B4-BE49-F238E27FC236}">
                <a16:creationId xmlns:a16="http://schemas.microsoft.com/office/drawing/2014/main" id="{74CF9AFF-5086-4AFA-89A9-BF2D5EE3E041}"/>
              </a:ext>
            </a:extLst>
          </p:cNvPr>
          <p:cNvSpPr txBox="1"/>
          <p:nvPr/>
        </p:nvSpPr>
        <p:spPr>
          <a:xfrm>
            <a:off x="2180614" y="5593025"/>
            <a:ext cx="5724644" cy="369332"/>
          </a:xfrm>
          <a:prstGeom prst="rect">
            <a:avLst/>
          </a:prstGeom>
          <a:noFill/>
        </p:spPr>
        <p:txBody>
          <a:bodyPr wrap="none" rtlCol="0">
            <a:spAutoFit/>
          </a:bodyPr>
          <a:lstStyle/>
          <a:p>
            <a:r>
              <a:rPr kumimoji="1" lang="ja-JP" altLang="en-US" dirty="0">
                <a:solidFill>
                  <a:srgbClr val="FF0000"/>
                </a:solidFill>
              </a:rPr>
              <a:t>各パラメータと平均評価は強く正の相関をもっている</a:t>
            </a:r>
          </a:p>
        </p:txBody>
      </p:sp>
      <p:pic>
        <p:nvPicPr>
          <p:cNvPr id="3" name="図 2" descr="パソコンの画面&#10;&#10;中程度の精度で自動的に生成された説明">
            <a:extLst>
              <a:ext uri="{FF2B5EF4-FFF2-40B4-BE49-F238E27FC236}">
                <a16:creationId xmlns:a16="http://schemas.microsoft.com/office/drawing/2014/main" id="{9F2EBFCD-41E7-4D2E-9E98-E2F721F6B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2474" y="1002206"/>
            <a:ext cx="1249988" cy="5671128"/>
          </a:xfrm>
          <a:prstGeom prst="rect">
            <a:avLst/>
          </a:prstGeom>
        </p:spPr>
      </p:pic>
      <p:sp>
        <p:nvSpPr>
          <p:cNvPr id="7" name="テキスト ボックス 6">
            <a:extLst>
              <a:ext uri="{FF2B5EF4-FFF2-40B4-BE49-F238E27FC236}">
                <a16:creationId xmlns:a16="http://schemas.microsoft.com/office/drawing/2014/main" id="{D27EA4F8-0977-4190-B3B6-3A5F2569ECFD}"/>
              </a:ext>
            </a:extLst>
          </p:cNvPr>
          <p:cNvSpPr txBox="1"/>
          <p:nvPr/>
        </p:nvSpPr>
        <p:spPr>
          <a:xfrm>
            <a:off x="939538" y="1385455"/>
            <a:ext cx="4211409" cy="369332"/>
          </a:xfrm>
          <a:prstGeom prst="rect">
            <a:avLst/>
          </a:prstGeom>
          <a:noFill/>
        </p:spPr>
        <p:txBody>
          <a:bodyPr wrap="none" rtlCol="0">
            <a:spAutoFit/>
          </a:bodyPr>
          <a:lstStyle/>
          <a:p>
            <a:r>
              <a:rPr kumimoji="1" lang="en-US" altLang="ja-JP" dirty="0"/>
              <a:t>&lt;</a:t>
            </a:r>
            <a:r>
              <a:rPr kumimoji="1" lang="ja-JP" altLang="en-US" dirty="0"/>
              <a:t>レーダーチャートと平均評価の相関</a:t>
            </a:r>
            <a:r>
              <a:rPr kumimoji="1" lang="en-US" altLang="ja-JP" dirty="0"/>
              <a:t>&gt;</a:t>
            </a:r>
            <a:endParaRPr kumimoji="1" lang="ja-JP" altLang="en-US" dirty="0"/>
          </a:p>
        </p:txBody>
      </p:sp>
      <p:pic>
        <p:nvPicPr>
          <p:cNvPr id="12" name="図 11" descr="テキスト, 手紙&#10;&#10;自動的に生成された説明">
            <a:extLst>
              <a:ext uri="{FF2B5EF4-FFF2-40B4-BE49-F238E27FC236}">
                <a16:creationId xmlns:a16="http://schemas.microsoft.com/office/drawing/2014/main" id="{52487C42-2CF7-4456-81AC-630A00670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152" y="1984052"/>
            <a:ext cx="7007568" cy="3255232"/>
          </a:xfrm>
          <a:prstGeom prst="rect">
            <a:avLst/>
          </a:prstGeom>
        </p:spPr>
      </p:pic>
    </p:spTree>
    <p:extLst>
      <p:ext uri="{BB962C8B-B14F-4D97-AF65-F5344CB8AC3E}">
        <p14:creationId xmlns:p14="http://schemas.microsoft.com/office/powerpoint/2010/main" val="257962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レーダーチャートについての分析</a:t>
            </a:r>
            <a:endParaRPr kumimoji="1" lang="ja-JP" altLang="en-US" sz="2800" dirty="0"/>
          </a:p>
        </p:txBody>
      </p:sp>
      <p:sp>
        <p:nvSpPr>
          <p:cNvPr id="4" name="テキスト ボックス 3">
            <a:extLst>
              <a:ext uri="{FF2B5EF4-FFF2-40B4-BE49-F238E27FC236}">
                <a16:creationId xmlns:a16="http://schemas.microsoft.com/office/drawing/2014/main" id="{E0D7206B-93BB-41DF-8997-CAB26311A638}"/>
              </a:ext>
            </a:extLst>
          </p:cNvPr>
          <p:cNvSpPr txBox="1"/>
          <p:nvPr/>
        </p:nvSpPr>
        <p:spPr>
          <a:xfrm>
            <a:off x="11879094" y="64886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10" name="矢印: 右 9">
            <a:extLst>
              <a:ext uri="{FF2B5EF4-FFF2-40B4-BE49-F238E27FC236}">
                <a16:creationId xmlns:a16="http://schemas.microsoft.com/office/drawing/2014/main" id="{2FD5E892-2D03-4259-96D3-1656C9A18190}"/>
              </a:ext>
            </a:extLst>
          </p:cNvPr>
          <p:cNvSpPr/>
          <p:nvPr/>
        </p:nvSpPr>
        <p:spPr>
          <a:xfrm>
            <a:off x="762032" y="6004036"/>
            <a:ext cx="978408" cy="484632"/>
          </a:xfrm>
          <a:prstGeom prst="right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4CF9AFF-5086-4AFA-89A9-BF2D5EE3E041}"/>
              </a:ext>
            </a:extLst>
          </p:cNvPr>
          <p:cNvSpPr txBox="1"/>
          <p:nvPr/>
        </p:nvSpPr>
        <p:spPr>
          <a:xfrm>
            <a:off x="1849159" y="6119336"/>
            <a:ext cx="4176143" cy="369332"/>
          </a:xfrm>
          <a:prstGeom prst="rect">
            <a:avLst/>
          </a:prstGeom>
          <a:noFill/>
        </p:spPr>
        <p:txBody>
          <a:bodyPr wrap="none" rtlCol="0">
            <a:spAutoFit/>
          </a:bodyPr>
          <a:lstStyle/>
          <a:p>
            <a:r>
              <a:rPr lang="ja-JP" altLang="en-US" dirty="0">
                <a:solidFill>
                  <a:srgbClr val="FF0000"/>
                </a:solidFill>
              </a:rPr>
              <a:t>物語、配役、演出</a:t>
            </a:r>
            <a:r>
              <a:rPr lang="ja-JP" altLang="en-US" dirty="0"/>
              <a:t>の評判がいい映画 </a:t>
            </a:r>
            <a:r>
              <a:rPr lang="en-US" altLang="ja-JP" dirty="0"/>
              <a:t>= </a:t>
            </a:r>
            <a:endParaRPr kumimoji="1" lang="ja-JP" altLang="en-US" dirty="0"/>
          </a:p>
        </p:txBody>
      </p:sp>
      <p:sp>
        <p:nvSpPr>
          <p:cNvPr id="12" name="テキスト ボックス 11">
            <a:extLst>
              <a:ext uri="{FF2B5EF4-FFF2-40B4-BE49-F238E27FC236}">
                <a16:creationId xmlns:a16="http://schemas.microsoft.com/office/drawing/2014/main" id="{C8CCC6CD-9279-4261-85C2-6E18CF5023A0}"/>
              </a:ext>
            </a:extLst>
          </p:cNvPr>
          <p:cNvSpPr txBox="1"/>
          <p:nvPr/>
        </p:nvSpPr>
        <p:spPr>
          <a:xfrm>
            <a:off x="939538" y="1385455"/>
            <a:ext cx="4211409" cy="369332"/>
          </a:xfrm>
          <a:prstGeom prst="rect">
            <a:avLst/>
          </a:prstGeom>
          <a:noFill/>
        </p:spPr>
        <p:txBody>
          <a:bodyPr wrap="none" rtlCol="0">
            <a:spAutoFit/>
          </a:bodyPr>
          <a:lstStyle/>
          <a:p>
            <a:r>
              <a:rPr kumimoji="1" lang="en-US" altLang="ja-JP" dirty="0"/>
              <a:t>&lt;</a:t>
            </a:r>
            <a:r>
              <a:rPr kumimoji="1" lang="ja-JP" altLang="en-US" dirty="0"/>
              <a:t>レーダーチャートと</a:t>
            </a:r>
            <a:r>
              <a:rPr lang="ja-JP" altLang="en-US" dirty="0"/>
              <a:t>標準偏差</a:t>
            </a:r>
            <a:r>
              <a:rPr kumimoji="1" lang="ja-JP" altLang="en-US" dirty="0"/>
              <a:t>の相関</a:t>
            </a:r>
            <a:r>
              <a:rPr kumimoji="1" lang="en-US" altLang="ja-JP" dirty="0"/>
              <a:t>&gt;</a:t>
            </a:r>
            <a:endParaRPr kumimoji="1" lang="ja-JP" altLang="en-US" dirty="0"/>
          </a:p>
        </p:txBody>
      </p:sp>
      <p:pic>
        <p:nvPicPr>
          <p:cNvPr id="9" name="図 8" descr="テキスト, テーブル, 手紙&#10;&#10;自動的に生成された説明">
            <a:extLst>
              <a:ext uri="{FF2B5EF4-FFF2-40B4-BE49-F238E27FC236}">
                <a16:creationId xmlns:a16="http://schemas.microsoft.com/office/drawing/2014/main" id="{F68E9B00-B8AD-4E1E-8193-7AB9716D5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32" y="2102150"/>
            <a:ext cx="8067807" cy="2830068"/>
          </a:xfrm>
          <a:prstGeom prst="rect">
            <a:avLst/>
          </a:prstGeom>
        </p:spPr>
      </p:pic>
      <p:pic>
        <p:nvPicPr>
          <p:cNvPr id="14" name="図 13" descr="モニター画面に映る文字&#10;&#10;中程度の精度で自動的に生成された説明">
            <a:extLst>
              <a:ext uri="{FF2B5EF4-FFF2-40B4-BE49-F238E27FC236}">
                <a16:creationId xmlns:a16="http://schemas.microsoft.com/office/drawing/2014/main" id="{A683C4D1-98C6-4EC3-85E4-DA7036071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9489" y="885688"/>
            <a:ext cx="1295038" cy="5875514"/>
          </a:xfrm>
          <a:prstGeom prst="rect">
            <a:avLst/>
          </a:prstGeom>
        </p:spPr>
      </p:pic>
      <p:sp>
        <p:nvSpPr>
          <p:cNvPr id="16" name="テキスト ボックス 15">
            <a:extLst>
              <a:ext uri="{FF2B5EF4-FFF2-40B4-BE49-F238E27FC236}">
                <a16:creationId xmlns:a16="http://schemas.microsoft.com/office/drawing/2014/main" id="{02ABB995-F217-4F9D-A20D-C8C6A877119A}"/>
              </a:ext>
            </a:extLst>
          </p:cNvPr>
          <p:cNvSpPr txBox="1"/>
          <p:nvPr/>
        </p:nvSpPr>
        <p:spPr>
          <a:xfrm>
            <a:off x="6439335" y="5842337"/>
            <a:ext cx="6119812" cy="923330"/>
          </a:xfrm>
          <a:prstGeom prst="rect">
            <a:avLst/>
          </a:prstGeom>
          <a:noFill/>
        </p:spPr>
        <p:txBody>
          <a:bodyPr wrap="square">
            <a:spAutoFit/>
          </a:bodyPr>
          <a:lstStyle/>
          <a:p>
            <a:r>
              <a:rPr lang="ja-JP" altLang="en-US" dirty="0"/>
              <a:t>① 平均評価の高い映画</a:t>
            </a:r>
            <a:endParaRPr lang="en-US" altLang="ja-JP" dirty="0"/>
          </a:p>
          <a:p>
            <a:endParaRPr lang="en-US" altLang="ja-JP" dirty="0"/>
          </a:p>
          <a:p>
            <a:r>
              <a:rPr kumimoji="1" lang="ja-JP" altLang="en-US" dirty="0"/>
              <a:t>② 好みの分かれにくい映画</a:t>
            </a:r>
            <a:endParaRPr kumimoji="1" lang="en-US" altLang="ja-JP" dirty="0"/>
          </a:p>
        </p:txBody>
      </p:sp>
      <p:sp>
        <p:nvSpPr>
          <p:cNvPr id="17" name="左中かっこ 16">
            <a:extLst>
              <a:ext uri="{FF2B5EF4-FFF2-40B4-BE49-F238E27FC236}">
                <a16:creationId xmlns:a16="http://schemas.microsoft.com/office/drawing/2014/main" id="{102B9EC2-9555-4659-BAAA-BA01E62B674F}"/>
              </a:ext>
            </a:extLst>
          </p:cNvPr>
          <p:cNvSpPr/>
          <p:nvPr/>
        </p:nvSpPr>
        <p:spPr>
          <a:xfrm>
            <a:off x="6096000" y="5846802"/>
            <a:ext cx="155448"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B0489BBA-48FC-49C4-BB55-53B3208C6B14}"/>
              </a:ext>
            </a:extLst>
          </p:cNvPr>
          <p:cNvCxnSpPr>
            <a:cxnSpLocks/>
          </p:cNvCxnSpPr>
          <p:nvPr/>
        </p:nvCxnSpPr>
        <p:spPr>
          <a:xfrm>
            <a:off x="762032" y="2466975"/>
            <a:ext cx="0" cy="12573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3D893-69D7-493A-B4FF-3AE60B29A0AE}"/>
              </a:ext>
            </a:extLst>
          </p:cNvPr>
          <p:cNvCxnSpPr>
            <a:cxnSpLocks/>
          </p:cNvCxnSpPr>
          <p:nvPr/>
        </p:nvCxnSpPr>
        <p:spPr>
          <a:xfrm>
            <a:off x="8753507" y="2466975"/>
            <a:ext cx="0" cy="12573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0703165-75E4-40B0-902F-3B4134A69228}"/>
              </a:ext>
            </a:extLst>
          </p:cNvPr>
          <p:cNvCxnSpPr>
            <a:cxnSpLocks/>
          </p:cNvCxnSpPr>
          <p:nvPr/>
        </p:nvCxnSpPr>
        <p:spPr>
          <a:xfrm flipH="1">
            <a:off x="762031" y="3724275"/>
            <a:ext cx="7991477"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67889141-7B05-4D54-A1CF-46430F5486D6}"/>
              </a:ext>
            </a:extLst>
          </p:cNvPr>
          <p:cNvCxnSpPr>
            <a:cxnSpLocks/>
          </p:cNvCxnSpPr>
          <p:nvPr/>
        </p:nvCxnSpPr>
        <p:spPr>
          <a:xfrm flipH="1">
            <a:off x="762030" y="2466975"/>
            <a:ext cx="7991477"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3D991622-C274-4CA2-A5DC-012DDDF95F54}"/>
              </a:ext>
            </a:extLst>
          </p:cNvPr>
          <p:cNvSpPr txBox="1"/>
          <p:nvPr/>
        </p:nvSpPr>
        <p:spPr>
          <a:xfrm>
            <a:off x="1849159" y="5200379"/>
            <a:ext cx="5032147" cy="369332"/>
          </a:xfrm>
          <a:prstGeom prst="rect">
            <a:avLst/>
          </a:prstGeom>
          <a:noFill/>
        </p:spPr>
        <p:txBody>
          <a:bodyPr wrap="none" rtlCol="0">
            <a:spAutoFit/>
          </a:bodyPr>
          <a:lstStyle/>
          <a:p>
            <a:r>
              <a:rPr lang="ja-JP" altLang="en-US" dirty="0">
                <a:solidFill>
                  <a:srgbClr val="FF0000"/>
                </a:solidFill>
              </a:rPr>
              <a:t>物語、配役、演出は標準偏差と負の相関をもつ</a:t>
            </a:r>
            <a:endParaRPr kumimoji="1" lang="ja-JP" altLang="en-US" dirty="0">
              <a:solidFill>
                <a:srgbClr val="FF0000"/>
              </a:solidFill>
            </a:endParaRPr>
          </a:p>
        </p:txBody>
      </p:sp>
    </p:spTree>
    <p:extLst>
      <p:ext uri="{BB962C8B-B14F-4D97-AF65-F5344CB8AC3E}">
        <p14:creationId xmlns:p14="http://schemas.microsoft.com/office/powerpoint/2010/main" val="347275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ジャンルについての分析</a:t>
            </a:r>
            <a:endParaRPr kumimoji="1" lang="ja-JP" altLang="en-US" sz="2800" dirty="0"/>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lang="en-US" altLang="ja-JP" dirty="0"/>
              <a:t>8</a:t>
            </a:r>
            <a:endParaRPr kumimoji="1" lang="ja-JP" altLang="en-US" dirty="0"/>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12DDF8F5-7B18-4FBA-BD63-B2B4DD74B6A2}"/>
                  </a:ext>
                </a:extLst>
              </p:cNvPr>
              <p:cNvGraphicFramePr>
                <a:graphicFrameLocks noGrp="1"/>
              </p:cNvGraphicFramePr>
              <p:nvPr>
                <p:extLst>
                  <p:ext uri="{D42A27DB-BD31-4B8C-83A1-F6EECF244321}">
                    <p14:modId xmlns:p14="http://schemas.microsoft.com/office/powerpoint/2010/main" val="1736993692"/>
                  </p:ext>
                </p:extLst>
              </p:nvPr>
            </p:nvGraphicFramePr>
            <p:xfrm>
              <a:off x="97865" y="2622764"/>
              <a:ext cx="11912380" cy="2052055"/>
            </p:xfrm>
            <a:graphic>
              <a:graphicData uri="http://schemas.openxmlformats.org/drawingml/2006/table">
                <a:tbl>
                  <a:tblPr firstRow="1" firstCol="1">
                    <a:tableStyleId>{F5AB1C69-6EDB-4FF4-983F-18BD219EF322}</a:tableStyleId>
                  </a:tblPr>
                  <a:tblGrid>
                    <a:gridCol w="1199626">
                      <a:extLst>
                        <a:ext uri="{9D8B030D-6E8A-4147-A177-3AD203B41FA5}">
                          <a16:colId xmlns:a16="http://schemas.microsoft.com/office/drawing/2014/main" val="945364441"/>
                        </a:ext>
                      </a:extLst>
                    </a:gridCol>
                    <a:gridCol w="546729">
                      <a:extLst>
                        <a:ext uri="{9D8B030D-6E8A-4147-A177-3AD203B41FA5}">
                          <a16:colId xmlns:a16="http://schemas.microsoft.com/office/drawing/2014/main" val="475960314"/>
                        </a:ext>
                      </a:extLst>
                    </a:gridCol>
                    <a:gridCol w="501894">
                      <a:extLst>
                        <a:ext uri="{9D8B030D-6E8A-4147-A177-3AD203B41FA5}">
                          <a16:colId xmlns:a16="http://schemas.microsoft.com/office/drawing/2014/main" val="3477287753"/>
                        </a:ext>
                      </a:extLst>
                    </a:gridCol>
                    <a:gridCol w="604008">
                      <a:extLst>
                        <a:ext uri="{9D8B030D-6E8A-4147-A177-3AD203B41FA5}">
                          <a16:colId xmlns:a16="http://schemas.microsoft.com/office/drawing/2014/main" val="3796614083"/>
                        </a:ext>
                      </a:extLst>
                    </a:gridCol>
                    <a:gridCol w="578840">
                      <a:extLst>
                        <a:ext uri="{9D8B030D-6E8A-4147-A177-3AD203B41FA5}">
                          <a16:colId xmlns:a16="http://schemas.microsoft.com/office/drawing/2014/main" val="3005555420"/>
                        </a:ext>
                      </a:extLst>
                    </a:gridCol>
                    <a:gridCol w="587229">
                      <a:extLst>
                        <a:ext uri="{9D8B030D-6E8A-4147-A177-3AD203B41FA5}">
                          <a16:colId xmlns:a16="http://schemas.microsoft.com/office/drawing/2014/main" val="240460294"/>
                        </a:ext>
                      </a:extLst>
                    </a:gridCol>
                    <a:gridCol w="704676">
                      <a:extLst>
                        <a:ext uri="{9D8B030D-6E8A-4147-A177-3AD203B41FA5}">
                          <a16:colId xmlns:a16="http://schemas.microsoft.com/office/drawing/2014/main" val="2797648183"/>
                        </a:ext>
                      </a:extLst>
                    </a:gridCol>
                    <a:gridCol w="604007">
                      <a:extLst>
                        <a:ext uri="{9D8B030D-6E8A-4147-A177-3AD203B41FA5}">
                          <a16:colId xmlns:a16="http://schemas.microsoft.com/office/drawing/2014/main" val="2488298797"/>
                        </a:ext>
                      </a:extLst>
                    </a:gridCol>
                    <a:gridCol w="629180">
                      <a:extLst>
                        <a:ext uri="{9D8B030D-6E8A-4147-A177-3AD203B41FA5}">
                          <a16:colId xmlns:a16="http://schemas.microsoft.com/office/drawing/2014/main" val="3387538437"/>
                        </a:ext>
                      </a:extLst>
                    </a:gridCol>
                    <a:gridCol w="587224">
                      <a:extLst>
                        <a:ext uri="{9D8B030D-6E8A-4147-A177-3AD203B41FA5}">
                          <a16:colId xmlns:a16="http://schemas.microsoft.com/office/drawing/2014/main" val="3292380773"/>
                        </a:ext>
                      </a:extLst>
                    </a:gridCol>
                    <a:gridCol w="736374">
                      <a:extLst>
                        <a:ext uri="{9D8B030D-6E8A-4147-A177-3AD203B41FA5}">
                          <a16:colId xmlns:a16="http://schemas.microsoft.com/office/drawing/2014/main" val="4185267914"/>
                        </a:ext>
                      </a:extLst>
                    </a:gridCol>
                    <a:gridCol w="661799">
                      <a:extLst>
                        <a:ext uri="{9D8B030D-6E8A-4147-A177-3AD203B41FA5}">
                          <a16:colId xmlns:a16="http://schemas.microsoft.com/office/drawing/2014/main" val="1081701500"/>
                        </a:ext>
                      </a:extLst>
                    </a:gridCol>
                    <a:gridCol w="774575">
                      <a:extLst>
                        <a:ext uri="{9D8B030D-6E8A-4147-A177-3AD203B41FA5}">
                          <a16:colId xmlns:a16="http://schemas.microsoft.com/office/drawing/2014/main" val="3740480411"/>
                        </a:ext>
                      </a:extLst>
                    </a:gridCol>
                    <a:gridCol w="595619">
                      <a:extLst>
                        <a:ext uri="{9D8B030D-6E8A-4147-A177-3AD203B41FA5}">
                          <a16:colId xmlns:a16="http://schemas.microsoft.com/office/drawing/2014/main" val="2628360356"/>
                        </a:ext>
                      </a:extLst>
                    </a:gridCol>
                    <a:gridCol w="615203">
                      <a:extLst>
                        <a:ext uri="{9D8B030D-6E8A-4147-A177-3AD203B41FA5}">
                          <a16:colId xmlns:a16="http://schemas.microsoft.com/office/drawing/2014/main" val="1537292444"/>
                        </a:ext>
                      </a:extLst>
                    </a:gridCol>
                    <a:gridCol w="661799">
                      <a:extLst>
                        <a:ext uri="{9D8B030D-6E8A-4147-A177-3AD203B41FA5}">
                          <a16:colId xmlns:a16="http://schemas.microsoft.com/office/drawing/2014/main" val="4016096589"/>
                        </a:ext>
                      </a:extLst>
                    </a:gridCol>
                    <a:gridCol w="727966">
                      <a:extLst>
                        <a:ext uri="{9D8B030D-6E8A-4147-A177-3AD203B41FA5}">
                          <a16:colId xmlns:a16="http://schemas.microsoft.com/office/drawing/2014/main" val="3994569572"/>
                        </a:ext>
                      </a:extLst>
                    </a:gridCol>
                    <a:gridCol w="595632">
                      <a:extLst>
                        <a:ext uri="{9D8B030D-6E8A-4147-A177-3AD203B41FA5}">
                          <a16:colId xmlns:a16="http://schemas.microsoft.com/office/drawing/2014/main" val="1379826006"/>
                        </a:ext>
                      </a:extLst>
                    </a:gridCol>
                  </a:tblGrid>
                  <a:tr h="0">
                    <a:tc>
                      <a:txBody>
                        <a:bodyPr/>
                        <a:lstStyle/>
                        <a:p>
                          <a:endParaRPr kumimoji="1" lang="ja-JP" altLang="en-US" dirty="0"/>
                        </a:p>
                      </a:txBody>
                      <a:tcPr/>
                    </a:tc>
                    <a:tc>
                      <a:txBody>
                        <a:bodyPr/>
                        <a:lstStyle/>
                        <a:p>
                          <a:r>
                            <a:rPr kumimoji="1" lang="ja-JP" altLang="en-US" sz="1200" b="0" dirty="0"/>
                            <a:t>青春</a:t>
                          </a:r>
                        </a:p>
                      </a:txBody>
                      <a:tcPr/>
                    </a:tc>
                    <a:tc>
                      <a:txBody>
                        <a:bodyPr/>
                        <a:lstStyle/>
                        <a:p>
                          <a:r>
                            <a:rPr kumimoji="1" lang="en-US" altLang="ja-JP" sz="1200" b="0" dirty="0"/>
                            <a:t>SF</a:t>
                          </a:r>
                        </a:p>
                      </a:txBody>
                      <a:tcPr/>
                    </a:tc>
                    <a:tc>
                      <a:txBody>
                        <a:bodyPr/>
                        <a:lstStyle/>
                        <a:p>
                          <a:r>
                            <a:rPr kumimoji="1" lang="ja-JP" altLang="en-US" sz="1000" b="0" dirty="0"/>
                            <a:t>ファンタジー</a:t>
                          </a:r>
                        </a:p>
                      </a:txBody>
                      <a:tcPr/>
                    </a:tc>
                    <a:tc>
                      <a:txBody>
                        <a:bodyPr/>
                        <a:lstStyle/>
                        <a:p>
                          <a:r>
                            <a:rPr kumimoji="1" lang="ja-JP" altLang="en-US" sz="1000" b="0" dirty="0"/>
                            <a:t>アニメ</a:t>
                          </a:r>
                        </a:p>
                      </a:txBody>
                      <a:tcPr/>
                    </a:tc>
                    <a:tc>
                      <a:txBody>
                        <a:bodyPr/>
                        <a:lstStyle/>
                        <a:p>
                          <a:r>
                            <a:rPr kumimoji="1" lang="ja-JP" altLang="en-US" sz="1000" b="0" dirty="0"/>
                            <a:t>アクション</a:t>
                          </a:r>
                        </a:p>
                      </a:txBody>
                      <a:tcPr/>
                    </a:tc>
                    <a:tc>
                      <a:txBody>
                        <a:bodyPr/>
                        <a:lstStyle/>
                        <a:p>
                          <a:r>
                            <a:rPr kumimoji="1" lang="ja-JP" altLang="en-US" sz="1000" b="0" dirty="0"/>
                            <a:t>アドベンチャー</a:t>
                          </a:r>
                        </a:p>
                      </a:txBody>
                      <a:tcPr/>
                    </a:tc>
                    <a:tc>
                      <a:txBody>
                        <a:bodyPr/>
                        <a:lstStyle/>
                        <a:p>
                          <a:r>
                            <a:rPr kumimoji="1" lang="ja-JP" altLang="en-US" sz="1200" b="0" dirty="0"/>
                            <a:t>特撮</a:t>
                          </a:r>
                        </a:p>
                      </a:txBody>
                      <a:tcPr/>
                    </a:tc>
                    <a:tc>
                      <a:txBody>
                        <a:bodyPr/>
                        <a:lstStyle/>
                        <a:p>
                          <a:r>
                            <a:rPr kumimoji="1" lang="ja-JP" altLang="en-US" sz="1000" b="0" dirty="0"/>
                            <a:t>ドラマ</a:t>
                          </a:r>
                        </a:p>
                      </a:txBody>
                      <a:tcPr/>
                    </a:tc>
                    <a:tc>
                      <a:txBody>
                        <a:bodyPr/>
                        <a:lstStyle/>
                        <a:p>
                          <a:r>
                            <a:rPr kumimoji="1" lang="ja-JP" altLang="en-US" sz="1050" b="0" dirty="0"/>
                            <a:t>戦争</a:t>
                          </a:r>
                        </a:p>
                      </a:txBody>
                      <a:tcPr/>
                    </a:tc>
                    <a:tc>
                      <a:txBody>
                        <a:bodyPr/>
                        <a:lstStyle/>
                        <a:p>
                          <a:r>
                            <a:rPr kumimoji="1" lang="ja-JP" altLang="en-US" sz="1000" b="0" dirty="0"/>
                            <a:t>ロマンス</a:t>
                          </a:r>
                        </a:p>
                      </a:txBody>
                      <a:tcPr/>
                    </a:tc>
                    <a:tc>
                      <a:txBody>
                        <a:bodyPr/>
                        <a:lstStyle/>
                        <a:p>
                          <a:r>
                            <a:rPr kumimoji="1" lang="ja-JP" altLang="en-US" sz="1000" b="0" dirty="0"/>
                            <a:t>ミュージカル</a:t>
                          </a:r>
                        </a:p>
                      </a:txBody>
                      <a:tcPr/>
                    </a:tc>
                    <a:tc>
                      <a:txBody>
                        <a:bodyPr/>
                        <a:lstStyle/>
                        <a:p>
                          <a:r>
                            <a:rPr kumimoji="1" lang="ja-JP" altLang="en-US" sz="1000" b="0" dirty="0"/>
                            <a:t>コメディ</a:t>
                          </a:r>
                        </a:p>
                      </a:txBody>
                      <a:tcPr/>
                    </a:tc>
                    <a:tc>
                      <a:txBody>
                        <a:bodyPr/>
                        <a:lstStyle/>
                        <a:p>
                          <a:r>
                            <a:rPr kumimoji="1" lang="ja-JP" altLang="en-US" sz="1000" b="0" dirty="0"/>
                            <a:t>ホラー</a:t>
                          </a:r>
                        </a:p>
                      </a:txBody>
                      <a:tcPr/>
                    </a:tc>
                    <a:tc>
                      <a:txBody>
                        <a:bodyPr/>
                        <a:lstStyle/>
                        <a:p>
                          <a:r>
                            <a:rPr kumimoji="1" lang="ja-JP" altLang="en-US" sz="1000" b="0" dirty="0"/>
                            <a:t>サスペンス</a:t>
                          </a:r>
                        </a:p>
                      </a:txBody>
                      <a:tcPr/>
                    </a:tc>
                    <a:tc>
                      <a:txBody>
                        <a:bodyPr/>
                        <a:lstStyle/>
                        <a:p>
                          <a:r>
                            <a:rPr kumimoji="1" lang="ja-JP" altLang="en-US" sz="1000" b="0" dirty="0"/>
                            <a:t>ファミリー</a:t>
                          </a:r>
                        </a:p>
                      </a:txBody>
                      <a:tcPr/>
                    </a:tc>
                    <a:tc>
                      <a:txBody>
                        <a:bodyPr/>
                        <a:lstStyle/>
                        <a:p>
                          <a:r>
                            <a:rPr kumimoji="1" lang="ja-JP" altLang="en-US" sz="1000" b="0" dirty="0"/>
                            <a:t>ドキュメンタリー</a:t>
                          </a:r>
                        </a:p>
                      </a:txBody>
                      <a:tcPr/>
                    </a:tc>
                    <a:tc>
                      <a:txBody>
                        <a:bodyPr/>
                        <a:lstStyle/>
                        <a:p>
                          <a:r>
                            <a:rPr kumimoji="1" lang="ja-JP" altLang="en-US" sz="1000" b="0" dirty="0"/>
                            <a:t>西部劇</a:t>
                          </a:r>
                        </a:p>
                      </a:txBody>
                      <a:tcPr/>
                    </a:tc>
                    <a:extLst>
                      <a:ext uri="{0D108BD9-81ED-4DB2-BD59-A6C34878D82A}">
                        <a16:rowId xmlns:a16="http://schemas.microsoft.com/office/drawing/2014/main" val="3670578196"/>
                      </a:ext>
                    </a:extLst>
                  </a:tr>
                  <a:tr h="470817">
                    <a:tc>
                      <a:txBody>
                        <a:bodyPr/>
                        <a:lstStyle/>
                        <a:p>
                          <a:r>
                            <a:rPr kumimoji="1" lang="ja-JP" altLang="en-US" sz="1200" b="0" dirty="0"/>
                            <a:t>データフレーム全体</a:t>
                          </a:r>
                        </a:p>
                      </a:txBody>
                      <a:tcPr/>
                    </a:tc>
                    <a:tc>
                      <a:txBody>
                        <a:bodyPr/>
                        <a:lstStyle/>
                        <a:p>
                          <a:endParaRPr kumimoji="1" lang="en-US" altLang="ja-JP" sz="1000" dirty="0"/>
                        </a:p>
                        <a:p>
                          <a:r>
                            <a:rPr kumimoji="1" lang="en-US" altLang="ja-JP" sz="1000" dirty="0"/>
                            <a:t>460</a:t>
                          </a:r>
                          <a:endParaRPr kumimoji="1" lang="ja-JP" altLang="en-US" sz="1000" dirty="0"/>
                        </a:p>
                      </a:txBody>
                      <a:tcPr/>
                    </a:tc>
                    <a:tc>
                      <a:txBody>
                        <a:bodyPr/>
                        <a:lstStyle/>
                        <a:p>
                          <a:endParaRPr kumimoji="1" lang="en-US" altLang="ja-JP" sz="1000" dirty="0"/>
                        </a:p>
                        <a:p>
                          <a:r>
                            <a:rPr kumimoji="1" lang="en-US" altLang="ja-JP" sz="1000" dirty="0"/>
                            <a:t>553</a:t>
                          </a:r>
                        </a:p>
                      </a:txBody>
                      <a:tcPr/>
                    </a:tc>
                    <a:tc>
                      <a:txBody>
                        <a:bodyPr/>
                        <a:lstStyle/>
                        <a:p>
                          <a:endParaRPr kumimoji="1" lang="en-US" altLang="ja-JP" sz="1000" dirty="0"/>
                        </a:p>
                        <a:p>
                          <a:r>
                            <a:rPr kumimoji="1" lang="en-US" altLang="ja-JP" sz="1000" dirty="0"/>
                            <a:t>443</a:t>
                          </a:r>
                          <a:endParaRPr kumimoji="1" lang="ja-JP" altLang="en-US" sz="1000" dirty="0"/>
                        </a:p>
                      </a:txBody>
                      <a:tcPr/>
                    </a:tc>
                    <a:tc>
                      <a:txBody>
                        <a:bodyPr/>
                        <a:lstStyle/>
                        <a:p>
                          <a:endParaRPr kumimoji="1" lang="en-US" altLang="ja-JP" sz="1000" dirty="0"/>
                        </a:p>
                        <a:p>
                          <a:r>
                            <a:rPr kumimoji="1" lang="en-US" altLang="ja-JP" sz="1000" dirty="0"/>
                            <a:t>486</a:t>
                          </a:r>
                          <a:endParaRPr kumimoji="1" lang="ja-JP" altLang="en-US" sz="1000" dirty="0"/>
                        </a:p>
                      </a:txBody>
                      <a:tcPr/>
                    </a:tc>
                    <a:tc>
                      <a:txBody>
                        <a:bodyPr/>
                        <a:lstStyle/>
                        <a:p>
                          <a:endParaRPr kumimoji="1" lang="en-US" altLang="ja-JP" sz="1000" dirty="0"/>
                        </a:p>
                        <a:p>
                          <a:r>
                            <a:rPr kumimoji="1" lang="en-US" altLang="ja-JP" sz="1000" dirty="0"/>
                            <a:t>1180</a:t>
                          </a:r>
                        </a:p>
                      </a:txBody>
                      <a:tcPr/>
                    </a:tc>
                    <a:tc>
                      <a:txBody>
                        <a:bodyPr/>
                        <a:lstStyle/>
                        <a:p>
                          <a:endParaRPr kumimoji="1" lang="en-US" altLang="ja-JP" sz="1000" dirty="0"/>
                        </a:p>
                        <a:p>
                          <a:r>
                            <a:rPr kumimoji="1" lang="en-US" altLang="ja-JP" sz="1000" dirty="0"/>
                            <a:t>534</a:t>
                          </a:r>
                          <a:endParaRPr kumimoji="1" lang="ja-JP" altLang="en-US" sz="1000" dirty="0"/>
                        </a:p>
                      </a:txBody>
                      <a:tcPr/>
                    </a:tc>
                    <a:tc>
                      <a:txBody>
                        <a:bodyPr/>
                        <a:lstStyle/>
                        <a:p>
                          <a:endParaRPr kumimoji="1" lang="en-US" altLang="ja-JP" sz="1000" dirty="0"/>
                        </a:p>
                        <a:p>
                          <a:r>
                            <a:rPr kumimoji="1" lang="en-US" altLang="ja-JP" sz="1000" dirty="0"/>
                            <a:t>50</a:t>
                          </a:r>
                          <a:endParaRPr kumimoji="1" lang="ja-JP" altLang="en-US" sz="1000" dirty="0"/>
                        </a:p>
                      </a:txBody>
                      <a:tcPr/>
                    </a:tc>
                    <a:tc>
                      <a:txBody>
                        <a:bodyPr/>
                        <a:lstStyle/>
                        <a:p>
                          <a:endParaRPr kumimoji="1" lang="en-US" altLang="ja-JP" sz="1000" dirty="0"/>
                        </a:p>
                        <a:p>
                          <a:r>
                            <a:rPr kumimoji="1" lang="en-US" altLang="ja-JP" sz="1000" dirty="0"/>
                            <a:t>2109</a:t>
                          </a:r>
                          <a:endParaRPr kumimoji="1" lang="ja-JP" altLang="en-US" sz="1000" dirty="0"/>
                        </a:p>
                      </a:txBody>
                      <a:tcPr/>
                    </a:tc>
                    <a:tc>
                      <a:txBody>
                        <a:bodyPr/>
                        <a:lstStyle/>
                        <a:p>
                          <a:endParaRPr kumimoji="1" lang="en-US" altLang="ja-JP" sz="1000" dirty="0"/>
                        </a:p>
                        <a:p>
                          <a:r>
                            <a:rPr kumimoji="1" lang="en-US" altLang="ja-JP" sz="1000" dirty="0"/>
                            <a:t>151</a:t>
                          </a:r>
                          <a:endParaRPr kumimoji="1" lang="ja-JP" altLang="en-US" sz="1000" dirty="0"/>
                        </a:p>
                      </a:txBody>
                      <a:tcPr/>
                    </a:tc>
                    <a:tc>
                      <a:txBody>
                        <a:bodyPr/>
                        <a:lstStyle/>
                        <a:p>
                          <a:endParaRPr kumimoji="1" lang="en-US" altLang="ja-JP" sz="1000" dirty="0"/>
                        </a:p>
                        <a:p>
                          <a:r>
                            <a:rPr kumimoji="1" lang="en-US" altLang="ja-JP" sz="1000" dirty="0"/>
                            <a:t>661</a:t>
                          </a:r>
                          <a:endParaRPr kumimoji="1" lang="ja-JP" altLang="en-US" sz="1000" dirty="0"/>
                        </a:p>
                      </a:txBody>
                      <a:tcPr/>
                    </a:tc>
                    <a:tc>
                      <a:txBody>
                        <a:bodyPr/>
                        <a:lstStyle/>
                        <a:p>
                          <a:endParaRPr kumimoji="1" lang="en-US" altLang="ja-JP" sz="1000" dirty="0"/>
                        </a:p>
                        <a:p>
                          <a:r>
                            <a:rPr kumimoji="1" lang="en-US" altLang="ja-JP" sz="1000" dirty="0"/>
                            <a:t>57</a:t>
                          </a:r>
                          <a:endParaRPr kumimoji="1" lang="ja-JP" altLang="en-US" sz="1000" dirty="0"/>
                        </a:p>
                      </a:txBody>
                      <a:tcPr/>
                    </a:tc>
                    <a:tc>
                      <a:txBody>
                        <a:bodyPr/>
                        <a:lstStyle/>
                        <a:p>
                          <a:endParaRPr kumimoji="1" lang="en-US" altLang="ja-JP" sz="1000" dirty="0"/>
                        </a:p>
                        <a:p>
                          <a:r>
                            <a:rPr kumimoji="1" lang="en-US" altLang="ja-JP" sz="1000" dirty="0"/>
                            <a:t>985</a:t>
                          </a:r>
                          <a:endParaRPr kumimoji="1" lang="ja-JP" altLang="en-US" sz="1000" dirty="0"/>
                        </a:p>
                      </a:txBody>
                      <a:tcPr/>
                    </a:tc>
                    <a:tc>
                      <a:txBody>
                        <a:bodyPr/>
                        <a:lstStyle/>
                        <a:p>
                          <a:endParaRPr kumimoji="1" lang="en-US" altLang="ja-JP" sz="1000" dirty="0"/>
                        </a:p>
                        <a:p>
                          <a:r>
                            <a:rPr kumimoji="1" lang="en-US" altLang="ja-JP" sz="1000" dirty="0"/>
                            <a:t>356</a:t>
                          </a:r>
                          <a:endParaRPr kumimoji="1" lang="ja-JP" altLang="en-US" sz="1000" dirty="0"/>
                        </a:p>
                      </a:txBody>
                      <a:tcPr/>
                    </a:tc>
                    <a:tc>
                      <a:txBody>
                        <a:bodyPr/>
                        <a:lstStyle/>
                        <a:p>
                          <a:endParaRPr kumimoji="1" lang="en-US" altLang="ja-JP" sz="1000" dirty="0"/>
                        </a:p>
                        <a:p>
                          <a:r>
                            <a:rPr kumimoji="1" lang="en-US" altLang="ja-JP" sz="1000" dirty="0"/>
                            <a:t>1136</a:t>
                          </a:r>
                          <a:endParaRPr kumimoji="1" lang="ja-JP" altLang="en-US" sz="1000" dirty="0"/>
                        </a:p>
                      </a:txBody>
                      <a:tcPr/>
                    </a:tc>
                    <a:tc>
                      <a:txBody>
                        <a:bodyPr/>
                        <a:lstStyle/>
                        <a:p>
                          <a:endParaRPr kumimoji="1" lang="en-US" altLang="ja-JP" sz="1000" dirty="0"/>
                        </a:p>
                        <a:p>
                          <a:r>
                            <a:rPr kumimoji="1" lang="en-US" altLang="ja-JP" sz="1000" dirty="0"/>
                            <a:t>224</a:t>
                          </a:r>
                          <a:endParaRPr kumimoji="1" lang="ja-JP" altLang="en-US" sz="1000" dirty="0"/>
                        </a:p>
                      </a:txBody>
                      <a:tcPr/>
                    </a:tc>
                    <a:tc>
                      <a:txBody>
                        <a:bodyPr/>
                        <a:lstStyle/>
                        <a:p>
                          <a:endParaRPr kumimoji="1" lang="en-US" altLang="ja-JP" sz="1000" dirty="0"/>
                        </a:p>
                        <a:p>
                          <a:r>
                            <a:rPr kumimoji="1" lang="en-US" altLang="ja-JP" sz="1000" dirty="0"/>
                            <a:t>42</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extLst>
                      <a:ext uri="{0D108BD9-81ED-4DB2-BD59-A6C34878D82A}">
                        <a16:rowId xmlns:a16="http://schemas.microsoft.com/office/drawing/2014/main" val="2414704533"/>
                      </a:ext>
                    </a:extLst>
                  </a:tr>
                  <a:tr h="486561">
                    <a:tc>
                      <a:txBody>
                        <a:bodyPr/>
                        <a:lstStyle/>
                        <a:p>
                          <a:r>
                            <a:rPr kumimoji="1" lang="ja-JP" altLang="en-US" sz="1200" b="0" dirty="0"/>
                            <a:t>標準偏差上位</a:t>
                          </a:r>
                          <a:r>
                            <a:rPr kumimoji="1" lang="en-US" altLang="ja-JP" sz="1200" b="0" dirty="0"/>
                            <a:t>500</a:t>
                          </a:r>
                          <a:endParaRPr kumimoji="1" lang="ja-JP" altLang="en-US" sz="1200" b="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49</a:t>
                          </a:r>
                          <a:endParaRPr kumimoji="1" lang="ja-JP" altLang="en-US" sz="1000" dirty="0"/>
                        </a:p>
                      </a:txBody>
                      <a:tcPr/>
                    </a:tc>
                    <a:tc>
                      <a:txBody>
                        <a:bodyPr/>
                        <a:lstStyle/>
                        <a:p>
                          <a:endParaRPr kumimoji="1" lang="en-US" altLang="ja-JP" sz="1000" dirty="0"/>
                        </a:p>
                        <a:p>
                          <a:r>
                            <a:rPr kumimoji="1" lang="en-US" altLang="ja-JP" sz="1000" dirty="0"/>
                            <a:t>125</a:t>
                          </a:r>
                          <a:endParaRPr kumimoji="1" lang="ja-JP" altLang="en-US" sz="1000" dirty="0"/>
                        </a:p>
                      </a:txBody>
                      <a:tcPr/>
                    </a:tc>
                    <a:tc>
                      <a:txBody>
                        <a:bodyPr/>
                        <a:lstStyle/>
                        <a:p>
                          <a:endParaRPr kumimoji="1" lang="en-US" altLang="ja-JP" sz="1000" dirty="0"/>
                        </a:p>
                        <a:p>
                          <a:r>
                            <a:rPr kumimoji="1" lang="en-US" altLang="ja-JP" sz="1000" dirty="0"/>
                            <a:t>116</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22</a:t>
                          </a:r>
                          <a:endParaRPr kumimoji="1" lang="ja-JP" altLang="en-US" sz="1000" dirty="0"/>
                        </a:p>
                      </a:txBody>
                      <a:tcPr/>
                    </a:tc>
                    <a:tc>
                      <a:txBody>
                        <a:bodyPr/>
                        <a:lstStyle/>
                        <a:p>
                          <a:endParaRPr kumimoji="1" lang="en-US" altLang="ja-JP" sz="1000" dirty="0"/>
                        </a:p>
                        <a:p>
                          <a:r>
                            <a:rPr kumimoji="1" lang="en-US" altLang="ja-JP" sz="1000" dirty="0"/>
                            <a:t>148</a:t>
                          </a:r>
                          <a:endParaRPr kumimoji="1" lang="ja-JP" altLang="en-US" sz="1000" dirty="0"/>
                        </a:p>
                      </a:txBody>
                      <a:tcPr/>
                    </a:tc>
                    <a:tc>
                      <a:txBody>
                        <a:bodyPr/>
                        <a:lstStyle/>
                        <a:p>
                          <a:endParaRPr kumimoji="1" lang="en-US" altLang="ja-JP" sz="1000" dirty="0"/>
                        </a:p>
                        <a:p>
                          <a:r>
                            <a:rPr kumimoji="1" lang="en-US" altLang="ja-JP" sz="1000" dirty="0"/>
                            <a:t>18</a:t>
                          </a:r>
                          <a:endParaRPr kumimoji="1" lang="ja-JP" altLang="en-US" sz="100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p>
                        <a:p>
                          <a:r>
                            <a:rPr kumimoji="1" lang="en-US" altLang="ja-JP" sz="1000" dirty="0"/>
                            <a:t>84</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tc>
                      <a:txBody>
                        <a:bodyPr/>
                        <a:lstStyle/>
                        <a:p>
                          <a:endParaRPr kumimoji="1" lang="en-US" altLang="ja-JP" sz="1000" dirty="0"/>
                        </a:p>
                        <a:p>
                          <a:r>
                            <a:rPr kumimoji="1" lang="en-US" altLang="ja-JP" sz="1000" dirty="0"/>
                            <a:t>55</a:t>
                          </a:r>
                          <a:endParaRPr kumimoji="1" lang="ja-JP" altLang="en-US" sz="1000" dirty="0"/>
                        </a:p>
                      </a:txBody>
                      <a:tcPr/>
                    </a:tc>
                    <a:tc>
                      <a:txBody>
                        <a:bodyPr/>
                        <a:lstStyle/>
                        <a:p>
                          <a:endParaRPr kumimoji="1" lang="en-US" altLang="ja-JP" sz="1000" dirty="0"/>
                        </a:p>
                        <a:p>
                          <a:r>
                            <a:rPr kumimoji="1" lang="en-US" altLang="ja-JP" sz="1000" dirty="0"/>
                            <a:t>30</a:t>
                          </a:r>
                          <a:endParaRPr kumimoji="1" lang="ja-JP" altLang="en-US" sz="1000" dirty="0"/>
                        </a:p>
                      </a:txBody>
                      <a:tcPr/>
                    </a:tc>
                    <a:tc>
                      <a:txBody>
                        <a:bodyPr/>
                        <a:lstStyle/>
                        <a:p>
                          <a:endParaRPr kumimoji="1" lang="en-US" altLang="ja-JP" sz="1000" dirty="0"/>
                        </a:p>
                        <a:p>
                          <a:r>
                            <a:rPr kumimoji="1" lang="en-US" altLang="ja-JP" sz="1000" dirty="0"/>
                            <a:t>7</a:t>
                          </a:r>
                          <a:endParaRPr kumimoji="1" lang="ja-JP" altLang="en-US" sz="1000" dirty="0"/>
                        </a:p>
                      </a:txBody>
                      <a:tcPr/>
                    </a:tc>
                    <a:tc>
                      <a:txBody>
                        <a:bodyPr/>
                        <a:lstStyle/>
                        <a:p>
                          <a:endParaRPr kumimoji="1" lang="en-US" altLang="ja-JP" sz="1000" dirty="0"/>
                        </a:p>
                        <a:p>
                          <a:r>
                            <a:rPr kumimoji="1" lang="en-US" altLang="ja-JP" sz="1000" dirty="0"/>
                            <a:t>0</a:t>
                          </a:r>
                          <a:endParaRPr kumimoji="1" lang="ja-JP" altLang="en-US" sz="1000" dirty="0"/>
                        </a:p>
                      </a:txBody>
                      <a:tcPr/>
                    </a:tc>
                    <a:extLst>
                      <a:ext uri="{0D108BD9-81ED-4DB2-BD59-A6C34878D82A}">
                        <a16:rowId xmlns:a16="http://schemas.microsoft.com/office/drawing/2014/main" val="3633088382"/>
                      </a:ext>
                    </a:extLst>
                  </a:tr>
                  <a:tr h="627854">
                    <a:tc>
                      <a:txBody>
                        <a:bodyPr/>
                        <a:lstStyle/>
                        <a:p>
                          <a:pPr/>
                          <a14:m>
                            <m:oMathPara xmlns:m="http://schemas.openxmlformats.org/officeDocument/2006/math">
                              <m:oMathParaPr>
                                <m:jc m:val="centerGroup"/>
                              </m:oMathParaPr>
                              <m:oMath xmlns:m="http://schemas.openxmlformats.org/officeDocument/2006/math">
                                <m:f>
                                  <m:fPr>
                                    <m:ctrlPr>
                                      <a:rPr kumimoji="1" lang="en-US" altLang="ja-JP" sz="1200" i="1" smtClean="0">
                                        <a:latin typeface="Cambria Math" panose="02040503050406030204" pitchFamily="18" charset="0"/>
                                      </a:rPr>
                                    </m:ctrlPr>
                                  </m:fPr>
                                  <m:num>
                                    <m:f>
                                      <m:fPr>
                                        <m:type m:val="skw"/>
                                        <m:ctrlPr>
                                          <a:rPr kumimoji="1" lang="en-US" altLang="ja-JP" sz="1200" i="1" smtClean="0">
                                            <a:latin typeface="Cambria Math" panose="02040503050406030204" pitchFamily="18" charset="0"/>
                                          </a:rPr>
                                        </m:ctrlPr>
                                      </m:fPr>
                                      <m:num>
                                        <m:r>
                                          <a:rPr kumimoji="1" lang="en-US" altLang="ja-JP" sz="1200" b="0" smtClean="0">
                                            <a:latin typeface="Cambria Math" panose="02040503050406030204" pitchFamily="18" charset="0"/>
                                          </a:rPr>
                                          <m:t>2</m:t>
                                        </m:r>
                                        <m:r>
                                          <a:rPr kumimoji="1" lang="ja-JP" altLang="en-US" sz="1200" b="0" smtClean="0">
                                            <a:latin typeface="Cambria Math" panose="02040503050406030204" pitchFamily="18" charset="0"/>
                                          </a:rPr>
                                          <m:t>行目</m:t>
                                        </m:r>
                                      </m:num>
                                      <m:den>
                                        <m:r>
                                          <a:rPr kumimoji="1" lang="en-US" altLang="ja-JP" sz="1200" b="0" smtClean="0">
                                            <a:latin typeface="Cambria Math" panose="02040503050406030204" pitchFamily="18" charset="0"/>
                                          </a:rPr>
                                          <m:t>500</m:t>
                                        </m:r>
                                      </m:den>
                                    </m:f>
                                  </m:num>
                                  <m:den>
                                    <m:f>
                                      <m:fPr>
                                        <m:type m:val="skw"/>
                                        <m:ctrlPr>
                                          <a:rPr kumimoji="1" lang="en-US" altLang="ja-JP" sz="1200" i="1" smtClean="0">
                                            <a:latin typeface="Cambria Math" panose="02040503050406030204" pitchFamily="18" charset="0"/>
                                          </a:rPr>
                                        </m:ctrlPr>
                                      </m:fPr>
                                      <m:num>
                                        <m:r>
                                          <a:rPr kumimoji="1" lang="en-US" altLang="ja-JP" sz="1200" b="0" smtClean="0">
                                            <a:latin typeface="Cambria Math" panose="02040503050406030204" pitchFamily="18" charset="0"/>
                                          </a:rPr>
                                          <m:t>1</m:t>
                                        </m:r>
                                        <m:r>
                                          <a:rPr kumimoji="1" lang="ja-JP" altLang="en-US" sz="1200" b="0" smtClean="0">
                                            <a:latin typeface="Cambria Math" panose="02040503050406030204" pitchFamily="18" charset="0"/>
                                          </a:rPr>
                                          <m:t>行目</m:t>
                                        </m:r>
                                      </m:num>
                                      <m:den>
                                        <m:r>
                                          <a:rPr kumimoji="1" lang="ja-JP" altLang="en-US" sz="1200" smtClean="0">
                                            <a:latin typeface="Cambria Math" panose="02040503050406030204" pitchFamily="18" charset="0"/>
                                          </a:rPr>
                                          <m:t>映画総数</m:t>
                                        </m:r>
                                      </m:den>
                                    </m:f>
                                  </m:den>
                                </m:f>
                              </m:oMath>
                            </m:oMathPara>
                          </a14:m>
                          <a:endParaRPr kumimoji="1" lang="ja-JP" altLang="en-US" sz="12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2.415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1.097</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2.550</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0.975</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1.114</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4.369</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0.696</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t>1.182</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1.681</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0.696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0.846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0.780</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0.480</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tx1"/>
                              </a:solidFill>
                            </a:rPr>
                            <a:t>1.328</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1.653</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0.0</a:t>
                          </a:r>
                          <a:endParaRPr kumimoji="1" lang="ja-JP" altLang="en-US" sz="1000" dirty="0"/>
                        </a:p>
                      </a:txBody>
                      <a:tcPr/>
                    </a:tc>
                    <a:extLst>
                      <a:ext uri="{0D108BD9-81ED-4DB2-BD59-A6C34878D82A}">
                        <a16:rowId xmlns:a16="http://schemas.microsoft.com/office/drawing/2014/main" val="2326582880"/>
                      </a:ext>
                    </a:extLst>
                  </a:tr>
                </a:tbl>
              </a:graphicData>
            </a:graphic>
          </p:graphicFrame>
        </mc:Choice>
        <mc:Fallback xmlns="">
          <p:graphicFrame>
            <p:nvGraphicFramePr>
              <p:cNvPr id="7" name="表 7">
                <a:extLst>
                  <a:ext uri="{FF2B5EF4-FFF2-40B4-BE49-F238E27FC236}">
                    <a16:creationId xmlns:a16="http://schemas.microsoft.com/office/drawing/2014/main" id="{12DDF8F5-7B18-4FBA-BD63-B2B4DD74B6A2}"/>
                  </a:ext>
                </a:extLst>
              </p:cNvPr>
              <p:cNvGraphicFramePr>
                <a:graphicFrameLocks noGrp="1"/>
              </p:cNvGraphicFramePr>
              <p:nvPr>
                <p:extLst>
                  <p:ext uri="{D42A27DB-BD31-4B8C-83A1-F6EECF244321}">
                    <p14:modId xmlns:p14="http://schemas.microsoft.com/office/powerpoint/2010/main" val="1736993692"/>
                  </p:ext>
                </p:extLst>
              </p:nvPr>
            </p:nvGraphicFramePr>
            <p:xfrm>
              <a:off x="97865" y="2622764"/>
              <a:ext cx="11912380" cy="2052055"/>
            </p:xfrm>
            <a:graphic>
              <a:graphicData uri="http://schemas.openxmlformats.org/drawingml/2006/table">
                <a:tbl>
                  <a:tblPr firstRow="1" firstCol="1">
                    <a:tableStyleId>{F5AB1C69-6EDB-4FF4-983F-18BD219EF322}</a:tableStyleId>
                  </a:tblPr>
                  <a:tblGrid>
                    <a:gridCol w="1199626">
                      <a:extLst>
                        <a:ext uri="{9D8B030D-6E8A-4147-A177-3AD203B41FA5}">
                          <a16:colId xmlns:a16="http://schemas.microsoft.com/office/drawing/2014/main" val="945364441"/>
                        </a:ext>
                      </a:extLst>
                    </a:gridCol>
                    <a:gridCol w="546729">
                      <a:extLst>
                        <a:ext uri="{9D8B030D-6E8A-4147-A177-3AD203B41FA5}">
                          <a16:colId xmlns:a16="http://schemas.microsoft.com/office/drawing/2014/main" val="475960314"/>
                        </a:ext>
                      </a:extLst>
                    </a:gridCol>
                    <a:gridCol w="501894">
                      <a:extLst>
                        <a:ext uri="{9D8B030D-6E8A-4147-A177-3AD203B41FA5}">
                          <a16:colId xmlns:a16="http://schemas.microsoft.com/office/drawing/2014/main" val="3477287753"/>
                        </a:ext>
                      </a:extLst>
                    </a:gridCol>
                    <a:gridCol w="604008">
                      <a:extLst>
                        <a:ext uri="{9D8B030D-6E8A-4147-A177-3AD203B41FA5}">
                          <a16:colId xmlns:a16="http://schemas.microsoft.com/office/drawing/2014/main" val="3796614083"/>
                        </a:ext>
                      </a:extLst>
                    </a:gridCol>
                    <a:gridCol w="578840">
                      <a:extLst>
                        <a:ext uri="{9D8B030D-6E8A-4147-A177-3AD203B41FA5}">
                          <a16:colId xmlns:a16="http://schemas.microsoft.com/office/drawing/2014/main" val="3005555420"/>
                        </a:ext>
                      </a:extLst>
                    </a:gridCol>
                    <a:gridCol w="587229">
                      <a:extLst>
                        <a:ext uri="{9D8B030D-6E8A-4147-A177-3AD203B41FA5}">
                          <a16:colId xmlns:a16="http://schemas.microsoft.com/office/drawing/2014/main" val="240460294"/>
                        </a:ext>
                      </a:extLst>
                    </a:gridCol>
                    <a:gridCol w="704676">
                      <a:extLst>
                        <a:ext uri="{9D8B030D-6E8A-4147-A177-3AD203B41FA5}">
                          <a16:colId xmlns:a16="http://schemas.microsoft.com/office/drawing/2014/main" val="2797648183"/>
                        </a:ext>
                      </a:extLst>
                    </a:gridCol>
                    <a:gridCol w="604007">
                      <a:extLst>
                        <a:ext uri="{9D8B030D-6E8A-4147-A177-3AD203B41FA5}">
                          <a16:colId xmlns:a16="http://schemas.microsoft.com/office/drawing/2014/main" val="2488298797"/>
                        </a:ext>
                      </a:extLst>
                    </a:gridCol>
                    <a:gridCol w="629180">
                      <a:extLst>
                        <a:ext uri="{9D8B030D-6E8A-4147-A177-3AD203B41FA5}">
                          <a16:colId xmlns:a16="http://schemas.microsoft.com/office/drawing/2014/main" val="3387538437"/>
                        </a:ext>
                      </a:extLst>
                    </a:gridCol>
                    <a:gridCol w="587224">
                      <a:extLst>
                        <a:ext uri="{9D8B030D-6E8A-4147-A177-3AD203B41FA5}">
                          <a16:colId xmlns:a16="http://schemas.microsoft.com/office/drawing/2014/main" val="3292380773"/>
                        </a:ext>
                      </a:extLst>
                    </a:gridCol>
                    <a:gridCol w="736374">
                      <a:extLst>
                        <a:ext uri="{9D8B030D-6E8A-4147-A177-3AD203B41FA5}">
                          <a16:colId xmlns:a16="http://schemas.microsoft.com/office/drawing/2014/main" val="4185267914"/>
                        </a:ext>
                      </a:extLst>
                    </a:gridCol>
                    <a:gridCol w="661799">
                      <a:extLst>
                        <a:ext uri="{9D8B030D-6E8A-4147-A177-3AD203B41FA5}">
                          <a16:colId xmlns:a16="http://schemas.microsoft.com/office/drawing/2014/main" val="1081701500"/>
                        </a:ext>
                      </a:extLst>
                    </a:gridCol>
                    <a:gridCol w="774575">
                      <a:extLst>
                        <a:ext uri="{9D8B030D-6E8A-4147-A177-3AD203B41FA5}">
                          <a16:colId xmlns:a16="http://schemas.microsoft.com/office/drawing/2014/main" val="3740480411"/>
                        </a:ext>
                      </a:extLst>
                    </a:gridCol>
                    <a:gridCol w="595619">
                      <a:extLst>
                        <a:ext uri="{9D8B030D-6E8A-4147-A177-3AD203B41FA5}">
                          <a16:colId xmlns:a16="http://schemas.microsoft.com/office/drawing/2014/main" val="2628360356"/>
                        </a:ext>
                      </a:extLst>
                    </a:gridCol>
                    <a:gridCol w="615203">
                      <a:extLst>
                        <a:ext uri="{9D8B030D-6E8A-4147-A177-3AD203B41FA5}">
                          <a16:colId xmlns:a16="http://schemas.microsoft.com/office/drawing/2014/main" val="1537292444"/>
                        </a:ext>
                      </a:extLst>
                    </a:gridCol>
                    <a:gridCol w="661799">
                      <a:extLst>
                        <a:ext uri="{9D8B030D-6E8A-4147-A177-3AD203B41FA5}">
                          <a16:colId xmlns:a16="http://schemas.microsoft.com/office/drawing/2014/main" val="4016096589"/>
                        </a:ext>
                      </a:extLst>
                    </a:gridCol>
                    <a:gridCol w="727966">
                      <a:extLst>
                        <a:ext uri="{9D8B030D-6E8A-4147-A177-3AD203B41FA5}">
                          <a16:colId xmlns:a16="http://schemas.microsoft.com/office/drawing/2014/main" val="3994569572"/>
                        </a:ext>
                      </a:extLst>
                    </a:gridCol>
                    <a:gridCol w="595632">
                      <a:extLst>
                        <a:ext uri="{9D8B030D-6E8A-4147-A177-3AD203B41FA5}">
                          <a16:colId xmlns:a16="http://schemas.microsoft.com/office/drawing/2014/main" val="1379826006"/>
                        </a:ext>
                      </a:extLst>
                    </a:gridCol>
                  </a:tblGrid>
                  <a:tr h="396240">
                    <a:tc>
                      <a:txBody>
                        <a:bodyPr/>
                        <a:lstStyle/>
                        <a:p>
                          <a:endParaRPr kumimoji="1" lang="ja-JP" altLang="en-US" dirty="0"/>
                        </a:p>
                      </a:txBody>
                      <a:tcPr/>
                    </a:tc>
                    <a:tc>
                      <a:txBody>
                        <a:bodyPr/>
                        <a:lstStyle/>
                        <a:p>
                          <a:r>
                            <a:rPr kumimoji="1" lang="ja-JP" altLang="en-US" sz="1200" b="0" dirty="0"/>
                            <a:t>青春</a:t>
                          </a:r>
                        </a:p>
                      </a:txBody>
                      <a:tcPr/>
                    </a:tc>
                    <a:tc>
                      <a:txBody>
                        <a:bodyPr/>
                        <a:lstStyle/>
                        <a:p>
                          <a:r>
                            <a:rPr kumimoji="1" lang="en-US" altLang="ja-JP" sz="1200" b="0" dirty="0"/>
                            <a:t>SF</a:t>
                          </a:r>
                        </a:p>
                      </a:txBody>
                      <a:tcPr/>
                    </a:tc>
                    <a:tc>
                      <a:txBody>
                        <a:bodyPr/>
                        <a:lstStyle/>
                        <a:p>
                          <a:r>
                            <a:rPr kumimoji="1" lang="ja-JP" altLang="en-US" sz="1000" b="0" dirty="0"/>
                            <a:t>ファンタジー</a:t>
                          </a:r>
                        </a:p>
                      </a:txBody>
                      <a:tcPr/>
                    </a:tc>
                    <a:tc>
                      <a:txBody>
                        <a:bodyPr/>
                        <a:lstStyle/>
                        <a:p>
                          <a:r>
                            <a:rPr kumimoji="1" lang="ja-JP" altLang="en-US" sz="1000" b="0" dirty="0"/>
                            <a:t>アニメ</a:t>
                          </a:r>
                        </a:p>
                      </a:txBody>
                      <a:tcPr/>
                    </a:tc>
                    <a:tc>
                      <a:txBody>
                        <a:bodyPr/>
                        <a:lstStyle/>
                        <a:p>
                          <a:r>
                            <a:rPr kumimoji="1" lang="ja-JP" altLang="en-US" sz="1000" b="0" dirty="0"/>
                            <a:t>アクション</a:t>
                          </a:r>
                        </a:p>
                      </a:txBody>
                      <a:tcPr/>
                    </a:tc>
                    <a:tc>
                      <a:txBody>
                        <a:bodyPr/>
                        <a:lstStyle/>
                        <a:p>
                          <a:r>
                            <a:rPr kumimoji="1" lang="ja-JP" altLang="en-US" sz="1000" b="0" dirty="0"/>
                            <a:t>アドベンチャー</a:t>
                          </a:r>
                        </a:p>
                      </a:txBody>
                      <a:tcPr/>
                    </a:tc>
                    <a:tc>
                      <a:txBody>
                        <a:bodyPr/>
                        <a:lstStyle/>
                        <a:p>
                          <a:r>
                            <a:rPr kumimoji="1" lang="ja-JP" altLang="en-US" sz="1200" b="0" dirty="0"/>
                            <a:t>特撮</a:t>
                          </a:r>
                        </a:p>
                      </a:txBody>
                      <a:tcPr/>
                    </a:tc>
                    <a:tc>
                      <a:txBody>
                        <a:bodyPr/>
                        <a:lstStyle/>
                        <a:p>
                          <a:r>
                            <a:rPr kumimoji="1" lang="ja-JP" altLang="en-US" sz="1000" b="0" dirty="0"/>
                            <a:t>ドラマ</a:t>
                          </a:r>
                        </a:p>
                      </a:txBody>
                      <a:tcPr/>
                    </a:tc>
                    <a:tc>
                      <a:txBody>
                        <a:bodyPr/>
                        <a:lstStyle/>
                        <a:p>
                          <a:r>
                            <a:rPr kumimoji="1" lang="ja-JP" altLang="en-US" sz="1050" b="0" dirty="0"/>
                            <a:t>戦争</a:t>
                          </a:r>
                        </a:p>
                      </a:txBody>
                      <a:tcPr/>
                    </a:tc>
                    <a:tc>
                      <a:txBody>
                        <a:bodyPr/>
                        <a:lstStyle/>
                        <a:p>
                          <a:r>
                            <a:rPr kumimoji="1" lang="ja-JP" altLang="en-US" sz="1000" b="0" dirty="0"/>
                            <a:t>ロマンス</a:t>
                          </a:r>
                        </a:p>
                      </a:txBody>
                      <a:tcPr/>
                    </a:tc>
                    <a:tc>
                      <a:txBody>
                        <a:bodyPr/>
                        <a:lstStyle/>
                        <a:p>
                          <a:r>
                            <a:rPr kumimoji="1" lang="ja-JP" altLang="en-US" sz="1000" b="0" dirty="0"/>
                            <a:t>ミュージカル</a:t>
                          </a:r>
                        </a:p>
                      </a:txBody>
                      <a:tcPr/>
                    </a:tc>
                    <a:tc>
                      <a:txBody>
                        <a:bodyPr/>
                        <a:lstStyle/>
                        <a:p>
                          <a:r>
                            <a:rPr kumimoji="1" lang="ja-JP" altLang="en-US" sz="1000" b="0" dirty="0"/>
                            <a:t>コメディ</a:t>
                          </a:r>
                        </a:p>
                      </a:txBody>
                      <a:tcPr/>
                    </a:tc>
                    <a:tc>
                      <a:txBody>
                        <a:bodyPr/>
                        <a:lstStyle/>
                        <a:p>
                          <a:r>
                            <a:rPr kumimoji="1" lang="ja-JP" altLang="en-US" sz="1000" b="0" dirty="0"/>
                            <a:t>ホラー</a:t>
                          </a:r>
                        </a:p>
                      </a:txBody>
                      <a:tcPr/>
                    </a:tc>
                    <a:tc>
                      <a:txBody>
                        <a:bodyPr/>
                        <a:lstStyle/>
                        <a:p>
                          <a:r>
                            <a:rPr kumimoji="1" lang="ja-JP" altLang="en-US" sz="1000" b="0" dirty="0"/>
                            <a:t>サスペンス</a:t>
                          </a:r>
                        </a:p>
                      </a:txBody>
                      <a:tcPr/>
                    </a:tc>
                    <a:tc>
                      <a:txBody>
                        <a:bodyPr/>
                        <a:lstStyle/>
                        <a:p>
                          <a:r>
                            <a:rPr kumimoji="1" lang="ja-JP" altLang="en-US" sz="1000" b="0" dirty="0"/>
                            <a:t>ファミリー</a:t>
                          </a:r>
                        </a:p>
                      </a:txBody>
                      <a:tcPr/>
                    </a:tc>
                    <a:tc>
                      <a:txBody>
                        <a:bodyPr/>
                        <a:lstStyle/>
                        <a:p>
                          <a:r>
                            <a:rPr kumimoji="1" lang="ja-JP" altLang="en-US" sz="1000" b="0" dirty="0"/>
                            <a:t>ドキュメンタリー</a:t>
                          </a:r>
                        </a:p>
                      </a:txBody>
                      <a:tcPr/>
                    </a:tc>
                    <a:tc>
                      <a:txBody>
                        <a:bodyPr/>
                        <a:lstStyle/>
                        <a:p>
                          <a:r>
                            <a:rPr kumimoji="1" lang="ja-JP" altLang="en-US" sz="1000" b="0" dirty="0"/>
                            <a:t>西部劇</a:t>
                          </a:r>
                        </a:p>
                      </a:txBody>
                      <a:tcPr/>
                    </a:tc>
                    <a:extLst>
                      <a:ext uri="{0D108BD9-81ED-4DB2-BD59-A6C34878D82A}">
                        <a16:rowId xmlns:a16="http://schemas.microsoft.com/office/drawing/2014/main" val="3670578196"/>
                      </a:ext>
                    </a:extLst>
                  </a:tr>
                  <a:tr h="470817">
                    <a:tc>
                      <a:txBody>
                        <a:bodyPr/>
                        <a:lstStyle/>
                        <a:p>
                          <a:r>
                            <a:rPr kumimoji="1" lang="ja-JP" altLang="en-US" sz="1200" b="0" dirty="0"/>
                            <a:t>データフレーム全体</a:t>
                          </a:r>
                        </a:p>
                      </a:txBody>
                      <a:tcPr/>
                    </a:tc>
                    <a:tc>
                      <a:txBody>
                        <a:bodyPr/>
                        <a:lstStyle/>
                        <a:p>
                          <a:endParaRPr kumimoji="1" lang="en-US" altLang="ja-JP" sz="1000" dirty="0"/>
                        </a:p>
                        <a:p>
                          <a:r>
                            <a:rPr kumimoji="1" lang="en-US" altLang="ja-JP" sz="1000" dirty="0"/>
                            <a:t>460</a:t>
                          </a:r>
                          <a:endParaRPr kumimoji="1" lang="ja-JP" altLang="en-US" sz="1000" dirty="0"/>
                        </a:p>
                      </a:txBody>
                      <a:tcPr/>
                    </a:tc>
                    <a:tc>
                      <a:txBody>
                        <a:bodyPr/>
                        <a:lstStyle/>
                        <a:p>
                          <a:endParaRPr kumimoji="1" lang="en-US" altLang="ja-JP" sz="1000" dirty="0"/>
                        </a:p>
                        <a:p>
                          <a:r>
                            <a:rPr kumimoji="1" lang="en-US" altLang="ja-JP" sz="1000" dirty="0"/>
                            <a:t>553</a:t>
                          </a:r>
                        </a:p>
                      </a:txBody>
                      <a:tcPr/>
                    </a:tc>
                    <a:tc>
                      <a:txBody>
                        <a:bodyPr/>
                        <a:lstStyle/>
                        <a:p>
                          <a:endParaRPr kumimoji="1" lang="en-US" altLang="ja-JP" sz="1000" dirty="0"/>
                        </a:p>
                        <a:p>
                          <a:r>
                            <a:rPr kumimoji="1" lang="en-US" altLang="ja-JP" sz="1000" dirty="0"/>
                            <a:t>443</a:t>
                          </a:r>
                          <a:endParaRPr kumimoji="1" lang="ja-JP" altLang="en-US" sz="1000" dirty="0"/>
                        </a:p>
                      </a:txBody>
                      <a:tcPr/>
                    </a:tc>
                    <a:tc>
                      <a:txBody>
                        <a:bodyPr/>
                        <a:lstStyle/>
                        <a:p>
                          <a:endParaRPr kumimoji="1" lang="en-US" altLang="ja-JP" sz="1000" dirty="0"/>
                        </a:p>
                        <a:p>
                          <a:r>
                            <a:rPr kumimoji="1" lang="en-US" altLang="ja-JP" sz="1000" dirty="0"/>
                            <a:t>486</a:t>
                          </a:r>
                          <a:endParaRPr kumimoji="1" lang="ja-JP" altLang="en-US" sz="1000" dirty="0"/>
                        </a:p>
                      </a:txBody>
                      <a:tcPr/>
                    </a:tc>
                    <a:tc>
                      <a:txBody>
                        <a:bodyPr/>
                        <a:lstStyle/>
                        <a:p>
                          <a:endParaRPr kumimoji="1" lang="en-US" altLang="ja-JP" sz="1000" dirty="0"/>
                        </a:p>
                        <a:p>
                          <a:r>
                            <a:rPr kumimoji="1" lang="en-US" altLang="ja-JP" sz="1000" dirty="0"/>
                            <a:t>1180</a:t>
                          </a:r>
                        </a:p>
                      </a:txBody>
                      <a:tcPr/>
                    </a:tc>
                    <a:tc>
                      <a:txBody>
                        <a:bodyPr/>
                        <a:lstStyle/>
                        <a:p>
                          <a:endParaRPr kumimoji="1" lang="en-US" altLang="ja-JP" sz="1000" dirty="0"/>
                        </a:p>
                        <a:p>
                          <a:r>
                            <a:rPr kumimoji="1" lang="en-US" altLang="ja-JP" sz="1000" dirty="0"/>
                            <a:t>534</a:t>
                          </a:r>
                          <a:endParaRPr kumimoji="1" lang="ja-JP" altLang="en-US" sz="1000" dirty="0"/>
                        </a:p>
                      </a:txBody>
                      <a:tcPr/>
                    </a:tc>
                    <a:tc>
                      <a:txBody>
                        <a:bodyPr/>
                        <a:lstStyle/>
                        <a:p>
                          <a:endParaRPr kumimoji="1" lang="en-US" altLang="ja-JP" sz="1000" dirty="0"/>
                        </a:p>
                        <a:p>
                          <a:r>
                            <a:rPr kumimoji="1" lang="en-US" altLang="ja-JP" sz="1000" dirty="0"/>
                            <a:t>50</a:t>
                          </a:r>
                          <a:endParaRPr kumimoji="1" lang="ja-JP" altLang="en-US" sz="1000" dirty="0"/>
                        </a:p>
                      </a:txBody>
                      <a:tcPr/>
                    </a:tc>
                    <a:tc>
                      <a:txBody>
                        <a:bodyPr/>
                        <a:lstStyle/>
                        <a:p>
                          <a:endParaRPr kumimoji="1" lang="en-US" altLang="ja-JP" sz="1000" dirty="0"/>
                        </a:p>
                        <a:p>
                          <a:r>
                            <a:rPr kumimoji="1" lang="en-US" altLang="ja-JP" sz="1000" dirty="0"/>
                            <a:t>2109</a:t>
                          </a:r>
                          <a:endParaRPr kumimoji="1" lang="ja-JP" altLang="en-US" sz="1000" dirty="0"/>
                        </a:p>
                      </a:txBody>
                      <a:tcPr/>
                    </a:tc>
                    <a:tc>
                      <a:txBody>
                        <a:bodyPr/>
                        <a:lstStyle/>
                        <a:p>
                          <a:endParaRPr kumimoji="1" lang="en-US" altLang="ja-JP" sz="1000" dirty="0"/>
                        </a:p>
                        <a:p>
                          <a:r>
                            <a:rPr kumimoji="1" lang="en-US" altLang="ja-JP" sz="1000" dirty="0"/>
                            <a:t>151</a:t>
                          </a:r>
                          <a:endParaRPr kumimoji="1" lang="ja-JP" altLang="en-US" sz="1000" dirty="0"/>
                        </a:p>
                      </a:txBody>
                      <a:tcPr/>
                    </a:tc>
                    <a:tc>
                      <a:txBody>
                        <a:bodyPr/>
                        <a:lstStyle/>
                        <a:p>
                          <a:endParaRPr kumimoji="1" lang="en-US" altLang="ja-JP" sz="1000" dirty="0"/>
                        </a:p>
                        <a:p>
                          <a:r>
                            <a:rPr kumimoji="1" lang="en-US" altLang="ja-JP" sz="1000" dirty="0"/>
                            <a:t>661</a:t>
                          </a:r>
                          <a:endParaRPr kumimoji="1" lang="ja-JP" altLang="en-US" sz="1000" dirty="0"/>
                        </a:p>
                      </a:txBody>
                      <a:tcPr/>
                    </a:tc>
                    <a:tc>
                      <a:txBody>
                        <a:bodyPr/>
                        <a:lstStyle/>
                        <a:p>
                          <a:endParaRPr kumimoji="1" lang="en-US" altLang="ja-JP" sz="1000" dirty="0"/>
                        </a:p>
                        <a:p>
                          <a:r>
                            <a:rPr kumimoji="1" lang="en-US" altLang="ja-JP" sz="1000" dirty="0"/>
                            <a:t>57</a:t>
                          </a:r>
                          <a:endParaRPr kumimoji="1" lang="ja-JP" altLang="en-US" sz="1000" dirty="0"/>
                        </a:p>
                      </a:txBody>
                      <a:tcPr/>
                    </a:tc>
                    <a:tc>
                      <a:txBody>
                        <a:bodyPr/>
                        <a:lstStyle/>
                        <a:p>
                          <a:endParaRPr kumimoji="1" lang="en-US" altLang="ja-JP" sz="1000" dirty="0"/>
                        </a:p>
                        <a:p>
                          <a:r>
                            <a:rPr kumimoji="1" lang="en-US" altLang="ja-JP" sz="1000" dirty="0"/>
                            <a:t>985</a:t>
                          </a:r>
                          <a:endParaRPr kumimoji="1" lang="ja-JP" altLang="en-US" sz="1000" dirty="0"/>
                        </a:p>
                      </a:txBody>
                      <a:tcPr/>
                    </a:tc>
                    <a:tc>
                      <a:txBody>
                        <a:bodyPr/>
                        <a:lstStyle/>
                        <a:p>
                          <a:endParaRPr kumimoji="1" lang="en-US" altLang="ja-JP" sz="1000" dirty="0"/>
                        </a:p>
                        <a:p>
                          <a:r>
                            <a:rPr kumimoji="1" lang="en-US" altLang="ja-JP" sz="1000" dirty="0"/>
                            <a:t>356</a:t>
                          </a:r>
                          <a:endParaRPr kumimoji="1" lang="ja-JP" altLang="en-US" sz="1000" dirty="0"/>
                        </a:p>
                      </a:txBody>
                      <a:tcPr/>
                    </a:tc>
                    <a:tc>
                      <a:txBody>
                        <a:bodyPr/>
                        <a:lstStyle/>
                        <a:p>
                          <a:endParaRPr kumimoji="1" lang="en-US" altLang="ja-JP" sz="1000" dirty="0"/>
                        </a:p>
                        <a:p>
                          <a:r>
                            <a:rPr kumimoji="1" lang="en-US" altLang="ja-JP" sz="1000" dirty="0"/>
                            <a:t>1136</a:t>
                          </a:r>
                          <a:endParaRPr kumimoji="1" lang="ja-JP" altLang="en-US" sz="1000" dirty="0"/>
                        </a:p>
                      </a:txBody>
                      <a:tcPr/>
                    </a:tc>
                    <a:tc>
                      <a:txBody>
                        <a:bodyPr/>
                        <a:lstStyle/>
                        <a:p>
                          <a:endParaRPr kumimoji="1" lang="en-US" altLang="ja-JP" sz="1000" dirty="0"/>
                        </a:p>
                        <a:p>
                          <a:r>
                            <a:rPr kumimoji="1" lang="en-US" altLang="ja-JP" sz="1000" dirty="0"/>
                            <a:t>224</a:t>
                          </a:r>
                          <a:endParaRPr kumimoji="1" lang="ja-JP" altLang="en-US" sz="1000" dirty="0"/>
                        </a:p>
                      </a:txBody>
                      <a:tcPr/>
                    </a:tc>
                    <a:tc>
                      <a:txBody>
                        <a:bodyPr/>
                        <a:lstStyle/>
                        <a:p>
                          <a:endParaRPr kumimoji="1" lang="en-US" altLang="ja-JP" sz="1000" dirty="0"/>
                        </a:p>
                        <a:p>
                          <a:r>
                            <a:rPr kumimoji="1" lang="en-US" altLang="ja-JP" sz="1000" dirty="0"/>
                            <a:t>42</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extLst>
                      <a:ext uri="{0D108BD9-81ED-4DB2-BD59-A6C34878D82A}">
                        <a16:rowId xmlns:a16="http://schemas.microsoft.com/office/drawing/2014/main" val="2414704533"/>
                      </a:ext>
                    </a:extLst>
                  </a:tr>
                  <a:tr h="486561">
                    <a:tc>
                      <a:txBody>
                        <a:bodyPr/>
                        <a:lstStyle/>
                        <a:p>
                          <a:r>
                            <a:rPr kumimoji="1" lang="ja-JP" altLang="en-US" sz="1200" b="0" dirty="0"/>
                            <a:t>標準偏差上位</a:t>
                          </a:r>
                          <a:r>
                            <a:rPr kumimoji="1" lang="en-US" altLang="ja-JP" sz="1200" b="0" dirty="0"/>
                            <a:t>500</a:t>
                          </a:r>
                          <a:endParaRPr kumimoji="1" lang="ja-JP" altLang="en-US" sz="1200" b="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49</a:t>
                          </a:r>
                          <a:endParaRPr kumimoji="1" lang="ja-JP" altLang="en-US" sz="1000" dirty="0"/>
                        </a:p>
                      </a:txBody>
                      <a:tcPr/>
                    </a:tc>
                    <a:tc>
                      <a:txBody>
                        <a:bodyPr/>
                        <a:lstStyle/>
                        <a:p>
                          <a:endParaRPr kumimoji="1" lang="en-US" altLang="ja-JP" sz="1000" dirty="0"/>
                        </a:p>
                        <a:p>
                          <a:r>
                            <a:rPr kumimoji="1" lang="en-US" altLang="ja-JP" sz="1000" dirty="0"/>
                            <a:t>125</a:t>
                          </a:r>
                          <a:endParaRPr kumimoji="1" lang="ja-JP" altLang="en-US" sz="1000" dirty="0"/>
                        </a:p>
                      </a:txBody>
                      <a:tcPr/>
                    </a:tc>
                    <a:tc>
                      <a:txBody>
                        <a:bodyPr/>
                        <a:lstStyle/>
                        <a:p>
                          <a:endParaRPr kumimoji="1" lang="en-US" altLang="ja-JP" sz="1000" dirty="0"/>
                        </a:p>
                        <a:p>
                          <a:r>
                            <a:rPr kumimoji="1" lang="en-US" altLang="ja-JP" sz="1000" dirty="0"/>
                            <a:t>116</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22</a:t>
                          </a:r>
                          <a:endParaRPr kumimoji="1" lang="ja-JP" altLang="en-US" sz="1000" dirty="0"/>
                        </a:p>
                      </a:txBody>
                      <a:tcPr/>
                    </a:tc>
                    <a:tc>
                      <a:txBody>
                        <a:bodyPr/>
                        <a:lstStyle/>
                        <a:p>
                          <a:endParaRPr kumimoji="1" lang="en-US" altLang="ja-JP" sz="1000" dirty="0"/>
                        </a:p>
                        <a:p>
                          <a:r>
                            <a:rPr kumimoji="1" lang="en-US" altLang="ja-JP" sz="1000" dirty="0"/>
                            <a:t>148</a:t>
                          </a:r>
                          <a:endParaRPr kumimoji="1" lang="ja-JP" altLang="en-US" sz="1000" dirty="0"/>
                        </a:p>
                      </a:txBody>
                      <a:tcPr/>
                    </a:tc>
                    <a:tc>
                      <a:txBody>
                        <a:bodyPr/>
                        <a:lstStyle/>
                        <a:p>
                          <a:endParaRPr kumimoji="1" lang="en-US" altLang="ja-JP" sz="1000" dirty="0"/>
                        </a:p>
                        <a:p>
                          <a:r>
                            <a:rPr kumimoji="1" lang="en-US" altLang="ja-JP" sz="1000" dirty="0"/>
                            <a:t>18</a:t>
                          </a:r>
                          <a:endParaRPr kumimoji="1" lang="ja-JP" altLang="en-US" sz="100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p>
                        <a:p>
                          <a:r>
                            <a:rPr kumimoji="1" lang="en-US" altLang="ja-JP" sz="1000" dirty="0"/>
                            <a:t>84</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tc>
                      <a:txBody>
                        <a:bodyPr/>
                        <a:lstStyle/>
                        <a:p>
                          <a:endParaRPr kumimoji="1" lang="en-US" altLang="ja-JP" sz="1000" dirty="0"/>
                        </a:p>
                        <a:p>
                          <a:r>
                            <a:rPr kumimoji="1" lang="en-US" altLang="ja-JP" sz="1000" dirty="0"/>
                            <a:t>55</a:t>
                          </a:r>
                          <a:endParaRPr kumimoji="1" lang="ja-JP" altLang="en-US" sz="1000" dirty="0"/>
                        </a:p>
                      </a:txBody>
                      <a:tcPr/>
                    </a:tc>
                    <a:tc>
                      <a:txBody>
                        <a:bodyPr/>
                        <a:lstStyle/>
                        <a:p>
                          <a:endParaRPr kumimoji="1" lang="en-US" altLang="ja-JP" sz="1000" dirty="0"/>
                        </a:p>
                        <a:p>
                          <a:r>
                            <a:rPr kumimoji="1" lang="en-US" altLang="ja-JP" sz="1000" dirty="0"/>
                            <a:t>30</a:t>
                          </a:r>
                          <a:endParaRPr kumimoji="1" lang="ja-JP" altLang="en-US" sz="1000" dirty="0"/>
                        </a:p>
                      </a:txBody>
                      <a:tcPr/>
                    </a:tc>
                    <a:tc>
                      <a:txBody>
                        <a:bodyPr/>
                        <a:lstStyle/>
                        <a:p>
                          <a:endParaRPr kumimoji="1" lang="en-US" altLang="ja-JP" sz="1000" dirty="0"/>
                        </a:p>
                        <a:p>
                          <a:r>
                            <a:rPr kumimoji="1" lang="en-US" altLang="ja-JP" sz="1000" dirty="0"/>
                            <a:t>7</a:t>
                          </a:r>
                          <a:endParaRPr kumimoji="1" lang="ja-JP" altLang="en-US" sz="1000" dirty="0"/>
                        </a:p>
                      </a:txBody>
                      <a:tcPr/>
                    </a:tc>
                    <a:tc>
                      <a:txBody>
                        <a:bodyPr/>
                        <a:lstStyle/>
                        <a:p>
                          <a:endParaRPr kumimoji="1" lang="en-US" altLang="ja-JP" sz="1000" dirty="0"/>
                        </a:p>
                        <a:p>
                          <a:r>
                            <a:rPr kumimoji="1" lang="en-US" altLang="ja-JP" sz="1000" dirty="0"/>
                            <a:t>0</a:t>
                          </a:r>
                          <a:endParaRPr kumimoji="1" lang="ja-JP" altLang="en-US" sz="1000" dirty="0"/>
                        </a:p>
                      </a:txBody>
                      <a:tcPr/>
                    </a:tc>
                    <a:extLst>
                      <a:ext uri="{0D108BD9-81ED-4DB2-BD59-A6C34878D82A}">
                        <a16:rowId xmlns:a16="http://schemas.microsoft.com/office/drawing/2014/main" val="3633088382"/>
                      </a:ext>
                    </a:extLst>
                  </a:tr>
                  <a:tr h="698437">
                    <a:tc>
                      <a:txBody>
                        <a:bodyPr/>
                        <a:lstStyle/>
                        <a:p>
                          <a:endParaRPr lang="ja-JP"/>
                        </a:p>
                      </a:txBody>
                      <a:tcPr>
                        <a:blipFill>
                          <a:blip r:embed="rId2"/>
                          <a:stretch>
                            <a:fillRect l="-508" t="-193913" r="-894416" b="-1739"/>
                          </a:stretch>
                        </a:blipFill>
                      </a:tcPr>
                    </a:tc>
                    <a:tc>
                      <a:txBody>
                        <a:bodyPr/>
                        <a:lstStyle/>
                        <a:p>
                          <a:endParaRPr kumimoji="1" lang="en-US" altLang="ja-JP" sz="1000" dirty="0"/>
                        </a:p>
                        <a:p>
                          <a:endParaRPr kumimoji="1" lang="en-US" altLang="ja-JP" sz="1000" dirty="0"/>
                        </a:p>
                        <a:p>
                          <a:r>
                            <a:rPr kumimoji="1" lang="en-US" altLang="ja-JP" sz="1000" dirty="0">
                              <a:solidFill>
                                <a:srgbClr val="FF0000"/>
                              </a:solidFill>
                            </a:rPr>
                            <a:t>2.415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1.097</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2.550</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0.975</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1.114</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4.369</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0.696</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t>1.182</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1.681</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0.696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0.846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0.780</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0.480</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tx1"/>
                              </a:solidFill>
                            </a:rPr>
                            <a:t>1.328</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1.653</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0.0</a:t>
                          </a:r>
                          <a:endParaRPr kumimoji="1" lang="ja-JP" altLang="en-US" sz="1000" dirty="0"/>
                        </a:p>
                      </a:txBody>
                      <a:tcPr/>
                    </a:tc>
                    <a:extLst>
                      <a:ext uri="{0D108BD9-81ED-4DB2-BD59-A6C34878D82A}">
                        <a16:rowId xmlns:a16="http://schemas.microsoft.com/office/drawing/2014/main" val="2326582880"/>
                      </a:ext>
                    </a:extLst>
                  </a:tr>
                </a:tbl>
              </a:graphicData>
            </a:graphic>
          </p:graphicFrame>
        </mc:Fallback>
      </mc:AlternateContent>
      <p:sp>
        <p:nvSpPr>
          <p:cNvPr id="8" name="テキスト ボックス 7">
            <a:extLst>
              <a:ext uri="{FF2B5EF4-FFF2-40B4-BE49-F238E27FC236}">
                <a16:creationId xmlns:a16="http://schemas.microsoft.com/office/drawing/2014/main" id="{D34DD2A8-5D02-4292-B2A1-0A9F7E6F43B9}"/>
              </a:ext>
            </a:extLst>
          </p:cNvPr>
          <p:cNvSpPr txBox="1"/>
          <p:nvPr/>
        </p:nvSpPr>
        <p:spPr>
          <a:xfrm>
            <a:off x="402672" y="1551964"/>
            <a:ext cx="10956846" cy="923330"/>
          </a:xfrm>
          <a:prstGeom prst="rect">
            <a:avLst/>
          </a:prstGeom>
          <a:noFill/>
        </p:spPr>
        <p:txBody>
          <a:bodyPr wrap="none" rtlCol="0">
            <a:spAutoFit/>
          </a:bodyPr>
          <a:lstStyle/>
          <a:p>
            <a:r>
              <a:rPr kumimoji="1" lang="ja-JP" altLang="en-US" dirty="0"/>
              <a:t>「データフレーム全体」、「標準偏差上位</a:t>
            </a:r>
            <a:r>
              <a:rPr lang="en-US" altLang="ja-JP" dirty="0"/>
              <a:t>500</a:t>
            </a:r>
            <a:r>
              <a:rPr lang="ja-JP" altLang="en-US" dirty="0"/>
              <a:t>」の映画について、ジャンルの含有率を集計した。</a:t>
            </a:r>
            <a:endParaRPr lang="en-US" altLang="ja-JP" dirty="0"/>
          </a:p>
          <a:p>
            <a:r>
              <a:rPr kumimoji="1" lang="ja-JP" altLang="en-US" dirty="0"/>
              <a:t>さらに、データフレーム全体の含有率に対する標準偏差上位</a:t>
            </a:r>
            <a:r>
              <a:rPr kumimoji="1" lang="en-US" altLang="ja-JP" dirty="0"/>
              <a:t>500</a:t>
            </a:r>
            <a:r>
              <a:rPr kumimoji="1" lang="ja-JP" altLang="en-US" dirty="0"/>
              <a:t>の含有率を計算し、標準偏差の大きさに</a:t>
            </a:r>
            <a:endParaRPr kumimoji="1" lang="en-US" altLang="ja-JP" dirty="0"/>
          </a:p>
          <a:p>
            <a:r>
              <a:rPr kumimoji="1" lang="ja-JP" altLang="en-US" dirty="0"/>
              <a:t>影響を与えるジャンルを特定した。</a:t>
            </a:r>
            <a:endParaRPr kumimoji="1" lang="en-US" altLang="ja-JP" dirty="0"/>
          </a:p>
        </p:txBody>
      </p:sp>
      <p:sp>
        <p:nvSpPr>
          <p:cNvPr id="9" name="テキスト ボックス 8">
            <a:extLst>
              <a:ext uri="{FF2B5EF4-FFF2-40B4-BE49-F238E27FC236}">
                <a16:creationId xmlns:a16="http://schemas.microsoft.com/office/drawing/2014/main" id="{F3F0670E-963E-49E0-A849-D37084C8FD2C}"/>
              </a:ext>
            </a:extLst>
          </p:cNvPr>
          <p:cNvSpPr txBox="1"/>
          <p:nvPr/>
        </p:nvSpPr>
        <p:spPr>
          <a:xfrm>
            <a:off x="402672" y="5174627"/>
            <a:ext cx="11726287" cy="923330"/>
          </a:xfrm>
          <a:prstGeom prst="rect">
            <a:avLst/>
          </a:prstGeom>
          <a:noFill/>
        </p:spPr>
        <p:txBody>
          <a:bodyPr wrap="none" rtlCol="0">
            <a:spAutoFit/>
          </a:bodyPr>
          <a:lstStyle/>
          <a:p>
            <a:r>
              <a:rPr kumimoji="1" lang="ja-JP" altLang="en-US" dirty="0"/>
              <a:t>色付けしたジャンルはデータフレーム全体と標準偏差上位</a:t>
            </a:r>
            <a:r>
              <a:rPr kumimoji="1" lang="en-US" altLang="ja-JP" dirty="0"/>
              <a:t>500</a:t>
            </a:r>
            <a:r>
              <a:rPr lang="ja-JP" altLang="en-US" dirty="0"/>
              <a:t>の</a:t>
            </a:r>
            <a:r>
              <a:rPr kumimoji="1" lang="ja-JP" altLang="en-US" dirty="0"/>
              <a:t>含有率について「比率の差の</a:t>
            </a:r>
            <a:r>
              <a:rPr kumimoji="1" lang="en-US" altLang="ja-JP" dirty="0"/>
              <a:t>Z</a:t>
            </a:r>
            <a:r>
              <a:rPr kumimoji="1" lang="ja-JP" altLang="en-US" dirty="0"/>
              <a:t>検定」を行い、</a:t>
            </a:r>
            <a:endParaRPr kumimoji="1" lang="en-US" altLang="ja-JP" dirty="0"/>
          </a:p>
          <a:p>
            <a:r>
              <a:rPr lang="ja-JP" altLang="en-US" dirty="0"/>
              <a:t>有意水準</a:t>
            </a:r>
            <a:r>
              <a:rPr lang="en-US" altLang="ja-JP" dirty="0"/>
              <a:t>5%</a:t>
            </a:r>
            <a:r>
              <a:rPr lang="ja-JP" altLang="en-US" dirty="0"/>
              <a:t>で「含有率が同じ」という仮説が棄却されたもの。</a:t>
            </a:r>
            <a:endParaRPr lang="en-US" altLang="ja-JP" dirty="0"/>
          </a:p>
          <a:p>
            <a:r>
              <a:rPr kumimoji="1" lang="ja-JP" altLang="en-US" dirty="0"/>
              <a:t>赤いジャンルは好みの分かれ具合を強める傾向にあり、青いジャンルは好みの分かれ具合を弱める傾向にある。</a:t>
            </a:r>
            <a:endParaRPr kumimoji="1" lang="en-US" altLang="ja-JP" dirty="0"/>
          </a:p>
        </p:txBody>
      </p:sp>
    </p:spTree>
    <p:extLst>
      <p:ext uri="{BB962C8B-B14F-4D97-AF65-F5344CB8AC3E}">
        <p14:creationId xmlns:p14="http://schemas.microsoft.com/office/powerpoint/2010/main" val="369437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93927E-4348-4B56-89DA-00617A5D9DA7}"/>
              </a:ext>
            </a:extLst>
          </p:cNvPr>
          <p:cNvSpPr/>
          <p:nvPr/>
        </p:nvSpPr>
        <p:spPr>
          <a:xfrm>
            <a:off x="0" y="0"/>
            <a:ext cx="12192000" cy="755009"/>
          </a:xfrm>
          <a:prstGeom prst="rect">
            <a:avLst/>
          </a:prstGeom>
          <a:solidFill>
            <a:srgbClr val="2C23E5"/>
          </a:solidFill>
          <a:ln>
            <a:solidFill>
              <a:srgbClr val="2C2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ジャンルについての分析</a:t>
            </a:r>
            <a:endParaRPr kumimoji="1" lang="ja-JP" altLang="en-US" sz="2800" dirty="0"/>
          </a:p>
        </p:txBody>
      </p:sp>
      <p:sp>
        <p:nvSpPr>
          <p:cNvPr id="4" name="テキスト ボックス 3">
            <a:extLst>
              <a:ext uri="{FF2B5EF4-FFF2-40B4-BE49-F238E27FC236}">
                <a16:creationId xmlns:a16="http://schemas.microsoft.com/office/drawing/2014/main" id="{5D347397-6E95-47E8-A173-5E07A0E573A9}"/>
              </a:ext>
            </a:extLst>
          </p:cNvPr>
          <p:cNvSpPr txBox="1"/>
          <p:nvPr/>
        </p:nvSpPr>
        <p:spPr>
          <a:xfrm>
            <a:off x="11879094" y="6488668"/>
            <a:ext cx="312906" cy="369332"/>
          </a:xfrm>
          <a:prstGeom prst="rect">
            <a:avLst/>
          </a:prstGeom>
          <a:noFill/>
        </p:spPr>
        <p:txBody>
          <a:bodyPr wrap="none" rtlCol="0">
            <a:spAutoFit/>
          </a:bodyPr>
          <a:lstStyle/>
          <a:p>
            <a:r>
              <a:rPr kumimoji="1" lang="en-US" altLang="ja-JP" dirty="0"/>
              <a:t>9</a:t>
            </a:r>
            <a:endParaRPr kumimoji="1" lang="ja-JP" altLang="en-US" dirty="0"/>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12DDF8F5-7B18-4FBA-BD63-B2B4DD74B6A2}"/>
                  </a:ext>
                </a:extLst>
              </p:cNvPr>
              <p:cNvGraphicFramePr>
                <a:graphicFrameLocks noGrp="1"/>
              </p:cNvGraphicFramePr>
              <p:nvPr>
                <p:extLst>
                  <p:ext uri="{D42A27DB-BD31-4B8C-83A1-F6EECF244321}">
                    <p14:modId xmlns:p14="http://schemas.microsoft.com/office/powerpoint/2010/main" val="2343370808"/>
                  </p:ext>
                </p:extLst>
              </p:nvPr>
            </p:nvGraphicFramePr>
            <p:xfrm>
              <a:off x="97865" y="1876143"/>
              <a:ext cx="11912380" cy="3229117"/>
            </p:xfrm>
            <a:graphic>
              <a:graphicData uri="http://schemas.openxmlformats.org/drawingml/2006/table">
                <a:tbl>
                  <a:tblPr firstRow="1" firstCol="1">
                    <a:tableStyleId>{F5AB1C69-6EDB-4FF4-983F-18BD219EF322}</a:tableStyleId>
                  </a:tblPr>
                  <a:tblGrid>
                    <a:gridCol w="1199626">
                      <a:extLst>
                        <a:ext uri="{9D8B030D-6E8A-4147-A177-3AD203B41FA5}">
                          <a16:colId xmlns:a16="http://schemas.microsoft.com/office/drawing/2014/main" val="945364441"/>
                        </a:ext>
                      </a:extLst>
                    </a:gridCol>
                    <a:gridCol w="546729">
                      <a:extLst>
                        <a:ext uri="{9D8B030D-6E8A-4147-A177-3AD203B41FA5}">
                          <a16:colId xmlns:a16="http://schemas.microsoft.com/office/drawing/2014/main" val="475960314"/>
                        </a:ext>
                      </a:extLst>
                    </a:gridCol>
                    <a:gridCol w="501894">
                      <a:extLst>
                        <a:ext uri="{9D8B030D-6E8A-4147-A177-3AD203B41FA5}">
                          <a16:colId xmlns:a16="http://schemas.microsoft.com/office/drawing/2014/main" val="3477287753"/>
                        </a:ext>
                      </a:extLst>
                    </a:gridCol>
                    <a:gridCol w="604008">
                      <a:extLst>
                        <a:ext uri="{9D8B030D-6E8A-4147-A177-3AD203B41FA5}">
                          <a16:colId xmlns:a16="http://schemas.microsoft.com/office/drawing/2014/main" val="3796614083"/>
                        </a:ext>
                      </a:extLst>
                    </a:gridCol>
                    <a:gridCol w="578840">
                      <a:extLst>
                        <a:ext uri="{9D8B030D-6E8A-4147-A177-3AD203B41FA5}">
                          <a16:colId xmlns:a16="http://schemas.microsoft.com/office/drawing/2014/main" val="3005555420"/>
                        </a:ext>
                      </a:extLst>
                    </a:gridCol>
                    <a:gridCol w="587229">
                      <a:extLst>
                        <a:ext uri="{9D8B030D-6E8A-4147-A177-3AD203B41FA5}">
                          <a16:colId xmlns:a16="http://schemas.microsoft.com/office/drawing/2014/main" val="240460294"/>
                        </a:ext>
                      </a:extLst>
                    </a:gridCol>
                    <a:gridCol w="704676">
                      <a:extLst>
                        <a:ext uri="{9D8B030D-6E8A-4147-A177-3AD203B41FA5}">
                          <a16:colId xmlns:a16="http://schemas.microsoft.com/office/drawing/2014/main" val="2797648183"/>
                        </a:ext>
                      </a:extLst>
                    </a:gridCol>
                    <a:gridCol w="604007">
                      <a:extLst>
                        <a:ext uri="{9D8B030D-6E8A-4147-A177-3AD203B41FA5}">
                          <a16:colId xmlns:a16="http://schemas.microsoft.com/office/drawing/2014/main" val="2488298797"/>
                        </a:ext>
                      </a:extLst>
                    </a:gridCol>
                    <a:gridCol w="629180">
                      <a:extLst>
                        <a:ext uri="{9D8B030D-6E8A-4147-A177-3AD203B41FA5}">
                          <a16:colId xmlns:a16="http://schemas.microsoft.com/office/drawing/2014/main" val="3387538437"/>
                        </a:ext>
                      </a:extLst>
                    </a:gridCol>
                    <a:gridCol w="587224">
                      <a:extLst>
                        <a:ext uri="{9D8B030D-6E8A-4147-A177-3AD203B41FA5}">
                          <a16:colId xmlns:a16="http://schemas.microsoft.com/office/drawing/2014/main" val="3292380773"/>
                        </a:ext>
                      </a:extLst>
                    </a:gridCol>
                    <a:gridCol w="736374">
                      <a:extLst>
                        <a:ext uri="{9D8B030D-6E8A-4147-A177-3AD203B41FA5}">
                          <a16:colId xmlns:a16="http://schemas.microsoft.com/office/drawing/2014/main" val="4185267914"/>
                        </a:ext>
                      </a:extLst>
                    </a:gridCol>
                    <a:gridCol w="661799">
                      <a:extLst>
                        <a:ext uri="{9D8B030D-6E8A-4147-A177-3AD203B41FA5}">
                          <a16:colId xmlns:a16="http://schemas.microsoft.com/office/drawing/2014/main" val="1081701500"/>
                        </a:ext>
                      </a:extLst>
                    </a:gridCol>
                    <a:gridCol w="774575">
                      <a:extLst>
                        <a:ext uri="{9D8B030D-6E8A-4147-A177-3AD203B41FA5}">
                          <a16:colId xmlns:a16="http://schemas.microsoft.com/office/drawing/2014/main" val="3740480411"/>
                        </a:ext>
                      </a:extLst>
                    </a:gridCol>
                    <a:gridCol w="595619">
                      <a:extLst>
                        <a:ext uri="{9D8B030D-6E8A-4147-A177-3AD203B41FA5}">
                          <a16:colId xmlns:a16="http://schemas.microsoft.com/office/drawing/2014/main" val="2628360356"/>
                        </a:ext>
                      </a:extLst>
                    </a:gridCol>
                    <a:gridCol w="615203">
                      <a:extLst>
                        <a:ext uri="{9D8B030D-6E8A-4147-A177-3AD203B41FA5}">
                          <a16:colId xmlns:a16="http://schemas.microsoft.com/office/drawing/2014/main" val="1537292444"/>
                        </a:ext>
                      </a:extLst>
                    </a:gridCol>
                    <a:gridCol w="661799">
                      <a:extLst>
                        <a:ext uri="{9D8B030D-6E8A-4147-A177-3AD203B41FA5}">
                          <a16:colId xmlns:a16="http://schemas.microsoft.com/office/drawing/2014/main" val="4016096589"/>
                        </a:ext>
                      </a:extLst>
                    </a:gridCol>
                    <a:gridCol w="727966">
                      <a:extLst>
                        <a:ext uri="{9D8B030D-6E8A-4147-A177-3AD203B41FA5}">
                          <a16:colId xmlns:a16="http://schemas.microsoft.com/office/drawing/2014/main" val="3994569572"/>
                        </a:ext>
                      </a:extLst>
                    </a:gridCol>
                    <a:gridCol w="595632">
                      <a:extLst>
                        <a:ext uri="{9D8B030D-6E8A-4147-A177-3AD203B41FA5}">
                          <a16:colId xmlns:a16="http://schemas.microsoft.com/office/drawing/2014/main" val="1379826006"/>
                        </a:ext>
                      </a:extLst>
                    </a:gridCol>
                  </a:tblGrid>
                  <a:tr h="0">
                    <a:tc>
                      <a:txBody>
                        <a:bodyPr/>
                        <a:lstStyle/>
                        <a:p>
                          <a:endParaRPr kumimoji="1" lang="ja-JP" altLang="en-US" dirty="0"/>
                        </a:p>
                      </a:txBody>
                      <a:tcPr/>
                    </a:tc>
                    <a:tc>
                      <a:txBody>
                        <a:bodyPr/>
                        <a:lstStyle/>
                        <a:p>
                          <a:r>
                            <a:rPr kumimoji="1" lang="ja-JP" altLang="en-US" sz="1200" b="0" dirty="0"/>
                            <a:t>青春</a:t>
                          </a:r>
                        </a:p>
                      </a:txBody>
                      <a:tcPr/>
                    </a:tc>
                    <a:tc>
                      <a:txBody>
                        <a:bodyPr/>
                        <a:lstStyle/>
                        <a:p>
                          <a:r>
                            <a:rPr kumimoji="1" lang="en-US" altLang="ja-JP" sz="1200" b="0" dirty="0"/>
                            <a:t>SF</a:t>
                          </a:r>
                        </a:p>
                      </a:txBody>
                      <a:tcPr/>
                    </a:tc>
                    <a:tc>
                      <a:txBody>
                        <a:bodyPr/>
                        <a:lstStyle/>
                        <a:p>
                          <a:r>
                            <a:rPr kumimoji="1" lang="ja-JP" altLang="en-US" sz="1000" b="0" dirty="0"/>
                            <a:t>ファンタジー</a:t>
                          </a:r>
                        </a:p>
                      </a:txBody>
                      <a:tcPr/>
                    </a:tc>
                    <a:tc>
                      <a:txBody>
                        <a:bodyPr/>
                        <a:lstStyle/>
                        <a:p>
                          <a:r>
                            <a:rPr kumimoji="1" lang="ja-JP" altLang="en-US" sz="1000" b="0" dirty="0"/>
                            <a:t>アニメ</a:t>
                          </a:r>
                        </a:p>
                      </a:txBody>
                      <a:tcPr/>
                    </a:tc>
                    <a:tc>
                      <a:txBody>
                        <a:bodyPr/>
                        <a:lstStyle/>
                        <a:p>
                          <a:r>
                            <a:rPr kumimoji="1" lang="ja-JP" altLang="en-US" sz="1000" b="0" dirty="0"/>
                            <a:t>アクション</a:t>
                          </a:r>
                        </a:p>
                      </a:txBody>
                      <a:tcPr/>
                    </a:tc>
                    <a:tc>
                      <a:txBody>
                        <a:bodyPr/>
                        <a:lstStyle/>
                        <a:p>
                          <a:r>
                            <a:rPr kumimoji="1" lang="ja-JP" altLang="en-US" sz="1000" b="0" dirty="0"/>
                            <a:t>アドベンチャー</a:t>
                          </a:r>
                        </a:p>
                      </a:txBody>
                      <a:tcPr/>
                    </a:tc>
                    <a:tc>
                      <a:txBody>
                        <a:bodyPr/>
                        <a:lstStyle/>
                        <a:p>
                          <a:r>
                            <a:rPr kumimoji="1" lang="ja-JP" altLang="en-US" sz="1200" b="0" dirty="0"/>
                            <a:t>特撮</a:t>
                          </a:r>
                        </a:p>
                      </a:txBody>
                      <a:tcPr/>
                    </a:tc>
                    <a:tc>
                      <a:txBody>
                        <a:bodyPr/>
                        <a:lstStyle/>
                        <a:p>
                          <a:r>
                            <a:rPr kumimoji="1" lang="ja-JP" altLang="en-US" sz="1000" b="0" dirty="0"/>
                            <a:t>ドラマ</a:t>
                          </a:r>
                        </a:p>
                      </a:txBody>
                      <a:tcPr/>
                    </a:tc>
                    <a:tc>
                      <a:txBody>
                        <a:bodyPr/>
                        <a:lstStyle/>
                        <a:p>
                          <a:r>
                            <a:rPr kumimoji="1" lang="ja-JP" altLang="en-US" sz="1050" b="0" dirty="0"/>
                            <a:t>戦争</a:t>
                          </a:r>
                        </a:p>
                      </a:txBody>
                      <a:tcPr/>
                    </a:tc>
                    <a:tc>
                      <a:txBody>
                        <a:bodyPr/>
                        <a:lstStyle/>
                        <a:p>
                          <a:r>
                            <a:rPr kumimoji="1" lang="ja-JP" altLang="en-US" sz="1000" b="0" dirty="0"/>
                            <a:t>ロマンス</a:t>
                          </a:r>
                        </a:p>
                      </a:txBody>
                      <a:tcPr/>
                    </a:tc>
                    <a:tc>
                      <a:txBody>
                        <a:bodyPr/>
                        <a:lstStyle/>
                        <a:p>
                          <a:r>
                            <a:rPr kumimoji="1" lang="ja-JP" altLang="en-US" sz="1000" b="0" dirty="0"/>
                            <a:t>ミュージカル</a:t>
                          </a:r>
                        </a:p>
                      </a:txBody>
                      <a:tcPr/>
                    </a:tc>
                    <a:tc>
                      <a:txBody>
                        <a:bodyPr/>
                        <a:lstStyle/>
                        <a:p>
                          <a:r>
                            <a:rPr kumimoji="1" lang="ja-JP" altLang="en-US" sz="1000" b="0" dirty="0"/>
                            <a:t>コメディ</a:t>
                          </a:r>
                        </a:p>
                      </a:txBody>
                      <a:tcPr/>
                    </a:tc>
                    <a:tc>
                      <a:txBody>
                        <a:bodyPr/>
                        <a:lstStyle/>
                        <a:p>
                          <a:r>
                            <a:rPr kumimoji="1" lang="ja-JP" altLang="en-US" sz="1000" b="0" dirty="0"/>
                            <a:t>ホラー</a:t>
                          </a:r>
                        </a:p>
                      </a:txBody>
                      <a:tcPr/>
                    </a:tc>
                    <a:tc>
                      <a:txBody>
                        <a:bodyPr/>
                        <a:lstStyle/>
                        <a:p>
                          <a:r>
                            <a:rPr kumimoji="1" lang="ja-JP" altLang="en-US" sz="1000" b="0" dirty="0"/>
                            <a:t>サスペンス</a:t>
                          </a:r>
                        </a:p>
                      </a:txBody>
                      <a:tcPr/>
                    </a:tc>
                    <a:tc>
                      <a:txBody>
                        <a:bodyPr/>
                        <a:lstStyle/>
                        <a:p>
                          <a:r>
                            <a:rPr kumimoji="1" lang="ja-JP" altLang="en-US" sz="1000" b="0" dirty="0"/>
                            <a:t>ファミリー</a:t>
                          </a:r>
                        </a:p>
                      </a:txBody>
                      <a:tcPr/>
                    </a:tc>
                    <a:tc>
                      <a:txBody>
                        <a:bodyPr/>
                        <a:lstStyle/>
                        <a:p>
                          <a:r>
                            <a:rPr kumimoji="1" lang="ja-JP" altLang="en-US" sz="1000" b="0" dirty="0"/>
                            <a:t>ドキュメンタリー</a:t>
                          </a:r>
                        </a:p>
                      </a:txBody>
                      <a:tcPr/>
                    </a:tc>
                    <a:tc>
                      <a:txBody>
                        <a:bodyPr/>
                        <a:lstStyle/>
                        <a:p>
                          <a:r>
                            <a:rPr kumimoji="1" lang="ja-JP" altLang="en-US" sz="1000" b="0" dirty="0"/>
                            <a:t>西部劇</a:t>
                          </a:r>
                        </a:p>
                      </a:txBody>
                      <a:tcPr/>
                    </a:tc>
                    <a:extLst>
                      <a:ext uri="{0D108BD9-81ED-4DB2-BD59-A6C34878D82A}">
                        <a16:rowId xmlns:a16="http://schemas.microsoft.com/office/drawing/2014/main" val="3670578196"/>
                      </a:ext>
                    </a:extLst>
                  </a:tr>
                  <a:tr h="470817">
                    <a:tc>
                      <a:txBody>
                        <a:bodyPr/>
                        <a:lstStyle/>
                        <a:p>
                          <a:r>
                            <a:rPr kumimoji="1" lang="ja-JP" altLang="en-US" sz="1200" b="0" dirty="0"/>
                            <a:t>データフレーム全体</a:t>
                          </a:r>
                        </a:p>
                      </a:txBody>
                      <a:tcPr/>
                    </a:tc>
                    <a:tc>
                      <a:txBody>
                        <a:bodyPr/>
                        <a:lstStyle/>
                        <a:p>
                          <a:endParaRPr kumimoji="1" lang="en-US" altLang="ja-JP" sz="1000" dirty="0"/>
                        </a:p>
                        <a:p>
                          <a:r>
                            <a:rPr kumimoji="1" lang="en-US" altLang="ja-JP" sz="1000" dirty="0"/>
                            <a:t>460</a:t>
                          </a:r>
                          <a:endParaRPr kumimoji="1" lang="ja-JP" altLang="en-US" sz="1000" dirty="0"/>
                        </a:p>
                      </a:txBody>
                      <a:tcPr/>
                    </a:tc>
                    <a:tc>
                      <a:txBody>
                        <a:bodyPr/>
                        <a:lstStyle/>
                        <a:p>
                          <a:endParaRPr kumimoji="1" lang="en-US" altLang="ja-JP" sz="1000" dirty="0"/>
                        </a:p>
                        <a:p>
                          <a:r>
                            <a:rPr kumimoji="1" lang="en-US" altLang="ja-JP" sz="1000" dirty="0"/>
                            <a:t>553</a:t>
                          </a:r>
                        </a:p>
                      </a:txBody>
                      <a:tcPr/>
                    </a:tc>
                    <a:tc>
                      <a:txBody>
                        <a:bodyPr/>
                        <a:lstStyle/>
                        <a:p>
                          <a:endParaRPr kumimoji="1" lang="en-US" altLang="ja-JP" sz="1000" dirty="0"/>
                        </a:p>
                        <a:p>
                          <a:r>
                            <a:rPr kumimoji="1" lang="en-US" altLang="ja-JP" sz="1000" dirty="0"/>
                            <a:t>443</a:t>
                          </a:r>
                          <a:endParaRPr kumimoji="1" lang="ja-JP" altLang="en-US" sz="1000" dirty="0"/>
                        </a:p>
                      </a:txBody>
                      <a:tcPr/>
                    </a:tc>
                    <a:tc>
                      <a:txBody>
                        <a:bodyPr/>
                        <a:lstStyle/>
                        <a:p>
                          <a:endParaRPr kumimoji="1" lang="en-US" altLang="ja-JP" sz="1000" dirty="0"/>
                        </a:p>
                        <a:p>
                          <a:r>
                            <a:rPr kumimoji="1" lang="en-US" altLang="ja-JP" sz="1000" dirty="0"/>
                            <a:t>486</a:t>
                          </a:r>
                          <a:endParaRPr kumimoji="1" lang="ja-JP" altLang="en-US" sz="1000" dirty="0"/>
                        </a:p>
                      </a:txBody>
                      <a:tcPr/>
                    </a:tc>
                    <a:tc>
                      <a:txBody>
                        <a:bodyPr/>
                        <a:lstStyle/>
                        <a:p>
                          <a:endParaRPr kumimoji="1" lang="en-US" altLang="ja-JP" sz="1000" dirty="0"/>
                        </a:p>
                        <a:p>
                          <a:r>
                            <a:rPr kumimoji="1" lang="en-US" altLang="ja-JP" sz="1000" dirty="0"/>
                            <a:t>1180</a:t>
                          </a:r>
                        </a:p>
                      </a:txBody>
                      <a:tcPr/>
                    </a:tc>
                    <a:tc>
                      <a:txBody>
                        <a:bodyPr/>
                        <a:lstStyle/>
                        <a:p>
                          <a:endParaRPr kumimoji="1" lang="en-US" altLang="ja-JP" sz="1000" dirty="0"/>
                        </a:p>
                        <a:p>
                          <a:r>
                            <a:rPr kumimoji="1" lang="en-US" altLang="ja-JP" sz="1000" dirty="0"/>
                            <a:t>534</a:t>
                          </a:r>
                          <a:endParaRPr kumimoji="1" lang="ja-JP" altLang="en-US" sz="1000" dirty="0"/>
                        </a:p>
                      </a:txBody>
                      <a:tcPr/>
                    </a:tc>
                    <a:tc>
                      <a:txBody>
                        <a:bodyPr/>
                        <a:lstStyle/>
                        <a:p>
                          <a:endParaRPr kumimoji="1" lang="en-US" altLang="ja-JP" sz="1000" dirty="0"/>
                        </a:p>
                        <a:p>
                          <a:r>
                            <a:rPr kumimoji="1" lang="en-US" altLang="ja-JP" sz="1000" dirty="0"/>
                            <a:t>50</a:t>
                          </a:r>
                          <a:endParaRPr kumimoji="1" lang="ja-JP" altLang="en-US" sz="1000" dirty="0"/>
                        </a:p>
                      </a:txBody>
                      <a:tcPr/>
                    </a:tc>
                    <a:tc>
                      <a:txBody>
                        <a:bodyPr/>
                        <a:lstStyle/>
                        <a:p>
                          <a:endParaRPr kumimoji="1" lang="en-US" altLang="ja-JP" sz="1000" dirty="0"/>
                        </a:p>
                        <a:p>
                          <a:r>
                            <a:rPr kumimoji="1" lang="en-US" altLang="ja-JP" sz="1000" dirty="0"/>
                            <a:t>2109</a:t>
                          </a:r>
                          <a:endParaRPr kumimoji="1" lang="ja-JP" altLang="en-US" sz="1000" dirty="0"/>
                        </a:p>
                      </a:txBody>
                      <a:tcPr/>
                    </a:tc>
                    <a:tc>
                      <a:txBody>
                        <a:bodyPr/>
                        <a:lstStyle/>
                        <a:p>
                          <a:endParaRPr kumimoji="1" lang="en-US" altLang="ja-JP" sz="1000" dirty="0"/>
                        </a:p>
                        <a:p>
                          <a:r>
                            <a:rPr kumimoji="1" lang="en-US" altLang="ja-JP" sz="1000" dirty="0"/>
                            <a:t>151</a:t>
                          </a:r>
                          <a:endParaRPr kumimoji="1" lang="ja-JP" altLang="en-US" sz="1000" dirty="0"/>
                        </a:p>
                      </a:txBody>
                      <a:tcPr/>
                    </a:tc>
                    <a:tc>
                      <a:txBody>
                        <a:bodyPr/>
                        <a:lstStyle/>
                        <a:p>
                          <a:endParaRPr kumimoji="1" lang="en-US" altLang="ja-JP" sz="1000" dirty="0"/>
                        </a:p>
                        <a:p>
                          <a:r>
                            <a:rPr kumimoji="1" lang="en-US" altLang="ja-JP" sz="1000" dirty="0"/>
                            <a:t>661</a:t>
                          </a:r>
                          <a:endParaRPr kumimoji="1" lang="ja-JP" altLang="en-US" sz="1000" dirty="0"/>
                        </a:p>
                      </a:txBody>
                      <a:tcPr/>
                    </a:tc>
                    <a:tc>
                      <a:txBody>
                        <a:bodyPr/>
                        <a:lstStyle/>
                        <a:p>
                          <a:endParaRPr kumimoji="1" lang="en-US" altLang="ja-JP" sz="1000" dirty="0"/>
                        </a:p>
                        <a:p>
                          <a:r>
                            <a:rPr kumimoji="1" lang="en-US" altLang="ja-JP" sz="1000" dirty="0"/>
                            <a:t>57</a:t>
                          </a:r>
                          <a:endParaRPr kumimoji="1" lang="ja-JP" altLang="en-US" sz="1000" dirty="0"/>
                        </a:p>
                      </a:txBody>
                      <a:tcPr/>
                    </a:tc>
                    <a:tc>
                      <a:txBody>
                        <a:bodyPr/>
                        <a:lstStyle/>
                        <a:p>
                          <a:endParaRPr kumimoji="1" lang="en-US" altLang="ja-JP" sz="1000" dirty="0"/>
                        </a:p>
                        <a:p>
                          <a:r>
                            <a:rPr kumimoji="1" lang="en-US" altLang="ja-JP" sz="1000" dirty="0"/>
                            <a:t>985</a:t>
                          </a:r>
                          <a:endParaRPr kumimoji="1" lang="ja-JP" altLang="en-US" sz="1000" dirty="0"/>
                        </a:p>
                      </a:txBody>
                      <a:tcPr/>
                    </a:tc>
                    <a:tc>
                      <a:txBody>
                        <a:bodyPr/>
                        <a:lstStyle/>
                        <a:p>
                          <a:endParaRPr kumimoji="1" lang="en-US" altLang="ja-JP" sz="1000" dirty="0"/>
                        </a:p>
                        <a:p>
                          <a:r>
                            <a:rPr kumimoji="1" lang="en-US" altLang="ja-JP" sz="1000" dirty="0"/>
                            <a:t>356</a:t>
                          </a:r>
                          <a:endParaRPr kumimoji="1" lang="ja-JP" altLang="en-US" sz="1000" dirty="0"/>
                        </a:p>
                      </a:txBody>
                      <a:tcPr/>
                    </a:tc>
                    <a:tc>
                      <a:txBody>
                        <a:bodyPr/>
                        <a:lstStyle/>
                        <a:p>
                          <a:endParaRPr kumimoji="1" lang="en-US" altLang="ja-JP" sz="1000" dirty="0"/>
                        </a:p>
                        <a:p>
                          <a:r>
                            <a:rPr kumimoji="1" lang="en-US" altLang="ja-JP" sz="1000" dirty="0"/>
                            <a:t>1136</a:t>
                          </a:r>
                          <a:endParaRPr kumimoji="1" lang="ja-JP" altLang="en-US" sz="1000" dirty="0"/>
                        </a:p>
                      </a:txBody>
                      <a:tcPr/>
                    </a:tc>
                    <a:tc>
                      <a:txBody>
                        <a:bodyPr/>
                        <a:lstStyle/>
                        <a:p>
                          <a:endParaRPr kumimoji="1" lang="en-US" altLang="ja-JP" sz="1000" dirty="0"/>
                        </a:p>
                        <a:p>
                          <a:r>
                            <a:rPr kumimoji="1" lang="en-US" altLang="ja-JP" sz="1000" dirty="0"/>
                            <a:t>224</a:t>
                          </a:r>
                          <a:endParaRPr kumimoji="1" lang="ja-JP" altLang="en-US" sz="1000" dirty="0"/>
                        </a:p>
                      </a:txBody>
                      <a:tcPr/>
                    </a:tc>
                    <a:tc>
                      <a:txBody>
                        <a:bodyPr/>
                        <a:lstStyle/>
                        <a:p>
                          <a:endParaRPr kumimoji="1" lang="en-US" altLang="ja-JP" sz="1000" dirty="0"/>
                        </a:p>
                        <a:p>
                          <a:r>
                            <a:rPr kumimoji="1" lang="en-US" altLang="ja-JP" sz="1000" dirty="0"/>
                            <a:t>42</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extLst>
                      <a:ext uri="{0D108BD9-81ED-4DB2-BD59-A6C34878D82A}">
                        <a16:rowId xmlns:a16="http://schemas.microsoft.com/office/drawing/2014/main" val="2414704533"/>
                      </a:ext>
                    </a:extLst>
                  </a:tr>
                  <a:tr h="486561">
                    <a:tc>
                      <a:txBody>
                        <a:bodyPr/>
                        <a:lstStyle/>
                        <a:p>
                          <a:r>
                            <a:rPr kumimoji="1" lang="ja-JP" altLang="en-US" sz="1200" b="0" dirty="0"/>
                            <a:t>標準偏差上位</a:t>
                          </a:r>
                          <a:r>
                            <a:rPr kumimoji="1" lang="en-US" altLang="ja-JP" sz="1200" b="0" dirty="0"/>
                            <a:t>500</a:t>
                          </a:r>
                          <a:endParaRPr kumimoji="1" lang="ja-JP" altLang="en-US" sz="1200" b="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49</a:t>
                          </a:r>
                          <a:endParaRPr kumimoji="1" lang="ja-JP" altLang="en-US" sz="1000" dirty="0"/>
                        </a:p>
                      </a:txBody>
                      <a:tcPr/>
                    </a:tc>
                    <a:tc>
                      <a:txBody>
                        <a:bodyPr/>
                        <a:lstStyle/>
                        <a:p>
                          <a:endParaRPr kumimoji="1" lang="en-US" altLang="ja-JP" sz="1000" dirty="0"/>
                        </a:p>
                        <a:p>
                          <a:r>
                            <a:rPr kumimoji="1" lang="en-US" altLang="ja-JP" sz="1000" dirty="0"/>
                            <a:t>125</a:t>
                          </a:r>
                          <a:endParaRPr kumimoji="1" lang="ja-JP" altLang="en-US" sz="1000" dirty="0"/>
                        </a:p>
                      </a:txBody>
                      <a:tcPr/>
                    </a:tc>
                    <a:tc>
                      <a:txBody>
                        <a:bodyPr/>
                        <a:lstStyle/>
                        <a:p>
                          <a:endParaRPr kumimoji="1" lang="en-US" altLang="ja-JP" sz="1000" dirty="0"/>
                        </a:p>
                        <a:p>
                          <a:r>
                            <a:rPr kumimoji="1" lang="en-US" altLang="ja-JP" sz="1000" dirty="0"/>
                            <a:t>116</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22</a:t>
                          </a:r>
                          <a:endParaRPr kumimoji="1" lang="ja-JP" altLang="en-US" sz="1000" dirty="0"/>
                        </a:p>
                      </a:txBody>
                      <a:tcPr/>
                    </a:tc>
                    <a:tc>
                      <a:txBody>
                        <a:bodyPr/>
                        <a:lstStyle/>
                        <a:p>
                          <a:endParaRPr kumimoji="1" lang="en-US" altLang="ja-JP" sz="1000" dirty="0"/>
                        </a:p>
                        <a:p>
                          <a:r>
                            <a:rPr kumimoji="1" lang="en-US" altLang="ja-JP" sz="1000" dirty="0"/>
                            <a:t>148</a:t>
                          </a:r>
                          <a:endParaRPr kumimoji="1" lang="ja-JP" altLang="en-US" sz="1000" dirty="0"/>
                        </a:p>
                      </a:txBody>
                      <a:tcPr/>
                    </a:tc>
                    <a:tc>
                      <a:txBody>
                        <a:bodyPr/>
                        <a:lstStyle/>
                        <a:p>
                          <a:endParaRPr kumimoji="1" lang="en-US" altLang="ja-JP" sz="1000" dirty="0"/>
                        </a:p>
                        <a:p>
                          <a:r>
                            <a:rPr kumimoji="1" lang="en-US" altLang="ja-JP" sz="1000" dirty="0"/>
                            <a:t>18</a:t>
                          </a:r>
                          <a:endParaRPr kumimoji="1" lang="ja-JP" altLang="en-US" sz="100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p>
                        <a:p>
                          <a:r>
                            <a:rPr kumimoji="1" lang="en-US" altLang="ja-JP" sz="1000" dirty="0"/>
                            <a:t>84</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tc>
                      <a:txBody>
                        <a:bodyPr/>
                        <a:lstStyle/>
                        <a:p>
                          <a:endParaRPr kumimoji="1" lang="en-US" altLang="ja-JP" sz="1000" dirty="0"/>
                        </a:p>
                        <a:p>
                          <a:r>
                            <a:rPr kumimoji="1" lang="en-US" altLang="ja-JP" sz="1000" dirty="0"/>
                            <a:t>55</a:t>
                          </a:r>
                          <a:endParaRPr kumimoji="1" lang="ja-JP" altLang="en-US" sz="1000" dirty="0"/>
                        </a:p>
                      </a:txBody>
                      <a:tcPr/>
                    </a:tc>
                    <a:tc>
                      <a:txBody>
                        <a:bodyPr/>
                        <a:lstStyle/>
                        <a:p>
                          <a:endParaRPr kumimoji="1" lang="en-US" altLang="ja-JP" sz="1000" dirty="0"/>
                        </a:p>
                        <a:p>
                          <a:r>
                            <a:rPr kumimoji="1" lang="en-US" altLang="ja-JP" sz="1000" dirty="0"/>
                            <a:t>30</a:t>
                          </a:r>
                          <a:endParaRPr kumimoji="1" lang="ja-JP" altLang="en-US" sz="1000" dirty="0"/>
                        </a:p>
                      </a:txBody>
                      <a:tcPr/>
                    </a:tc>
                    <a:tc>
                      <a:txBody>
                        <a:bodyPr/>
                        <a:lstStyle/>
                        <a:p>
                          <a:endParaRPr kumimoji="1" lang="en-US" altLang="ja-JP" sz="1000" dirty="0"/>
                        </a:p>
                        <a:p>
                          <a:r>
                            <a:rPr kumimoji="1" lang="en-US" altLang="ja-JP" sz="1000" dirty="0"/>
                            <a:t>7</a:t>
                          </a:r>
                          <a:endParaRPr kumimoji="1" lang="ja-JP" altLang="en-US" sz="1000" dirty="0"/>
                        </a:p>
                      </a:txBody>
                      <a:tcPr/>
                    </a:tc>
                    <a:tc>
                      <a:txBody>
                        <a:bodyPr/>
                        <a:lstStyle/>
                        <a:p>
                          <a:endParaRPr kumimoji="1" lang="en-US" altLang="ja-JP" sz="1000" dirty="0"/>
                        </a:p>
                        <a:p>
                          <a:r>
                            <a:rPr kumimoji="1" lang="en-US" altLang="ja-JP" sz="1000" dirty="0"/>
                            <a:t>0</a:t>
                          </a:r>
                          <a:endParaRPr kumimoji="1" lang="ja-JP" altLang="en-US" sz="1000" dirty="0"/>
                        </a:p>
                      </a:txBody>
                      <a:tcPr/>
                    </a:tc>
                    <a:extLst>
                      <a:ext uri="{0D108BD9-81ED-4DB2-BD59-A6C34878D82A}">
                        <a16:rowId xmlns:a16="http://schemas.microsoft.com/office/drawing/2014/main" val="3633088382"/>
                      </a:ext>
                    </a:extLst>
                  </a:tr>
                  <a:tr h="627854">
                    <a:tc>
                      <a:txBody>
                        <a:bodyPr/>
                        <a:lstStyle/>
                        <a:p>
                          <a:pPr/>
                          <a14:m>
                            <m:oMathPara xmlns:m="http://schemas.openxmlformats.org/officeDocument/2006/math">
                              <m:oMathParaPr>
                                <m:jc m:val="centerGroup"/>
                              </m:oMathParaPr>
                              <m:oMath xmlns:m="http://schemas.openxmlformats.org/officeDocument/2006/math">
                                <m:f>
                                  <m:fPr>
                                    <m:ctrlPr>
                                      <a:rPr kumimoji="1" lang="en-US" altLang="ja-JP" sz="1200" i="1" smtClean="0">
                                        <a:latin typeface="Cambria Math" panose="02040503050406030204" pitchFamily="18" charset="0"/>
                                      </a:rPr>
                                    </m:ctrlPr>
                                  </m:fPr>
                                  <m:num>
                                    <m:f>
                                      <m:fPr>
                                        <m:type m:val="skw"/>
                                        <m:ctrlPr>
                                          <a:rPr kumimoji="1" lang="en-US" altLang="ja-JP" sz="1200" i="1" smtClean="0">
                                            <a:latin typeface="Cambria Math" panose="02040503050406030204" pitchFamily="18" charset="0"/>
                                          </a:rPr>
                                        </m:ctrlPr>
                                      </m:fPr>
                                      <m:num>
                                        <m:r>
                                          <a:rPr kumimoji="1" lang="en-US" altLang="ja-JP" sz="1200" b="0" smtClean="0">
                                            <a:latin typeface="Cambria Math" panose="02040503050406030204" pitchFamily="18" charset="0"/>
                                          </a:rPr>
                                          <m:t>2</m:t>
                                        </m:r>
                                        <m:r>
                                          <a:rPr kumimoji="1" lang="ja-JP" altLang="en-US" sz="1200" b="0" smtClean="0">
                                            <a:latin typeface="Cambria Math" panose="02040503050406030204" pitchFamily="18" charset="0"/>
                                          </a:rPr>
                                          <m:t>行目</m:t>
                                        </m:r>
                                      </m:num>
                                      <m:den>
                                        <m:r>
                                          <a:rPr kumimoji="1" lang="en-US" altLang="ja-JP" sz="1200" b="0" smtClean="0">
                                            <a:latin typeface="Cambria Math" panose="02040503050406030204" pitchFamily="18" charset="0"/>
                                          </a:rPr>
                                          <m:t>500</m:t>
                                        </m:r>
                                      </m:den>
                                    </m:f>
                                  </m:num>
                                  <m:den>
                                    <m:f>
                                      <m:fPr>
                                        <m:type m:val="skw"/>
                                        <m:ctrlPr>
                                          <a:rPr kumimoji="1" lang="en-US" altLang="ja-JP" sz="1200" i="1" smtClean="0">
                                            <a:latin typeface="Cambria Math" panose="02040503050406030204" pitchFamily="18" charset="0"/>
                                          </a:rPr>
                                        </m:ctrlPr>
                                      </m:fPr>
                                      <m:num>
                                        <m:r>
                                          <a:rPr kumimoji="1" lang="en-US" altLang="ja-JP" sz="1200" b="0" smtClean="0">
                                            <a:latin typeface="Cambria Math" panose="02040503050406030204" pitchFamily="18" charset="0"/>
                                          </a:rPr>
                                          <m:t>1</m:t>
                                        </m:r>
                                        <m:r>
                                          <a:rPr kumimoji="1" lang="ja-JP" altLang="en-US" sz="1200" b="0" smtClean="0">
                                            <a:latin typeface="Cambria Math" panose="02040503050406030204" pitchFamily="18" charset="0"/>
                                          </a:rPr>
                                          <m:t>行目</m:t>
                                        </m:r>
                                      </m:num>
                                      <m:den>
                                        <m:r>
                                          <a:rPr kumimoji="1" lang="ja-JP" altLang="en-US" sz="1200" smtClean="0">
                                            <a:latin typeface="Cambria Math" panose="02040503050406030204" pitchFamily="18" charset="0"/>
                                          </a:rPr>
                                          <m:t>映画総数</m:t>
                                        </m:r>
                                      </m:den>
                                    </m:f>
                                  </m:den>
                                </m:f>
                              </m:oMath>
                            </m:oMathPara>
                          </a14:m>
                          <a:endParaRPr kumimoji="1" lang="ja-JP" altLang="en-US" sz="12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2.415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1.097</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2.550</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0.975</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1.114</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4.369</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0.696</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t>1.182</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1.681</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0.696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0.846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0.780</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0.480</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tx1"/>
                              </a:solidFill>
                            </a:rPr>
                            <a:t>1.328</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1.653</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0.0</a:t>
                          </a:r>
                          <a:endParaRPr kumimoji="1" lang="ja-JP" altLang="en-US" sz="1000" dirty="0"/>
                        </a:p>
                      </a:txBody>
                      <a:tcPr/>
                    </a:tc>
                    <a:extLst>
                      <a:ext uri="{0D108BD9-81ED-4DB2-BD59-A6C34878D82A}">
                        <a16:rowId xmlns:a16="http://schemas.microsoft.com/office/drawing/2014/main" val="2326582880"/>
                      </a:ext>
                    </a:extLst>
                  </a:tr>
                  <a:tr h="476022">
                    <a:tc>
                      <a:txBody>
                        <a:bodyPr/>
                        <a:lstStyle/>
                        <a:p>
                          <a:r>
                            <a:rPr kumimoji="1" lang="ja-JP" altLang="en-US" sz="1200" b="0" dirty="0"/>
                            <a:t>平均評価上位</a:t>
                          </a:r>
                          <a:endParaRPr kumimoji="1" lang="en-US" altLang="ja-JP" sz="1200" b="0" dirty="0"/>
                        </a:p>
                        <a:p>
                          <a:r>
                            <a:rPr kumimoji="1" lang="en-US" altLang="ja-JP" sz="1200" b="0" dirty="0"/>
                            <a:t>500</a:t>
                          </a:r>
                          <a:endParaRPr kumimoji="1" lang="ja-JP" altLang="en-US" sz="1200" b="0" dirty="0"/>
                        </a:p>
                      </a:txBody>
                      <a:tcPr/>
                    </a:tc>
                    <a:tc>
                      <a:txBody>
                        <a:bodyPr/>
                        <a:lstStyle/>
                        <a:p>
                          <a:endParaRPr kumimoji="1" lang="en-US" altLang="ja-JP" sz="1000" dirty="0">
                            <a:solidFill>
                              <a:srgbClr val="FF0000"/>
                            </a:solidFill>
                          </a:endParaRPr>
                        </a:p>
                        <a:p>
                          <a:r>
                            <a:rPr kumimoji="1" lang="en-US" altLang="ja-JP" sz="1000" dirty="0">
                              <a:solidFill>
                                <a:schemeClr val="tx1"/>
                              </a:solidFill>
                            </a:rPr>
                            <a:t>54</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71</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127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99</a:t>
                          </a:r>
                          <a:endParaRPr kumimoji="1" lang="ja-JP" altLang="en-US" sz="1000" dirty="0"/>
                        </a:p>
                      </a:txBody>
                      <a:tcPr/>
                    </a:tc>
                    <a:tc>
                      <a:txBody>
                        <a:bodyPr/>
                        <a:lstStyle/>
                        <a:p>
                          <a:endParaRPr kumimoji="1" lang="en-US" altLang="ja-JP" sz="1000" dirty="0"/>
                        </a:p>
                        <a:p>
                          <a:r>
                            <a:rPr kumimoji="1" lang="en-US" altLang="ja-JP" sz="1000" dirty="0"/>
                            <a:t>64</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8</a:t>
                          </a:r>
                          <a:endParaRPr kumimoji="1" lang="ja-JP" altLang="en-US" sz="1000" dirty="0">
                            <a:solidFill>
                              <a:schemeClr val="tx1"/>
                            </a:solidFill>
                          </a:endParaRPr>
                        </a:p>
                      </a:txBody>
                      <a:tcPr/>
                    </a:tc>
                    <a:tc>
                      <a:txBody>
                        <a:bodyPr/>
                        <a:lstStyle/>
                        <a:p>
                          <a:endParaRPr kumimoji="1" lang="en-US" altLang="ja-JP" sz="1000" dirty="0">
                            <a:solidFill>
                              <a:schemeClr val="accent1"/>
                            </a:solidFill>
                          </a:endParaRPr>
                        </a:p>
                        <a:p>
                          <a:r>
                            <a:rPr kumimoji="1" lang="en-US" altLang="ja-JP" sz="1000" dirty="0">
                              <a:solidFill>
                                <a:schemeClr val="tx1"/>
                              </a:solidFill>
                            </a:rPr>
                            <a:t>237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19</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47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13</a:t>
                          </a:r>
                          <a:endParaRPr kumimoji="1" lang="ja-JP" altLang="en-US" sz="1000" dirty="0"/>
                        </a:p>
                      </a:txBody>
                      <a:tcPr/>
                    </a:tc>
                    <a:tc>
                      <a:txBody>
                        <a:bodyPr/>
                        <a:lstStyle/>
                        <a:p>
                          <a:endParaRPr kumimoji="1" lang="en-US" altLang="ja-JP" sz="1000" dirty="0"/>
                        </a:p>
                        <a:p>
                          <a:r>
                            <a:rPr kumimoji="1" lang="en-US" altLang="ja-JP" sz="1000" dirty="0"/>
                            <a:t>83</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solidFill>
                              <a:schemeClr val="accent1"/>
                            </a:solidFill>
                          </a:endParaRPr>
                        </a:p>
                        <a:p>
                          <a:r>
                            <a:rPr kumimoji="1" lang="en-US" altLang="ja-JP" sz="1000" dirty="0">
                              <a:solidFill>
                                <a:schemeClr val="tx1"/>
                              </a:solidFill>
                            </a:rPr>
                            <a:t>53</a:t>
                          </a:r>
                          <a:endParaRPr kumimoji="1" lang="ja-JP" altLang="en-US" sz="1000" dirty="0">
                            <a:solidFill>
                              <a:schemeClr val="tx1"/>
                            </a:solidFill>
                          </a:endParaRPr>
                        </a:p>
                      </a:txBody>
                      <a:tcPr/>
                    </a:tc>
                    <a:tc>
                      <a:txBody>
                        <a:bodyPr/>
                        <a:lstStyle/>
                        <a:p>
                          <a:endParaRPr kumimoji="1" lang="en-US" altLang="ja-JP" sz="1000" dirty="0">
                            <a:solidFill>
                              <a:schemeClr val="tx1"/>
                            </a:solidFill>
                          </a:endParaRPr>
                        </a:p>
                        <a:p>
                          <a:r>
                            <a:rPr kumimoji="1" lang="en-US" altLang="ja-JP" sz="1000" dirty="0">
                              <a:solidFill>
                                <a:schemeClr val="tx1"/>
                              </a:solidFill>
                            </a:rPr>
                            <a:t>52</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14</a:t>
                          </a:r>
                          <a:endParaRPr kumimoji="1" lang="ja-JP" altLang="en-US" sz="1000" dirty="0"/>
                        </a:p>
                      </a:txBody>
                      <a:tcPr/>
                    </a:tc>
                    <a:tc>
                      <a:txBody>
                        <a:bodyPr/>
                        <a:lstStyle/>
                        <a:p>
                          <a:endParaRPr kumimoji="1" lang="en-US" altLang="ja-JP" sz="1000" dirty="0"/>
                        </a:p>
                        <a:p>
                          <a:r>
                            <a:rPr kumimoji="1" lang="en-US" altLang="ja-JP" sz="1000" dirty="0"/>
                            <a:t>3</a:t>
                          </a:r>
                          <a:endParaRPr kumimoji="1" lang="ja-JP" altLang="en-US" sz="1000" dirty="0"/>
                        </a:p>
                      </a:txBody>
                      <a:tcPr/>
                    </a:tc>
                    <a:extLst>
                      <a:ext uri="{0D108BD9-81ED-4DB2-BD59-A6C34878D82A}">
                        <a16:rowId xmlns:a16="http://schemas.microsoft.com/office/drawing/2014/main" val="4160628429"/>
                      </a:ext>
                    </a:extLst>
                  </a:tr>
                  <a:tr h="627854">
                    <a:tc>
                      <a:txBody>
                        <a:bodyPr/>
                        <a:lstStyle/>
                        <a:p>
                          <a:pPr/>
                          <a14:m>
                            <m:oMathPara xmlns:m="http://schemas.openxmlformats.org/officeDocument/2006/math">
                              <m:oMathParaPr>
                                <m:jc m:val="centerGroup"/>
                              </m:oMathParaPr>
                              <m:oMath xmlns:m="http://schemas.openxmlformats.org/officeDocument/2006/math">
                                <m:f>
                                  <m:fPr>
                                    <m:ctrlPr>
                                      <a:rPr kumimoji="1" lang="en-US" altLang="ja-JP" sz="1200" i="1" smtClean="0">
                                        <a:latin typeface="Cambria Math" panose="02040503050406030204" pitchFamily="18" charset="0"/>
                                      </a:rPr>
                                    </m:ctrlPr>
                                  </m:fPr>
                                  <m:num>
                                    <m:f>
                                      <m:fPr>
                                        <m:type m:val="skw"/>
                                        <m:ctrlPr>
                                          <a:rPr kumimoji="1" lang="en-US" altLang="ja-JP" sz="1200" i="1" smtClean="0">
                                            <a:latin typeface="Cambria Math" panose="02040503050406030204" pitchFamily="18" charset="0"/>
                                          </a:rPr>
                                        </m:ctrlPr>
                                      </m:fPr>
                                      <m:num>
                                        <m:r>
                                          <a:rPr kumimoji="1" lang="en-US" altLang="ja-JP" sz="1200" b="0" i="0" smtClean="0">
                                            <a:latin typeface="Cambria Math" panose="02040503050406030204" pitchFamily="18" charset="0"/>
                                          </a:rPr>
                                          <m:t>4</m:t>
                                        </m:r>
                                        <m:r>
                                          <a:rPr kumimoji="1" lang="ja-JP" altLang="en-US" sz="1200" b="0" smtClean="0">
                                            <a:latin typeface="Cambria Math" panose="02040503050406030204" pitchFamily="18" charset="0"/>
                                          </a:rPr>
                                          <m:t>行目</m:t>
                                        </m:r>
                                      </m:num>
                                      <m:den>
                                        <m:r>
                                          <a:rPr kumimoji="1" lang="en-US" altLang="ja-JP" sz="1200" b="0" smtClean="0">
                                            <a:latin typeface="Cambria Math" panose="02040503050406030204" pitchFamily="18" charset="0"/>
                                          </a:rPr>
                                          <m:t>500</m:t>
                                        </m:r>
                                      </m:den>
                                    </m:f>
                                  </m:num>
                                  <m:den>
                                    <m:f>
                                      <m:fPr>
                                        <m:type m:val="skw"/>
                                        <m:ctrlPr>
                                          <a:rPr kumimoji="1" lang="en-US" altLang="ja-JP" sz="1200" i="1" smtClean="0">
                                            <a:latin typeface="Cambria Math" panose="02040503050406030204" pitchFamily="18" charset="0"/>
                                          </a:rPr>
                                        </m:ctrlPr>
                                      </m:fPr>
                                      <m:num>
                                        <m:r>
                                          <a:rPr kumimoji="1" lang="en-US" altLang="ja-JP" sz="1200" b="0" smtClean="0">
                                            <a:latin typeface="Cambria Math" panose="02040503050406030204" pitchFamily="18" charset="0"/>
                                          </a:rPr>
                                          <m:t>1</m:t>
                                        </m:r>
                                        <m:r>
                                          <a:rPr kumimoji="1" lang="ja-JP" altLang="en-US" sz="1200" b="0" smtClean="0">
                                            <a:latin typeface="Cambria Math" panose="02040503050406030204" pitchFamily="18" charset="0"/>
                                          </a:rPr>
                                          <m:t>行目</m:t>
                                        </m:r>
                                      </m:num>
                                      <m:den>
                                        <m:r>
                                          <a:rPr kumimoji="1" lang="ja-JP" altLang="en-US" sz="1200" smtClean="0">
                                            <a:latin typeface="Cambria Math" panose="02040503050406030204" pitchFamily="18" charset="0"/>
                                          </a:rPr>
                                          <m:t>映画総数</m:t>
                                        </m:r>
                                      </m:den>
                                    </m:f>
                                  </m:den>
                                </m:f>
                              </m:oMath>
                            </m:oMathPara>
                          </a14:m>
                          <a:endParaRPr kumimoji="1" lang="ja-JP" altLang="en-US" sz="1200" dirty="0"/>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tx1"/>
                              </a:solidFill>
                            </a:rPr>
                            <a:t>1.164</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1.590</a:t>
                          </a:r>
                          <a:endParaRPr kumimoji="1" lang="ja-JP" altLang="en-US" sz="1000" dirty="0">
                            <a:solidFill>
                              <a:srgbClr val="FF0000"/>
                            </a:solidFill>
                          </a:endParaRPr>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rgbClr val="FF0000"/>
                              </a:solidFill>
                            </a:rPr>
                            <a:t>2.592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0.832</a:t>
                          </a:r>
                        </a:p>
                        <a:p>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1.189</a:t>
                          </a:r>
                          <a:endParaRPr kumimoji="1" lang="ja-JP" altLang="en-US" sz="1000" dirty="0"/>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tx1"/>
                              </a:solidFill>
                            </a:rPr>
                            <a:t>1.587</a:t>
                          </a:r>
                          <a:endParaRPr kumimoji="1" lang="ja-JP" altLang="en-US" sz="1000" dirty="0">
                            <a:solidFill>
                              <a:schemeClr val="tx1"/>
                            </a:solidFill>
                          </a:endParaRPr>
                        </a:p>
                      </a:txBody>
                      <a:tcPr/>
                    </a:tc>
                    <a:tc>
                      <a:txBody>
                        <a:bodyPr/>
                        <a:lstStyle/>
                        <a:p>
                          <a:endParaRPr kumimoji="1" lang="en-US" altLang="ja-JP" sz="1000" dirty="0">
                            <a:solidFill>
                              <a:schemeClr val="accent1"/>
                            </a:solidFill>
                          </a:endParaRPr>
                        </a:p>
                        <a:p>
                          <a:endParaRPr kumimoji="1" lang="en-US" altLang="ja-JP" sz="1000" dirty="0">
                            <a:solidFill>
                              <a:schemeClr val="accent1"/>
                            </a:solidFill>
                          </a:endParaRPr>
                        </a:p>
                        <a:p>
                          <a:r>
                            <a:rPr kumimoji="1" lang="en-US" altLang="ja-JP" sz="1000" dirty="0">
                              <a:solidFill>
                                <a:srgbClr val="FF0000"/>
                              </a:solidFill>
                            </a:rPr>
                            <a:t>1.115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1.248</a:t>
                          </a:r>
                          <a:endParaRPr kumimoji="1" lang="ja-JP" altLang="en-US" sz="1000" dirty="0"/>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accent1"/>
                              </a:solidFill>
                            </a:rPr>
                            <a:t>0.705</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2.262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0.836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0.111</a:t>
                          </a:r>
                          <a:endParaRPr kumimoji="1" lang="ja-JP" altLang="en-US" sz="1000" dirty="0">
                            <a:solidFill>
                              <a:schemeClr val="accent1"/>
                            </a:solidFill>
                          </a:endParaRPr>
                        </a:p>
                      </a:txBody>
                      <a:tcPr/>
                    </a:tc>
                    <a:tc>
                      <a:txBody>
                        <a:bodyPr/>
                        <a:lstStyle/>
                        <a:p>
                          <a:endParaRPr kumimoji="1" lang="en-US" altLang="ja-JP" sz="1000" dirty="0">
                            <a:solidFill>
                              <a:schemeClr val="accent1"/>
                            </a:solidFill>
                          </a:endParaRPr>
                        </a:p>
                        <a:p>
                          <a:endParaRPr kumimoji="1" lang="en-US" altLang="ja-JP" sz="1000" dirty="0">
                            <a:solidFill>
                              <a:schemeClr val="accent1"/>
                            </a:solidFill>
                          </a:endParaRPr>
                        </a:p>
                        <a:p>
                          <a:r>
                            <a:rPr kumimoji="1" lang="en-US" altLang="ja-JP" sz="1000" dirty="0">
                              <a:solidFill>
                                <a:schemeClr val="accent1"/>
                              </a:solidFill>
                            </a:rPr>
                            <a:t>0.463</a:t>
                          </a:r>
                          <a:endParaRPr kumimoji="1" lang="ja-JP" altLang="en-US" sz="1000" dirty="0">
                            <a:solidFill>
                              <a:schemeClr val="accent1"/>
                            </a:solidFill>
                          </a:endParaRPr>
                        </a:p>
                      </a:txBody>
                      <a:tcPr/>
                    </a:tc>
                    <a:tc>
                      <a:txBody>
                        <a:bodyPr/>
                        <a:lstStyle/>
                        <a:p>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rgbClr val="FF0000"/>
                              </a:solidFill>
                            </a:rPr>
                            <a:t>2.302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3.306</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1.063</a:t>
                          </a:r>
                          <a:endParaRPr kumimoji="1" lang="ja-JP" altLang="en-US" sz="1000" dirty="0"/>
                        </a:p>
                      </a:txBody>
                      <a:tcPr/>
                    </a:tc>
                    <a:extLst>
                      <a:ext uri="{0D108BD9-81ED-4DB2-BD59-A6C34878D82A}">
                        <a16:rowId xmlns:a16="http://schemas.microsoft.com/office/drawing/2014/main" val="2799759401"/>
                      </a:ext>
                    </a:extLst>
                  </a:tr>
                </a:tbl>
              </a:graphicData>
            </a:graphic>
          </p:graphicFrame>
        </mc:Choice>
        <mc:Fallback xmlns="">
          <p:graphicFrame>
            <p:nvGraphicFramePr>
              <p:cNvPr id="7" name="表 7">
                <a:extLst>
                  <a:ext uri="{FF2B5EF4-FFF2-40B4-BE49-F238E27FC236}">
                    <a16:creationId xmlns:a16="http://schemas.microsoft.com/office/drawing/2014/main" id="{12DDF8F5-7B18-4FBA-BD63-B2B4DD74B6A2}"/>
                  </a:ext>
                </a:extLst>
              </p:cNvPr>
              <p:cNvGraphicFramePr>
                <a:graphicFrameLocks noGrp="1"/>
              </p:cNvGraphicFramePr>
              <p:nvPr>
                <p:extLst>
                  <p:ext uri="{D42A27DB-BD31-4B8C-83A1-F6EECF244321}">
                    <p14:modId xmlns:p14="http://schemas.microsoft.com/office/powerpoint/2010/main" val="2343370808"/>
                  </p:ext>
                </p:extLst>
              </p:nvPr>
            </p:nvGraphicFramePr>
            <p:xfrm>
              <a:off x="97865" y="1876143"/>
              <a:ext cx="11912380" cy="3229117"/>
            </p:xfrm>
            <a:graphic>
              <a:graphicData uri="http://schemas.openxmlformats.org/drawingml/2006/table">
                <a:tbl>
                  <a:tblPr firstRow="1" firstCol="1">
                    <a:tableStyleId>{F5AB1C69-6EDB-4FF4-983F-18BD219EF322}</a:tableStyleId>
                  </a:tblPr>
                  <a:tblGrid>
                    <a:gridCol w="1199626">
                      <a:extLst>
                        <a:ext uri="{9D8B030D-6E8A-4147-A177-3AD203B41FA5}">
                          <a16:colId xmlns:a16="http://schemas.microsoft.com/office/drawing/2014/main" val="945364441"/>
                        </a:ext>
                      </a:extLst>
                    </a:gridCol>
                    <a:gridCol w="546729">
                      <a:extLst>
                        <a:ext uri="{9D8B030D-6E8A-4147-A177-3AD203B41FA5}">
                          <a16:colId xmlns:a16="http://schemas.microsoft.com/office/drawing/2014/main" val="475960314"/>
                        </a:ext>
                      </a:extLst>
                    </a:gridCol>
                    <a:gridCol w="501894">
                      <a:extLst>
                        <a:ext uri="{9D8B030D-6E8A-4147-A177-3AD203B41FA5}">
                          <a16:colId xmlns:a16="http://schemas.microsoft.com/office/drawing/2014/main" val="3477287753"/>
                        </a:ext>
                      </a:extLst>
                    </a:gridCol>
                    <a:gridCol w="604008">
                      <a:extLst>
                        <a:ext uri="{9D8B030D-6E8A-4147-A177-3AD203B41FA5}">
                          <a16:colId xmlns:a16="http://schemas.microsoft.com/office/drawing/2014/main" val="3796614083"/>
                        </a:ext>
                      </a:extLst>
                    </a:gridCol>
                    <a:gridCol w="578840">
                      <a:extLst>
                        <a:ext uri="{9D8B030D-6E8A-4147-A177-3AD203B41FA5}">
                          <a16:colId xmlns:a16="http://schemas.microsoft.com/office/drawing/2014/main" val="3005555420"/>
                        </a:ext>
                      </a:extLst>
                    </a:gridCol>
                    <a:gridCol w="587229">
                      <a:extLst>
                        <a:ext uri="{9D8B030D-6E8A-4147-A177-3AD203B41FA5}">
                          <a16:colId xmlns:a16="http://schemas.microsoft.com/office/drawing/2014/main" val="240460294"/>
                        </a:ext>
                      </a:extLst>
                    </a:gridCol>
                    <a:gridCol w="704676">
                      <a:extLst>
                        <a:ext uri="{9D8B030D-6E8A-4147-A177-3AD203B41FA5}">
                          <a16:colId xmlns:a16="http://schemas.microsoft.com/office/drawing/2014/main" val="2797648183"/>
                        </a:ext>
                      </a:extLst>
                    </a:gridCol>
                    <a:gridCol w="604007">
                      <a:extLst>
                        <a:ext uri="{9D8B030D-6E8A-4147-A177-3AD203B41FA5}">
                          <a16:colId xmlns:a16="http://schemas.microsoft.com/office/drawing/2014/main" val="2488298797"/>
                        </a:ext>
                      </a:extLst>
                    </a:gridCol>
                    <a:gridCol w="629180">
                      <a:extLst>
                        <a:ext uri="{9D8B030D-6E8A-4147-A177-3AD203B41FA5}">
                          <a16:colId xmlns:a16="http://schemas.microsoft.com/office/drawing/2014/main" val="3387538437"/>
                        </a:ext>
                      </a:extLst>
                    </a:gridCol>
                    <a:gridCol w="587224">
                      <a:extLst>
                        <a:ext uri="{9D8B030D-6E8A-4147-A177-3AD203B41FA5}">
                          <a16:colId xmlns:a16="http://schemas.microsoft.com/office/drawing/2014/main" val="3292380773"/>
                        </a:ext>
                      </a:extLst>
                    </a:gridCol>
                    <a:gridCol w="736374">
                      <a:extLst>
                        <a:ext uri="{9D8B030D-6E8A-4147-A177-3AD203B41FA5}">
                          <a16:colId xmlns:a16="http://schemas.microsoft.com/office/drawing/2014/main" val="4185267914"/>
                        </a:ext>
                      </a:extLst>
                    </a:gridCol>
                    <a:gridCol w="661799">
                      <a:extLst>
                        <a:ext uri="{9D8B030D-6E8A-4147-A177-3AD203B41FA5}">
                          <a16:colId xmlns:a16="http://schemas.microsoft.com/office/drawing/2014/main" val="1081701500"/>
                        </a:ext>
                      </a:extLst>
                    </a:gridCol>
                    <a:gridCol w="774575">
                      <a:extLst>
                        <a:ext uri="{9D8B030D-6E8A-4147-A177-3AD203B41FA5}">
                          <a16:colId xmlns:a16="http://schemas.microsoft.com/office/drawing/2014/main" val="3740480411"/>
                        </a:ext>
                      </a:extLst>
                    </a:gridCol>
                    <a:gridCol w="595619">
                      <a:extLst>
                        <a:ext uri="{9D8B030D-6E8A-4147-A177-3AD203B41FA5}">
                          <a16:colId xmlns:a16="http://schemas.microsoft.com/office/drawing/2014/main" val="2628360356"/>
                        </a:ext>
                      </a:extLst>
                    </a:gridCol>
                    <a:gridCol w="615203">
                      <a:extLst>
                        <a:ext uri="{9D8B030D-6E8A-4147-A177-3AD203B41FA5}">
                          <a16:colId xmlns:a16="http://schemas.microsoft.com/office/drawing/2014/main" val="1537292444"/>
                        </a:ext>
                      </a:extLst>
                    </a:gridCol>
                    <a:gridCol w="661799">
                      <a:extLst>
                        <a:ext uri="{9D8B030D-6E8A-4147-A177-3AD203B41FA5}">
                          <a16:colId xmlns:a16="http://schemas.microsoft.com/office/drawing/2014/main" val="4016096589"/>
                        </a:ext>
                      </a:extLst>
                    </a:gridCol>
                    <a:gridCol w="727966">
                      <a:extLst>
                        <a:ext uri="{9D8B030D-6E8A-4147-A177-3AD203B41FA5}">
                          <a16:colId xmlns:a16="http://schemas.microsoft.com/office/drawing/2014/main" val="3994569572"/>
                        </a:ext>
                      </a:extLst>
                    </a:gridCol>
                    <a:gridCol w="595632">
                      <a:extLst>
                        <a:ext uri="{9D8B030D-6E8A-4147-A177-3AD203B41FA5}">
                          <a16:colId xmlns:a16="http://schemas.microsoft.com/office/drawing/2014/main" val="1379826006"/>
                        </a:ext>
                      </a:extLst>
                    </a:gridCol>
                  </a:tblGrid>
                  <a:tr h="396240">
                    <a:tc>
                      <a:txBody>
                        <a:bodyPr/>
                        <a:lstStyle/>
                        <a:p>
                          <a:endParaRPr kumimoji="1" lang="ja-JP" altLang="en-US" dirty="0"/>
                        </a:p>
                      </a:txBody>
                      <a:tcPr/>
                    </a:tc>
                    <a:tc>
                      <a:txBody>
                        <a:bodyPr/>
                        <a:lstStyle/>
                        <a:p>
                          <a:r>
                            <a:rPr kumimoji="1" lang="ja-JP" altLang="en-US" sz="1200" b="0" dirty="0"/>
                            <a:t>青春</a:t>
                          </a:r>
                        </a:p>
                      </a:txBody>
                      <a:tcPr/>
                    </a:tc>
                    <a:tc>
                      <a:txBody>
                        <a:bodyPr/>
                        <a:lstStyle/>
                        <a:p>
                          <a:r>
                            <a:rPr kumimoji="1" lang="en-US" altLang="ja-JP" sz="1200" b="0" dirty="0"/>
                            <a:t>SF</a:t>
                          </a:r>
                        </a:p>
                      </a:txBody>
                      <a:tcPr/>
                    </a:tc>
                    <a:tc>
                      <a:txBody>
                        <a:bodyPr/>
                        <a:lstStyle/>
                        <a:p>
                          <a:r>
                            <a:rPr kumimoji="1" lang="ja-JP" altLang="en-US" sz="1000" b="0" dirty="0"/>
                            <a:t>ファンタジー</a:t>
                          </a:r>
                        </a:p>
                      </a:txBody>
                      <a:tcPr/>
                    </a:tc>
                    <a:tc>
                      <a:txBody>
                        <a:bodyPr/>
                        <a:lstStyle/>
                        <a:p>
                          <a:r>
                            <a:rPr kumimoji="1" lang="ja-JP" altLang="en-US" sz="1000" b="0" dirty="0"/>
                            <a:t>アニメ</a:t>
                          </a:r>
                        </a:p>
                      </a:txBody>
                      <a:tcPr/>
                    </a:tc>
                    <a:tc>
                      <a:txBody>
                        <a:bodyPr/>
                        <a:lstStyle/>
                        <a:p>
                          <a:r>
                            <a:rPr kumimoji="1" lang="ja-JP" altLang="en-US" sz="1000" b="0" dirty="0"/>
                            <a:t>アクション</a:t>
                          </a:r>
                        </a:p>
                      </a:txBody>
                      <a:tcPr/>
                    </a:tc>
                    <a:tc>
                      <a:txBody>
                        <a:bodyPr/>
                        <a:lstStyle/>
                        <a:p>
                          <a:r>
                            <a:rPr kumimoji="1" lang="ja-JP" altLang="en-US" sz="1000" b="0" dirty="0"/>
                            <a:t>アドベンチャー</a:t>
                          </a:r>
                        </a:p>
                      </a:txBody>
                      <a:tcPr/>
                    </a:tc>
                    <a:tc>
                      <a:txBody>
                        <a:bodyPr/>
                        <a:lstStyle/>
                        <a:p>
                          <a:r>
                            <a:rPr kumimoji="1" lang="ja-JP" altLang="en-US" sz="1200" b="0" dirty="0"/>
                            <a:t>特撮</a:t>
                          </a:r>
                        </a:p>
                      </a:txBody>
                      <a:tcPr/>
                    </a:tc>
                    <a:tc>
                      <a:txBody>
                        <a:bodyPr/>
                        <a:lstStyle/>
                        <a:p>
                          <a:r>
                            <a:rPr kumimoji="1" lang="ja-JP" altLang="en-US" sz="1000" b="0" dirty="0"/>
                            <a:t>ドラマ</a:t>
                          </a:r>
                        </a:p>
                      </a:txBody>
                      <a:tcPr/>
                    </a:tc>
                    <a:tc>
                      <a:txBody>
                        <a:bodyPr/>
                        <a:lstStyle/>
                        <a:p>
                          <a:r>
                            <a:rPr kumimoji="1" lang="ja-JP" altLang="en-US" sz="1050" b="0" dirty="0"/>
                            <a:t>戦争</a:t>
                          </a:r>
                        </a:p>
                      </a:txBody>
                      <a:tcPr/>
                    </a:tc>
                    <a:tc>
                      <a:txBody>
                        <a:bodyPr/>
                        <a:lstStyle/>
                        <a:p>
                          <a:r>
                            <a:rPr kumimoji="1" lang="ja-JP" altLang="en-US" sz="1000" b="0" dirty="0"/>
                            <a:t>ロマンス</a:t>
                          </a:r>
                        </a:p>
                      </a:txBody>
                      <a:tcPr/>
                    </a:tc>
                    <a:tc>
                      <a:txBody>
                        <a:bodyPr/>
                        <a:lstStyle/>
                        <a:p>
                          <a:r>
                            <a:rPr kumimoji="1" lang="ja-JP" altLang="en-US" sz="1000" b="0" dirty="0"/>
                            <a:t>ミュージカル</a:t>
                          </a:r>
                        </a:p>
                      </a:txBody>
                      <a:tcPr/>
                    </a:tc>
                    <a:tc>
                      <a:txBody>
                        <a:bodyPr/>
                        <a:lstStyle/>
                        <a:p>
                          <a:r>
                            <a:rPr kumimoji="1" lang="ja-JP" altLang="en-US" sz="1000" b="0" dirty="0"/>
                            <a:t>コメディ</a:t>
                          </a:r>
                        </a:p>
                      </a:txBody>
                      <a:tcPr/>
                    </a:tc>
                    <a:tc>
                      <a:txBody>
                        <a:bodyPr/>
                        <a:lstStyle/>
                        <a:p>
                          <a:r>
                            <a:rPr kumimoji="1" lang="ja-JP" altLang="en-US" sz="1000" b="0" dirty="0"/>
                            <a:t>ホラー</a:t>
                          </a:r>
                        </a:p>
                      </a:txBody>
                      <a:tcPr/>
                    </a:tc>
                    <a:tc>
                      <a:txBody>
                        <a:bodyPr/>
                        <a:lstStyle/>
                        <a:p>
                          <a:r>
                            <a:rPr kumimoji="1" lang="ja-JP" altLang="en-US" sz="1000" b="0" dirty="0"/>
                            <a:t>サスペンス</a:t>
                          </a:r>
                        </a:p>
                      </a:txBody>
                      <a:tcPr/>
                    </a:tc>
                    <a:tc>
                      <a:txBody>
                        <a:bodyPr/>
                        <a:lstStyle/>
                        <a:p>
                          <a:r>
                            <a:rPr kumimoji="1" lang="ja-JP" altLang="en-US" sz="1000" b="0" dirty="0"/>
                            <a:t>ファミリー</a:t>
                          </a:r>
                        </a:p>
                      </a:txBody>
                      <a:tcPr/>
                    </a:tc>
                    <a:tc>
                      <a:txBody>
                        <a:bodyPr/>
                        <a:lstStyle/>
                        <a:p>
                          <a:r>
                            <a:rPr kumimoji="1" lang="ja-JP" altLang="en-US" sz="1000" b="0" dirty="0"/>
                            <a:t>ドキュメンタリー</a:t>
                          </a:r>
                        </a:p>
                      </a:txBody>
                      <a:tcPr/>
                    </a:tc>
                    <a:tc>
                      <a:txBody>
                        <a:bodyPr/>
                        <a:lstStyle/>
                        <a:p>
                          <a:r>
                            <a:rPr kumimoji="1" lang="ja-JP" altLang="en-US" sz="1000" b="0" dirty="0"/>
                            <a:t>西部劇</a:t>
                          </a:r>
                        </a:p>
                      </a:txBody>
                      <a:tcPr/>
                    </a:tc>
                    <a:extLst>
                      <a:ext uri="{0D108BD9-81ED-4DB2-BD59-A6C34878D82A}">
                        <a16:rowId xmlns:a16="http://schemas.microsoft.com/office/drawing/2014/main" val="3670578196"/>
                      </a:ext>
                    </a:extLst>
                  </a:tr>
                  <a:tr h="470817">
                    <a:tc>
                      <a:txBody>
                        <a:bodyPr/>
                        <a:lstStyle/>
                        <a:p>
                          <a:r>
                            <a:rPr kumimoji="1" lang="ja-JP" altLang="en-US" sz="1200" b="0" dirty="0"/>
                            <a:t>データフレーム全体</a:t>
                          </a:r>
                        </a:p>
                      </a:txBody>
                      <a:tcPr/>
                    </a:tc>
                    <a:tc>
                      <a:txBody>
                        <a:bodyPr/>
                        <a:lstStyle/>
                        <a:p>
                          <a:endParaRPr kumimoji="1" lang="en-US" altLang="ja-JP" sz="1000" dirty="0"/>
                        </a:p>
                        <a:p>
                          <a:r>
                            <a:rPr kumimoji="1" lang="en-US" altLang="ja-JP" sz="1000" dirty="0"/>
                            <a:t>460</a:t>
                          </a:r>
                          <a:endParaRPr kumimoji="1" lang="ja-JP" altLang="en-US" sz="1000" dirty="0"/>
                        </a:p>
                      </a:txBody>
                      <a:tcPr/>
                    </a:tc>
                    <a:tc>
                      <a:txBody>
                        <a:bodyPr/>
                        <a:lstStyle/>
                        <a:p>
                          <a:endParaRPr kumimoji="1" lang="en-US" altLang="ja-JP" sz="1000" dirty="0"/>
                        </a:p>
                        <a:p>
                          <a:r>
                            <a:rPr kumimoji="1" lang="en-US" altLang="ja-JP" sz="1000" dirty="0"/>
                            <a:t>553</a:t>
                          </a:r>
                        </a:p>
                      </a:txBody>
                      <a:tcPr/>
                    </a:tc>
                    <a:tc>
                      <a:txBody>
                        <a:bodyPr/>
                        <a:lstStyle/>
                        <a:p>
                          <a:endParaRPr kumimoji="1" lang="en-US" altLang="ja-JP" sz="1000" dirty="0"/>
                        </a:p>
                        <a:p>
                          <a:r>
                            <a:rPr kumimoji="1" lang="en-US" altLang="ja-JP" sz="1000" dirty="0"/>
                            <a:t>443</a:t>
                          </a:r>
                          <a:endParaRPr kumimoji="1" lang="ja-JP" altLang="en-US" sz="1000" dirty="0"/>
                        </a:p>
                      </a:txBody>
                      <a:tcPr/>
                    </a:tc>
                    <a:tc>
                      <a:txBody>
                        <a:bodyPr/>
                        <a:lstStyle/>
                        <a:p>
                          <a:endParaRPr kumimoji="1" lang="en-US" altLang="ja-JP" sz="1000" dirty="0"/>
                        </a:p>
                        <a:p>
                          <a:r>
                            <a:rPr kumimoji="1" lang="en-US" altLang="ja-JP" sz="1000" dirty="0"/>
                            <a:t>486</a:t>
                          </a:r>
                          <a:endParaRPr kumimoji="1" lang="ja-JP" altLang="en-US" sz="1000" dirty="0"/>
                        </a:p>
                      </a:txBody>
                      <a:tcPr/>
                    </a:tc>
                    <a:tc>
                      <a:txBody>
                        <a:bodyPr/>
                        <a:lstStyle/>
                        <a:p>
                          <a:endParaRPr kumimoji="1" lang="en-US" altLang="ja-JP" sz="1000" dirty="0"/>
                        </a:p>
                        <a:p>
                          <a:r>
                            <a:rPr kumimoji="1" lang="en-US" altLang="ja-JP" sz="1000" dirty="0"/>
                            <a:t>1180</a:t>
                          </a:r>
                        </a:p>
                      </a:txBody>
                      <a:tcPr/>
                    </a:tc>
                    <a:tc>
                      <a:txBody>
                        <a:bodyPr/>
                        <a:lstStyle/>
                        <a:p>
                          <a:endParaRPr kumimoji="1" lang="en-US" altLang="ja-JP" sz="1000" dirty="0"/>
                        </a:p>
                        <a:p>
                          <a:r>
                            <a:rPr kumimoji="1" lang="en-US" altLang="ja-JP" sz="1000" dirty="0"/>
                            <a:t>534</a:t>
                          </a:r>
                          <a:endParaRPr kumimoji="1" lang="ja-JP" altLang="en-US" sz="1000" dirty="0"/>
                        </a:p>
                      </a:txBody>
                      <a:tcPr/>
                    </a:tc>
                    <a:tc>
                      <a:txBody>
                        <a:bodyPr/>
                        <a:lstStyle/>
                        <a:p>
                          <a:endParaRPr kumimoji="1" lang="en-US" altLang="ja-JP" sz="1000" dirty="0"/>
                        </a:p>
                        <a:p>
                          <a:r>
                            <a:rPr kumimoji="1" lang="en-US" altLang="ja-JP" sz="1000" dirty="0"/>
                            <a:t>50</a:t>
                          </a:r>
                          <a:endParaRPr kumimoji="1" lang="ja-JP" altLang="en-US" sz="1000" dirty="0"/>
                        </a:p>
                      </a:txBody>
                      <a:tcPr/>
                    </a:tc>
                    <a:tc>
                      <a:txBody>
                        <a:bodyPr/>
                        <a:lstStyle/>
                        <a:p>
                          <a:endParaRPr kumimoji="1" lang="en-US" altLang="ja-JP" sz="1000" dirty="0"/>
                        </a:p>
                        <a:p>
                          <a:r>
                            <a:rPr kumimoji="1" lang="en-US" altLang="ja-JP" sz="1000" dirty="0"/>
                            <a:t>2109</a:t>
                          </a:r>
                          <a:endParaRPr kumimoji="1" lang="ja-JP" altLang="en-US" sz="1000" dirty="0"/>
                        </a:p>
                      </a:txBody>
                      <a:tcPr/>
                    </a:tc>
                    <a:tc>
                      <a:txBody>
                        <a:bodyPr/>
                        <a:lstStyle/>
                        <a:p>
                          <a:endParaRPr kumimoji="1" lang="en-US" altLang="ja-JP" sz="1000" dirty="0"/>
                        </a:p>
                        <a:p>
                          <a:r>
                            <a:rPr kumimoji="1" lang="en-US" altLang="ja-JP" sz="1000" dirty="0"/>
                            <a:t>151</a:t>
                          </a:r>
                          <a:endParaRPr kumimoji="1" lang="ja-JP" altLang="en-US" sz="1000" dirty="0"/>
                        </a:p>
                      </a:txBody>
                      <a:tcPr/>
                    </a:tc>
                    <a:tc>
                      <a:txBody>
                        <a:bodyPr/>
                        <a:lstStyle/>
                        <a:p>
                          <a:endParaRPr kumimoji="1" lang="en-US" altLang="ja-JP" sz="1000" dirty="0"/>
                        </a:p>
                        <a:p>
                          <a:r>
                            <a:rPr kumimoji="1" lang="en-US" altLang="ja-JP" sz="1000" dirty="0"/>
                            <a:t>661</a:t>
                          </a:r>
                          <a:endParaRPr kumimoji="1" lang="ja-JP" altLang="en-US" sz="1000" dirty="0"/>
                        </a:p>
                      </a:txBody>
                      <a:tcPr/>
                    </a:tc>
                    <a:tc>
                      <a:txBody>
                        <a:bodyPr/>
                        <a:lstStyle/>
                        <a:p>
                          <a:endParaRPr kumimoji="1" lang="en-US" altLang="ja-JP" sz="1000" dirty="0"/>
                        </a:p>
                        <a:p>
                          <a:r>
                            <a:rPr kumimoji="1" lang="en-US" altLang="ja-JP" sz="1000" dirty="0"/>
                            <a:t>57</a:t>
                          </a:r>
                          <a:endParaRPr kumimoji="1" lang="ja-JP" altLang="en-US" sz="1000" dirty="0"/>
                        </a:p>
                      </a:txBody>
                      <a:tcPr/>
                    </a:tc>
                    <a:tc>
                      <a:txBody>
                        <a:bodyPr/>
                        <a:lstStyle/>
                        <a:p>
                          <a:endParaRPr kumimoji="1" lang="en-US" altLang="ja-JP" sz="1000" dirty="0"/>
                        </a:p>
                        <a:p>
                          <a:r>
                            <a:rPr kumimoji="1" lang="en-US" altLang="ja-JP" sz="1000" dirty="0"/>
                            <a:t>985</a:t>
                          </a:r>
                          <a:endParaRPr kumimoji="1" lang="ja-JP" altLang="en-US" sz="1000" dirty="0"/>
                        </a:p>
                      </a:txBody>
                      <a:tcPr/>
                    </a:tc>
                    <a:tc>
                      <a:txBody>
                        <a:bodyPr/>
                        <a:lstStyle/>
                        <a:p>
                          <a:endParaRPr kumimoji="1" lang="en-US" altLang="ja-JP" sz="1000" dirty="0"/>
                        </a:p>
                        <a:p>
                          <a:r>
                            <a:rPr kumimoji="1" lang="en-US" altLang="ja-JP" sz="1000" dirty="0"/>
                            <a:t>356</a:t>
                          </a:r>
                          <a:endParaRPr kumimoji="1" lang="ja-JP" altLang="en-US" sz="1000" dirty="0"/>
                        </a:p>
                      </a:txBody>
                      <a:tcPr/>
                    </a:tc>
                    <a:tc>
                      <a:txBody>
                        <a:bodyPr/>
                        <a:lstStyle/>
                        <a:p>
                          <a:endParaRPr kumimoji="1" lang="en-US" altLang="ja-JP" sz="1000" dirty="0"/>
                        </a:p>
                        <a:p>
                          <a:r>
                            <a:rPr kumimoji="1" lang="en-US" altLang="ja-JP" sz="1000" dirty="0"/>
                            <a:t>1136</a:t>
                          </a:r>
                          <a:endParaRPr kumimoji="1" lang="ja-JP" altLang="en-US" sz="1000" dirty="0"/>
                        </a:p>
                      </a:txBody>
                      <a:tcPr/>
                    </a:tc>
                    <a:tc>
                      <a:txBody>
                        <a:bodyPr/>
                        <a:lstStyle/>
                        <a:p>
                          <a:endParaRPr kumimoji="1" lang="en-US" altLang="ja-JP" sz="1000" dirty="0"/>
                        </a:p>
                        <a:p>
                          <a:r>
                            <a:rPr kumimoji="1" lang="en-US" altLang="ja-JP" sz="1000" dirty="0"/>
                            <a:t>224</a:t>
                          </a:r>
                          <a:endParaRPr kumimoji="1" lang="ja-JP" altLang="en-US" sz="1000" dirty="0"/>
                        </a:p>
                      </a:txBody>
                      <a:tcPr/>
                    </a:tc>
                    <a:tc>
                      <a:txBody>
                        <a:bodyPr/>
                        <a:lstStyle/>
                        <a:p>
                          <a:endParaRPr kumimoji="1" lang="en-US" altLang="ja-JP" sz="1000" dirty="0"/>
                        </a:p>
                        <a:p>
                          <a:r>
                            <a:rPr kumimoji="1" lang="en-US" altLang="ja-JP" sz="1000" dirty="0"/>
                            <a:t>42</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extLst>
                      <a:ext uri="{0D108BD9-81ED-4DB2-BD59-A6C34878D82A}">
                        <a16:rowId xmlns:a16="http://schemas.microsoft.com/office/drawing/2014/main" val="2414704533"/>
                      </a:ext>
                    </a:extLst>
                  </a:tr>
                  <a:tr h="486561">
                    <a:tc>
                      <a:txBody>
                        <a:bodyPr/>
                        <a:lstStyle/>
                        <a:p>
                          <a:r>
                            <a:rPr kumimoji="1" lang="ja-JP" altLang="en-US" sz="1200" b="0" dirty="0"/>
                            <a:t>標準偏差上位</a:t>
                          </a:r>
                          <a:r>
                            <a:rPr kumimoji="1" lang="en-US" altLang="ja-JP" sz="1200" b="0" dirty="0"/>
                            <a:t>500</a:t>
                          </a:r>
                          <a:endParaRPr kumimoji="1" lang="ja-JP" altLang="en-US" sz="1200" b="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49</a:t>
                          </a:r>
                          <a:endParaRPr kumimoji="1" lang="ja-JP" altLang="en-US" sz="1000" dirty="0"/>
                        </a:p>
                      </a:txBody>
                      <a:tcPr/>
                    </a:tc>
                    <a:tc>
                      <a:txBody>
                        <a:bodyPr/>
                        <a:lstStyle/>
                        <a:p>
                          <a:endParaRPr kumimoji="1" lang="en-US" altLang="ja-JP" sz="1000" dirty="0"/>
                        </a:p>
                        <a:p>
                          <a:r>
                            <a:rPr kumimoji="1" lang="en-US" altLang="ja-JP" sz="1000" dirty="0"/>
                            <a:t>125</a:t>
                          </a:r>
                          <a:endParaRPr kumimoji="1" lang="ja-JP" altLang="en-US" sz="1000" dirty="0"/>
                        </a:p>
                      </a:txBody>
                      <a:tcPr/>
                    </a:tc>
                    <a:tc>
                      <a:txBody>
                        <a:bodyPr/>
                        <a:lstStyle/>
                        <a:p>
                          <a:endParaRPr kumimoji="1" lang="en-US" altLang="ja-JP" sz="1000" dirty="0"/>
                        </a:p>
                        <a:p>
                          <a:r>
                            <a:rPr kumimoji="1" lang="en-US" altLang="ja-JP" sz="1000" dirty="0"/>
                            <a:t>116</a:t>
                          </a:r>
                          <a:endParaRPr kumimoji="1" lang="ja-JP" altLang="en-US" sz="1000" dirty="0"/>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22</a:t>
                          </a:r>
                          <a:endParaRPr kumimoji="1" lang="ja-JP" altLang="en-US" sz="1000" dirty="0"/>
                        </a:p>
                      </a:txBody>
                      <a:tcPr/>
                    </a:tc>
                    <a:tc>
                      <a:txBody>
                        <a:bodyPr/>
                        <a:lstStyle/>
                        <a:p>
                          <a:endParaRPr kumimoji="1" lang="en-US" altLang="ja-JP" sz="1000" dirty="0"/>
                        </a:p>
                        <a:p>
                          <a:r>
                            <a:rPr kumimoji="1" lang="en-US" altLang="ja-JP" sz="1000" dirty="0"/>
                            <a:t>148</a:t>
                          </a:r>
                          <a:endParaRPr kumimoji="1" lang="ja-JP" altLang="en-US" sz="1000" dirty="0"/>
                        </a:p>
                      </a:txBody>
                      <a:tcPr/>
                    </a:tc>
                    <a:tc>
                      <a:txBody>
                        <a:bodyPr/>
                        <a:lstStyle/>
                        <a:p>
                          <a:endParaRPr kumimoji="1" lang="en-US" altLang="ja-JP" sz="1000" dirty="0"/>
                        </a:p>
                        <a:p>
                          <a:r>
                            <a:rPr kumimoji="1" lang="en-US" altLang="ja-JP" sz="1000" dirty="0"/>
                            <a:t>18</a:t>
                          </a:r>
                          <a:endParaRPr kumimoji="1" lang="ja-JP" altLang="en-US" sz="1000" dirty="0"/>
                        </a:p>
                      </a:txBody>
                      <a:tcPr/>
                    </a:tc>
                    <a:tc>
                      <a:txBody>
                        <a:bodyPr/>
                        <a:lstStyle/>
                        <a:p>
                          <a:endParaRPr kumimoji="1" lang="en-US" altLang="ja-JP" sz="1000" dirty="0"/>
                        </a:p>
                        <a:p>
                          <a:r>
                            <a:rPr kumimoji="1" lang="en-US" altLang="ja-JP" sz="1000" dirty="0"/>
                            <a:t>112</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p>
                        <a:p>
                          <a:r>
                            <a:rPr kumimoji="1" lang="en-US" altLang="ja-JP" sz="1000" dirty="0"/>
                            <a:t>84</a:t>
                          </a:r>
                          <a:endParaRPr kumimoji="1" lang="ja-JP" altLang="en-US" sz="1000" dirty="0"/>
                        </a:p>
                      </a:txBody>
                      <a:tcPr/>
                    </a:tc>
                    <a:tc>
                      <a:txBody>
                        <a:bodyPr/>
                        <a:lstStyle/>
                        <a:p>
                          <a:endParaRPr kumimoji="1" lang="en-US" altLang="ja-JP" sz="1000" dirty="0"/>
                        </a:p>
                        <a:p>
                          <a:r>
                            <a:rPr kumimoji="1" lang="en-US" altLang="ja-JP" sz="1000" dirty="0"/>
                            <a:t>28</a:t>
                          </a:r>
                          <a:endParaRPr kumimoji="1" lang="ja-JP" altLang="en-US" sz="1000" dirty="0"/>
                        </a:p>
                      </a:txBody>
                      <a:tcPr/>
                    </a:tc>
                    <a:tc>
                      <a:txBody>
                        <a:bodyPr/>
                        <a:lstStyle/>
                        <a:p>
                          <a:endParaRPr kumimoji="1" lang="en-US" altLang="ja-JP" sz="1000" dirty="0"/>
                        </a:p>
                        <a:p>
                          <a:r>
                            <a:rPr kumimoji="1" lang="en-US" altLang="ja-JP" sz="1000" dirty="0"/>
                            <a:t>55</a:t>
                          </a:r>
                          <a:endParaRPr kumimoji="1" lang="ja-JP" altLang="en-US" sz="1000" dirty="0"/>
                        </a:p>
                      </a:txBody>
                      <a:tcPr/>
                    </a:tc>
                    <a:tc>
                      <a:txBody>
                        <a:bodyPr/>
                        <a:lstStyle/>
                        <a:p>
                          <a:endParaRPr kumimoji="1" lang="en-US" altLang="ja-JP" sz="1000" dirty="0"/>
                        </a:p>
                        <a:p>
                          <a:r>
                            <a:rPr kumimoji="1" lang="en-US" altLang="ja-JP" sz="1000" dirty="0"/>
                            <a:t>30</a:t>
                          </a:r>
                          <a:endParaRPr kumimoji="1" lang="ja-JP" altLang="en-US" sz="1000" dirty="0"/>
                        </a:p>
                      </a:txBody>
                      <a:tcPr/>
                    </a:tc>
                    <a:tc>
                      <a:txBody>
                        <a:bodyPr/>
                        <a:lstStyle/>
                        <a:p>
                          <a:endParaRPr kumimoji="1" lang="en-US" altLang="ja-JP" sz="1000" dirty="0"/>
                        </a:p>
                        <a:p>
                          <a:r>
                            <a:rPr kumimoji="1" lang="en-US" altLang="ja-JP" sz="1000" dirty="0"/>
                            <a:t>7</a:t>
                          </a:r>
                          <a:endParaRPr kumimoji="1" lang="ja-JP" altLang="en-US" sz="1000" dirty="0"/>
                        </a:p>
                      </a:txBody>
                      <a:tcPr/>
                    </a:tc>
                    <a:tc>
                      <a:txBody>
                        <a:bodyPr/>
                        <a:lstStyle/>
                        <a:p>
                          <a:endParaRPr kumimoji="1" lang="en-US" altLang="ja-JP" sz="1000" dirty="0"/>
                        </a:p>
                        <a:p>
                          <a:r>
                            <a:rPr kumimoji="1" lang="en-US" altLang="ja-JP" sz="1000" dirty="0"/>
                            <a:t>0</a:t>
                          </a:r>
                          <a:endParaRPr kumimoji="1" lang="ja-JP" altLang="en-US" sz="1000" dirty="0"/>
                        </a:p>
                      </a:txBody>
                      <a:tcPr/>
                    </a:tc>
                    <a:extLst>
                      <a:ext uri="{0D108BD9-81ED-4DB2-BD59-A6C34878D82A}">
                        <a16:rowId xmlns:a16="http://schemas.microsoft.com/office/drawing/2014/main" val="3633088382"/>
                      </a:ext>
                    </a:extLst>
                  </a:tr>
                  <a:tr h="698437">
                    <a:tc>
                      <a:txBody>
                        <a:bodyPr/>
                        <a:lstStyle/>
                        <a:p>
                          <a:endParaRPr lang="ja-JP"/>
                        </a:p>
                      </a:txBody>
                      <a:tcPr>
                        <a:blipFill>
                          <a:blip r:embed="rId2"/>
                          <a:stretch>
                            <a:fillRect l="-508" t="-196491" r="-894416" b="-171930"/>
                          </a:stretch>
                        </a:blipFill>
                      </a:tcPr>
                    </a:tc>
                    <a:tc>
                      <a:txBody>
                        <a:bodyPr/>
                        <a:lstStyle/>
                        <a:p>
                          <a:endParaRPr kumimoji="1" lang="en-US" altLang="ja-JP" sz="1000" dirty="0"/>
                        </a:p>
                        <a:p>
                          <a:endParaRPr kumimoji="1" lang="en-US" altLang="ja-JP" sz="1000" dirty="0"/>
                        </a:p>
                        <a:p>
                          <a:r>
                            <a:rPr kumimoji="1" lang="en-US" altLang="ja-JP" sz="1000" dirty="0">
                              <a:solidFill>
                                <a:srgbClr val="FF0000"/>
                              </a:solidFill>
                            </a:rPr>
                            <a:t>2.415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1.097</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2.550</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0.975</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1.114</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4.369</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0.696</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t>1.182</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1.681</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0.696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0.846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0.780</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0.480</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tx1"/>
                              </a:solidFill>
                            </a:rPr>
                            <a:t>1.328</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1.653</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0.0</a:t>
                          </a:r>
                          <a:endParaRPr kumimoji="1" lang="ja-JP" altLang="en-US" sz="1000" dirty="0"/>
                        </a:p>
                      </a:txBody>
                      <a:tcPr/>
                    </a:tc>
                    <a:extLst>
                      <a:ext uri="{0D108BD9-81ED-4DB2-BD59-A6C34878D82A}">
                        <a16:rowId xmlns:a16="http://schemas.microsoft.com/office/drawing/2014/main" val="2326582880"/>
                      </a:ext>
                    </a:extLst>
                  </a:tr>
                  <a:tr h="476022">
                    <a:tc>
                      <a:txBody>
                        <a:bodyPr/>
                        <a:lstStyle/>
                        <a:p>
                          <a:r>
                            <a:rPr kumimoji="1" lang="ja-JP" altLang="en-US" sz="1200" b="0" dirty="0"/>
                            <a:t>平均評価上位</a:t>
                          </a:r>
                          <a:endParaRPr kumimoji="1" lang="en-US" altLang="ja-JP" sz="1200" b="0" dirty="0"/>
                        </a:p>
                        <a:p>
                          <a:r>
                            <a:rPr kumimoji="1" lang="en-US" altLang="ja-JP" sz="1200" b="0" dirty="0"/>
                            <a:t>500</a:t>
                          </a:r>
                          <a:endParaRPr kumimoji="1" lang="ja-JP" altLang="en-US" sz="1200" b="0" dirty="0"/>
                        </a:p>
                      </a:txBody>
                      <a:tcPr/>
                    </a:tc>
                    <a:tc>
                      <a:txBody>
                        <a:bodyPr/>
                        <a:lstStyle/>
                        <a:p>
                          <a:endParaRPr kumimoji="1" lang="en-US" altLang="ja-JP" sz="1000" dirty="0">
                            <a:solidFill>
                              <a:srgbClr val="FF0000"/>
                            </a:solidFill>
                          </a:endParaRPr>
                        </a:p>
                        <a:p>
                          <a:r>
                            <a:rPr kumimoji="1" lang="en-US" altLang="ja-JP" sz="1000" dirty="0">
                              <a:solidFill>
                                <a:schemeClr val="tx1"/>
                              </a:solidFill>
                            </a:rPr>
                            <a:t>54</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60</a:t>
                          </a:r>
                          <a:endParaRPr kumimoji="1" lang="ja-JP" altLang="en-US" sz="1000" dirty="0"/>
                        </a:p>
                      </a:txBody>
                      <a:tcPr/>
                    </a:tc>
                    <a:tc>
                      <a:txBody>
                        <a:bodyPr/>
                        <a:lstStyle/>
                        <a:p>
                          <a:endParaRPr kumimoji="1" lang="en-US" altLang="ja-JP" sz="1000" dirty="0"/>
                        </a:p>
                        <a:p>
                          <a:r>
                            <a:rPr kumimoji="1" lang="en-US" altLang="ja-JP" sz="1000" dirty="0"/>
                            <a:t>71</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127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99</a:t>
                          </a:r>
                          <a:endParaRPr kumimoji="1" lang="ja-JP" altLang="en-US" sz="1000" dirty="0"/>
                        </a:p>
                      </a:txBody>
                      <a:tcPr/>
                    </a:tc>
                    <a:tc>
                      <a:txBody>
                        <a:bodyPr/>
                        <a:lstStyle/>
                        <a:p>
                          <a:endParaRPr kumimoji="1" lang="en-US" altLang="ja-JP" sz="1000" dirty="0"/>
                        </a:p>
                        <a:p>
                          <a:r>
                            <a:rPr kumimoji="1" lang="en-US" altLang="ja-JP" sz="1000" dirty="0"/>
                            <a:t>64</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8</a:t>
                          </a:r>
                          <a:endParaRPr kumimoji="1" lang="ja-JP" altLang="en-US" sz="1000" dirty="0">
                            <a:solidFill>
                              <a:schemeClr val="tx1"/>
                            </a:solidFill>
                          </a:endParaRPr>
                        </a:p>
                      </a:txBody>
                      <a:tcPr/>
                    </a:tc>
                    <a:tc>
                      <a:txBody>
                        <a:bodyPr/>
                        <a:lstStyle/>
                        <a:p>
                          <a:endParaRPr kumimoji="1" lang="en-US" altLang="ja-JP" sz="1000" dirty="0">
                            <a:solidFill>
                              <a:schemeClr val="accent1"/>
                            </a:solidFill>
                          </a:endParaRPr>
                        </a:p>
                        <a:p>
                          <a:r>
                            <a:rPr kumimoji="1" lang="en-US" altLang="ja-JP" sz="1000" dirty="0">
                              <a:solidFill>
                                <a:schemeClr val="tx1"/>
                              </a:solidFill>
                            </a:rPr>
                            <a:t>237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19</a:t>
                          </a:r>
                          <a:endParaRPr kumimoji="1" lang="ja-JP" altLang="en-US" sz="1000" dirty="0"/>
                        </a:p>
                      </a:txBody>
                      <a:tcPr/>
                    </a:tc>
                    <a:tc>
                      <a:txBody>
                        <a:bodyPr/>
                        <a:lstStyle/>
                        <a:p>
                          <a:endParaRPr kumimoji="1" lang="en-US" altLang="ja-JP" sz="1000" dirty="0">
                            <a:solidFill>
                              <a:srgbClr val="FF0000"/>
                            </a:solidFill>
                          </a:endParaRPr>
                        </a:p>
                        <a:p>
                          <a:r>
                            <a:rPr kumimoji="1" lang="en-US" altLang="ja-JP" sz="1000" dirty="0">
                              <a:solidFill>
                                <a:schemeClr val="tx1"/>
                              </a:solidFill>
                            </a:rPr>
                            <a:t>47</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13</a:t>
                          </a:r>
                          <a:endParaRPr kumimoji="1" lang="ja-JP" altLang="en-US" sz="1000" dirty="0"/>
                        </a:p>
                      </a:txBody>
                      <a:tcPr/>
                    </a:tc>
                    <a:tc>
                      <a:txBody>
                        <a:bodyPr/>
                        <a:lstStyle/>
                        <a:p>
                          <a:endParaRPr kumimoji="1" lang="en-US" altLang="ja-JP" sz="1000" dirty="0"/>
                        </a:p>
                        <a:p>
                          <a:r>
                            <a:rPr kumimoji="1" lang="en-US" altLang="ja-JP" sz="1000" dirty="0"/>
                            <a:t>83</a:t>
                          </a:r>
                          <a:endParaRPr kumimoji="1" lang="ja-JP" altLang="en-US" sz="1000" dirty="0"/>
                        </a:p>
                      </a:txBody>
                      <a:tcPr/>
                    </a:tc>
                    <a:tc>
                      <a:txBody>
                        <a:bodyPr/>
                        <a:lstStyle/>
                        <a:p>
                          <a:endParaRPr kumimoji="1" lang="en-US" altLang="ja-JP" sz="1000" dirty="0"/>
                        </a:p>
                        <a:p>
                          <a:r>
                            <a:rPr kumimoji="1" lang="en-US" altLang="ja-JP" sz="1000" dirty="0"/>
                            <a:t>4</a:t>
                          </a:r>
                          <a:endParaRPr kumimoji="1" lang="ja-JP" altLang="en-US" sz="1000" dirty="0"/>
                        </a:p>
                      </a:txBody>
                      <a:tcPr/>
                    </a:tc>
                    <a:tc>
                      <a:txBody>
                        <a:bodyPr/>
                        <a:lstStyle/>
                        <a:p>
                          <a:endParaRPr kumimoji="1" lang="en-US" altLang="ja-JP" sz="1000" dirty="0">
                            <a:solidFill>
                              <a:schemeClr val="accent1"/>
                            </a:solidFill>
                          </a:endParaRPr>
                        </a:p>
                        <a:p>
                          <a:r>
                            <a:rPr kumimoji="1" lang="en-US" altLang="ja-JP" sz="1000" dirty="0">
                              <a:solidFill>
                                <a:schemeClr val="tx1"/>
                              </a:solidFill>
                            </a:rPr>
                            <a:t>53</a:t>
                          </a:r>
                          <a:endParaRPr kumimoji="1" lang="ja-JP" altLang="en-US" sz="1000" dirty="0">
                            <a:solidFill>
                              <a:schemeClr val="tx1"/>
                            </a:solidFill>
                          </a:endParaRPr>
                        </a:p>
                      </a:txBody>
                      <a:tcPr/>
                    </a:tc>
                    <a:tc>
                      <a:txBody>
                        <a:bodyPr/>
                        <a:lstStyle/>
                        <a:p>
                          <a:endParaRPr kumimoji="1" lang="en-US" altLang="ja-JP" sz="1000" dirty="0">
                            <a:solidFill>
                              <a:schemeClr val="tx1"/>
                            </a:solidFill>
                          </a:endParaRPr>
                        </a:p>
                        <a:p>
                          <a:r>
                            <a:rPr kumimoji="1" lang="en-US" altLang="ja-JP" sz="1000" dirty="0">
                              <a:solidFill>
                                <a:schemeClr val="tx1"/>
                              </a:solidFill>
                            </a:rPr>
                            <a:t>52</a:t>
                          </a:r>
                          <a:endParaRPr kumimoji="1" lang="ja-JP" altLang="en-US" sz="1000" dirty="0">
                            <a:solidFill>
                              <a:schemeClr val="tx1"/>
                            </a:solidFill>
                          </a:endParaRPr>
                        </a:p>
                      </a:txBody>
                      <a:tcPr/>
                    </a:tc>
                    <a:tc>
                      <a:txBody>
                        <a:bodyPr/>
                        <a:lstStyle/>
                        <a:p>
                          <a:endParaRPr kumimoji="1" lang="en-US" altLang="ja-JP" sz="1000" dirty="0"/>
                        </a:p>
                        <a:p>
                          <a:r>
                            <a:rPr kumimoji="1" lang="en-US" altLang="ja-JP" sz="1000" dirty="0"/>
                            <a:t>14</a:t>
                          </a:r>
                          <a:endParaRPr kumimoji="1" lang="ja-JP" altLang="en-US" sz="1000" dirty="0"/>
                        </a:p>
                      </a:txBody>
                      <a:tcPr/>
                    </a:tc>
                    <a:tc>
                      <a:txBody>
                        <a:bodyPr/>
                        <a:lstStyle/>
                        <a:p>
                          <a:endParaRPr kumimoji="1" lang="en-US" altLang="ja-JP" sz="1000" dirty="0"/>
                        </a:p>
                        <a:p>
                          <a:r>
                            <a:rPr kumimoji="1" lang="en-US" altLang="ja-JP" sz="1000" dirty="0"/>
                            <a:t>3</a:t>
                          </a:r>
                          <a:endParaRPr kumimoji="1" lang="ja-JP" altLang="en-US" sz="1000" dirty="0"/>
                        </a:p>
                      </a:txBody>
                      <a:tcPr/>
                    </a:tc>
                    <a:extLst>
                      <a:ext uri="{0D108BD9-81ED-4DB2-BD59-A6C34878D82A}">
                        <a16:rowId xmlns:a16="http://schemas.microsoft.com/office/drawing/2014/main" val="4160628429"/>
                      </a:ext>
                    </a:extLst>
                  </a:tr>
                  <a:tr h="701040">
                    <a:tc>
                      <a:txBody>
                        <a:bodyPr/>
                        <a:lstStyle/>
                        <a:p>
                          <a:endParaRPr lang="ja-JP"/>
                        </a:p>
                      </a:txBody>
                      <a:tcPr>
                        <a:blipFill>
                          <a:blip r:embed="rId2"/>
                          <a:stretch>
                            <a:fillRect l="-508" t="-362609" r="-894416" b="-1739"/>
                          </a:stretch>
                        </a:blipFill>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tx1"/>
                              </a:solidFill>
                            </a:rPr>
                            <a:t>1.164</a:t>
                          </a:r>
                          <a:endParaRPr kumimoji="1" lang="ja-JP" altLang="en-US" sz="1000" dirty="0">
                            <a:solidFill>
                              <a:schemeClr val="tx1"/>
                            </a:solidFill>
                          </a:endParaRPr>
                        </a:p>
                      </a:txBody>
                      <a:tcPr/>
                    </a:tc>
                    <a:tc>
                      <a:txBody>
                        <a:bodyPr/>
                        <a:lstStyle/>
                        <a:p>
                          <a:endParaRPr kumimoji="1" lang="en-US" altLang="ja-JP" sz="1000" dirty="0"/>
                        </a:p>
                        <a:p>
                          <a:endParaRPr kumimoji="1" lang="en-US" altLang="ja-JP" sz="1000" dirty="0"/>
                        </a:p>
                        <a:p>
                          <a:r>
                            <a:rPr kumimoji="1" lang="en-US" altLang="ja-JP" sz="1000" dirty="0"/>
                            <a:t>1.076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1.590</a:t>
                          </a:r>
                          <a:endParaRPr kumimoji="1" lang="ja-JP" altLang="en-US" sz="1000" dirty="0">
                            <a:solidFill>
                              <a:srgbClr val="FF0000"/>
                            </a:solidFill>
                          </a:endParaRPr>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rgbClr val="FF0000"/>
                              </a:solidFill>
                            </a:rPr>
                            <a:t>2.592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0.832</a:t>
                          </a:r>
                        </a:p>
                        <a:p>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t>1.189</a:t>
                          </a:r>
                          <a:endParaRPr kumimoji="1" lang="ja-JP" altLang="en-US" sz="1000" dirty="0"/>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tx1"/>
                              </a:solidFill>
                            </a:rPr>
                            <a:t>1.587</a:t>
                          </a:r>
                          <a:endParaRPr kumimoji="1" lang="ja-JP" altLang="en-US" sz="1000" dirty="0">
                            <a:solidFill>
                              <a:schemeClr val="tx1"/>
                            </a:solidFill>
                          </a:endParaRPr>
                        </a:p>
                      </a:txBody>
                      <a:tcPr/>
                    </a:tc>
                    <a:tc>
                      <a:txBody>
                        <a:bodyPr/>
                        <a:lstStyle/>
                        <a:p>
                          <a:endParaRPr kumimoji="1" lang="en-US" altLang="ja-JP" sz="1000" dirty="0">
                            <a:solidFill>
                              <a:schemeClr val="accent1"/>
                            </a:solidFill>
                          </a:endParaRPr>
                        </a:p>
                        <a:p>
                          <a:endParaRPr kumimoji="1" lang="en-US" altLang="ja-JP" sz="1000" dirty="0">
                            <a:solidFill>
                              <a:schemeClr val="accent1"/>
                            </a:solidFill>
                          </a:endParaRPr>
                        </a:p>
                        <a:p>
                          <a:r>
                            <a:rPr kumimoji="1" lang="en-US" altLang="ja-JP" sz="1000" dirty="0">
                              <a:solidFill>
                                <a:srgbClr val="FF0000"/>
                              </a:solidFill>
                            </a:rPr>
                            <a:t>1.115</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1.248</a:t>
                          </a:r>
                          <a:endParaRPr kumimoji="1" lang="ja-JP" altLang="en-US" sz="1000" dirty="0"/>
                        </a:p>
                      </a:txBody>
                      <a:tcPr/>
                    </a:tc>
                    <a:tc>
                      <a:txBody>
                        <a:bodyPr/>
                        <a:lstStyle/>
                        <a:p>
                          <a:endParaRPr kumimoji="1" lang="en-US" altLang="ja-JP" sz="1000" dirty="0">
                            <a:solidFill>
                              <a:srgbClr val="FF0000"/>
                            </a:solidFill>
                          </a:endParaRPr>
                        </a:p>
                        <a:p>
                          <a:endParaRPr kumimoji="1" lang="en-US" altLang="ja-JP" sz="1000" dirty="0">
                            <a:solidFill>
                              <a:srgbClr val="FF0000"/>
                            </a:solidFill>
                          </a:endParaRPr>
                        </a:p>
                        <a:p>
                          <a:r>
                            <a:rPr kumimoji="1" lang="en-US" altLang="ja-JP" sz="1000" dirty="0">
                              <a:solidFill>
                                <a:schemeClr val="accent1"/>
                              </a:solidFill>
                            </a:rPr>
                            <a:t>0.705</a:t>
                          </a:r>
                          <a:endParaRPr kumimoji="1" lang="ja-JP" altLang="en-US" sz="1000" dirty="0">
                            <a:solidFill>
                              <a:schemeClr val="accent1"/>
                            </a:solidFill>
                          </a:endParaRPr>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2.262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0.836</a:t>
                          </a:r>
                          <a:endParaRPr kumimoji="1" lang="ja-JP" altLang="en-US" sz="1000" dirty="0"/>
                        </a:p>
                      </a:txBody>
                      <a:tcPr/>
                    </a:tc>
                    <a:tc>
                      <a:txBody>
                        <a:bodyPr/>
                        <a:lstStyle/>
                        <a:p>
                          <a:endParaRPr kumimoji="1" lang="en-US" altLang="ja-JP" sz="1000" dirty="0"/>
                        </a:p>
                        <a:p>
                          <a:endParaRPr kumimoji="1" lang="en-US" altLang="ja-JP" sz="1000" dirty="0"/>
                        </a:p>
                        <a:p>
                          <a:r>
                            <a:rPr kumimoji="1" lang="en-US" altLang="ja-JP" sz="1000" dirty="0">
                              <a:solidFill>
                                <a:schemeClr val="accent1"/>
                              </a:solidFill>
                            </a:rPr>
                            <a:t>0.111</a:t>
                          </a:r>
                          <a:endParaRPr kumimoji="1" lang="ja-JP" altLang="en-US" sz="1000" dirty="0">
                            <a:solidFill>
                              <a:schemeClr val="accent1"/>
                            </a:solidFill>
                          </a:endParaRPr>
                        </a:p>
                      </a:txBody>
                      <a:tcPr/>
                    </a:tc>
                    <a:tc>
                      <a:txBody>
                        <a:bodyPr/>
                        <a:lstStyle/>
                        <a:p>
                          <a:endParaRPr kumimoji="1" lang="en-US" altLang="ja-JP" sz="1000" dirty="0">
                            <a:solidFill>
                              <a:schemeClr val="accent1"/>
                            </a:solidFill>
                          </a:endParaRPr>
                        </a:p>
                        <a:p>
                          <a:endParaRPr kumimoji="1" lang="en-US" altLang="ja-JP" sz="1000" dirty="0">
                            <a:solidFill>
                              <a:schemeClr val="accent1"/>
                            </a:solidFill>
                          </a:endParaRPr>
                        </a:p>
                        <a:p>
                          <a:r>
                            <a:rPr kumimoji="1" lang="en-US" altLang="ja-JP" sz="1000" dirty="0">
                              <a:solidFill>
                                <a:schemeClr val="accent1"/>
                              </a:solidFill>
                            </a:rPr>
                            <a:t>0.463</a:t>
                          </a:r>
                          <a:endParaRPr kumimoji="1" lang="ja-JP" altLang="en-US" sz="1000" dirty="0">
                            <a:solidFill>
                              <a:schemeClr val="accent1"/>
                            </a:solidFill>
                          </a:endParaRPr>
                        </a:p>
                      </a:txBody>
                      <a:tcPr/>
                    </a:tc>
                    <a:tc>
                      <a:txBody>
                        <a:bodyPr/>
                        <a:lstStyle/>
                        <a:p>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rgbClr val="FF0000"/>
                              </a:solidFill>
                            </a:rPr>
                            <a:t>2.302</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solidFill>
                                <a:srgbClr val="FF0000"/>
                              </a:solidFill>
                            </a:rPr>
                            <a:t>3.306</a:t>
                          </a:r>
                          <a:endParaRPr kumimoji="1" lang="ja-JP" altLang="en-US" sz="1000" dirty="0">
                            <a:solidFill>
                              <a:srgbClr val="FF0000"/>
                            </a:solidFill>
                          </a:endParaRPr>
                        </a:p>
                      </a:txBody>
                      <a:tcPr/>
                    </a:tc>
                    <a:tc>
                      <a:txBody>
                        <a:bodyPr/>
                        <a:lstStyle/>
                        <a:p>
                          <a:endParaRPr kumimoji="1" lang="en-US" altLang="ja-JP" sz="1000" dirty="0"/>
                        </a:p>
                        <a:p>
                          <a:endParaRPr kumimoji="1" lang="en-US" altLang="ja-JP" sz="1000" dirty="0"/>
                        </a:p>
                        <a:p>
                          <a:r>
                            <a:rPr kumimoji="1" lang="en-US" altLang="ja-JP" sz="1000" dirty="0"/>
                            <a:t>1.063</a:t>
                          </a:r>
                          <a:endParaRPr kumimoji="1" lang="ja-JP" altLang="en-US" sz="1000" dirty="0"/>
                        </a:p>
                      </a:txBody>
                      <a:tcPr/>
                    </a:tc>
                    <a:extLst>
                      <a:ext uri="{0D108BD9-81ED-4DB2-BD59-A6C34878D82A}">
                        <a16:rowId xmlns:a16="http://schemas.microsoft.com/office/drawing/2014/main" val="2799759401"/>
                      </a:ext>
                    </a:extLst>
                  </a:tr>
                </a:tbl>
              </a:graphicData>
            </a:graphic>
          </p:graphicFrame>
        </mc:Fallback>
      </mc:AlternateContent>
      <p:sp>
        <p:nvSpPr>
          <p:cNvPr id="8" name="テキスト ボックス 7">
            <a:extLst>
              <a:ext uri="{FF2B5EF4-FFF2-40B4-BE49-F238E27FC236}">
                <a16:creationId xmlns:a16="http://schemas.microsoft.com/office/drawing/2014/main" id="{D34DD2A8-5D02-4292-B2A1-0A9F7E6F43B9}"/>
              </a:ext>
            </a:extLst>
          </p:cNvPr>
          <p:cNvSpPr txBox="1"/>
          <p:nvPr/>
        </p:nvSpPr>
        <p:spPr>
          <a:xfrm>
            <a:off x="402672" y="1319554"/>
            <a:ext cx="6417141" cy="369332"/>
          </a:xfrm>
          <a:prstGeom prst="rect">
            <a:avLst/>
          </a:prstGeom>
          <a:noFill/>
        </p:spPr>
        <p:txBody>
          <a:bodyPr wrap="none" rtlCol="0">
            <a:spAutoFit/>
          </a:bodyPr>
          <a:lstStyle/>
          <a:p>
            <a:r>
              <a:rPr kumimoji="1" lang="ja-JP" altLang="en-US" dirty="0"/>
              <a:t>標準偏差だけでなく平均評価についても同じ検証を行った。</a:t>
            </a:r>
            <a:endParaRPr kumimoji="1" lang="en-US" altLang="ja-JP" dirty="0"/>
          </a:p>
        </p:txBody>
      </p:sp>
      <p:sp>
        <p:nvSpPr>
          <p:cNvPr id="9" name="テキスト ボックス 8">
            <a:extLst>
              <a:ext uri="{FF2B5EF4-FFF2-40B4-BE49-F238E27FC236}">
                <a16:creationId xmlns:a16="http://schemas.microsoft.com/office/drawing/2014/main" id="{F3F0670E-963E-49E0-A849-D37084C8FD2C}"/>
              </a:ext>
            </a:extLst>
          </p:cNvPr>
          <p:cNvSpPr txBox="1"/>
          <p:nvPr/>
        </p:nvSpPr>
        <p:spPr>
          <a:xfrm>
            <a:off x="402672" y="5476631"/>
            <a:ext cx="8494633" cy="923330"/>
          </a:xfrm>
          <a:prstGeom prst="rect">
            <a:avLst/>
          </a:prstGeom>
          <a:noFill/>
        </p:spPr>
        <p:txBody>
          <a:bodyPr wrap="none" rtlCol="0">
            <a:spAutoFit/>
          </a:bodyPr>
          <a:lstStyle/>
          <a:p>
            <a:r>
              <a:rPr kumimoji="1" lang="en-US" altLang="ja-JP" dirty="0"/>
              <a:t>5</a:t>
            </a:r>
            <a:r>
              <a:rPr kumimoji="1" lang="ja-JP" altLang="en-US" dirty="0"/>
              <a:t>行目が赤く色づいたジャンルは平均評価を高める傾向にある。</a:t>
            </a:r>
            <a:endParaRPr kumimoji="1" lang="en-US" altLang="ja-JP" dirty="0"/>
          </a:p>
          <a:p>
            <a:r>
              <a:rPr lang="ja-JP" altLang="en-US" dirty="0"/>
              <a:t>標準偏差についての考察と合わせると、</a:t>
            </a:r>
            <a:r>
              <a:rPr lang="ja-JP" altLang="en-US" dirty="0">
                <a:solidFill>
                  <a:srgbClr val="FF0000"/>
                </a:solidFill>
              </a:rPr>
              <a:t>ドラマ、ミュージカル</a:t>
            </a:r>
            <a:r>
              <a:rPr lang="ja-JP" altLang="en-US" dirty="0"/>
              <a:t>は平均評価が高く</a:t>
            </a:r>
            <a:endParaRPr lang="en-US" altLang="ja-JP" dirty="0"/>
          </a:p>
          <a:p>
            <a:r>
              <a:rPr lang="ja-JP" altLang="en-US" dirty="0"/>
              <a:t>好みが分かれづらいので最もおすすめ。</a:t>
            </a:r>
            <a:endParaRPr lang="en-US" altLang="ja-JP" dirty="0"/>
          </a:p>
        </p:txBody>
      </p:sp>
      <p:cxnSp>
        <p:nvCxnSpPr>
          <p:cNvPr id="3" name="直線コネクタ 2">
            <a:extLst>
              <a:ext uri="{FF2B5EF4-FFF2-40B4-BE49-F238E27FC236}">
                <a16:creationId xmlns:a16="http://schemas.microsoft.com/office/drawing/2014/main" id="{76140ED6-ECBE-4766-9984-0D77510E5BE2}"/>
              </a:ext>
            </a:extLst>
          </p:cNvPr>
          <p:cNvCxnSpPr>
            <a:cxnSpLocks/>
          </p:cNvCxnSpPr>
          <p:nvPr/>
        </p:nvCxnSpPr>
        <p:spPr>
          <a:xfrm>
            <a:off x="5421745" y="1876143"/>
            <a:ext cx="0" cy="322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EB08E6B-69BD-4519-87CA-B59BF3D1C11C}"/>
              </a:ext>
            </a:extLst>
          </p:cNvPr>
          <p:cNvCxnSpPr>
            <a:cxnSpLocks/>
          </p:cNvCxnSpPr>
          <p:nvPr/>
        </p:nvCxnSpPr>
        <p:spPr>
          <a:xfrm>
            <a:off x="6044909" y="1876143"/>
            <a:ext cx="0" cy="322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461F52C-D4FA-4C7C-9732-E265C9700168}"/>
              </a:ext>
            </a:extLst>
          </p:cNvPr>
          <p:cNvCxnSpPr>
            <a:cxnSpLocks/>
          </p:cNvCxnSpPr>
          <p:nvPr/>
        </p:nvCxnSpPr>
        <p:spPr>
          <a:xfrm>
            <a:off x="7370616" y="1876143"/>
            <a:ext cx="0" cy="322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6D4FB57-7B7E-493E-A55F-000DC1CB96CD}"/>
              </a:ext>
            </a:extLst>
          </p:cNvPr>
          <p:cNvCxnSpPr>
            <a:cxnSpLocks/>
          </p:cNvCxnSpPr>
          <p:nvPr/>
        </p:nvCxnSpPr>
        <p:spPr>
          <a:xfrm>
            <a:off x="8037366" y="1876143"/>
            <a:ext cx="0" cy="322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BA29350-1C87-4AA9-9F15-7860AFA005A3}"/>
              </a:ext>
            </a:extLst>
          </p:cNvPr>
          <p:cNvCxnSpPr>
            <a:cxnSpLocks/>
            <a:stCxn id="7" idx="2"/>
          </p:cNvCxnSpPr>
          <p:nvPr/>
        </p:nvCxnSpPr>
        <p:spPr>
          <a:xfrm flipH="1">
            <a:off x="5421747" y="5105260"/>
            <a:ext cx="6323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F12974D-B383-466C-B2EB-68B2DDD361F1}"/>
              </a:ext>
            </a:extLst>
          </p:cNvPr>
          <p:cNvCxnSpPr>
            <a:cxnSpLocks/>
          </p:cNvCxnSpPr>
          <p:nvPr/>
        </p:nvCxnSpPr>
        <p:spPr>
          <a:xfrm flipH="1">
            <a:off x="5412601" y="1876143"/>
            <a:ext cx="6323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4081887-478E-4685-824F-BEF43A2CEFF3}"/>
              </a:ext>
            </a:extLst>
          </p:cNvPr>
          <p:cNvCxnSpPr>
            <a:cxnSpLocks/>
          </p:cNvCxnSpPr>
          <p:nvPr/>
        </p:nvCxnSpPr>
        <p:spPr>
          <a:xfrm flipH="1">
            <a:off x="7370616" y="1876143"/>
            <a:ext cx="666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1BEADE3-A90D-4D0C-AB32-6FF52196C82D}"/>
              </a:ext>
            </a:extLst>
          </p:cNvPr>
          <p:cNvCxnSpPr>
            <a:cxnSpLocks/>
          </p:cNvCxnSpPr>
          <p:nvPr/>
        </p:nvCxnSpPr>
        <p:spPr>
          <a:xfrm flipH="1">
            <a:off x="7370616" y="5105260"/>
            <a:ext cx="666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63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5544</TotalTime>
  <Words>774</Words>
  <Application>Microsoft Macintosh PowerPoint</Application>
  <PresentationFormat>ワイド画面</PresentationFormat>
  <Paragraphs>439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T20190027807</dc:creator>
  <cp:lastModifiedBy>山口 翔太</cp:lastModifiedBy>
  <cp:revision>214</cp:revision>
  <dcterms:created xsi:type="dcterms:W3CDTF">2021-06-20T15:56:50Z</dcterms:created>
  <dcterms:modified xsi:type="dcterms:W3CDTF">2021-11-01T15:39:15Z</dcterms:modified>
</cp:coreProperties>
</file>