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940A-6FD6-448A-AC11-D79F219640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17E-5A2D-4D39-B38F-E9181A8F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C2C-FB65-4BF9-92E3-B69ED679F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Buffalo Crime Predictor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1A2D-BFC7-4BBD-852D-40A839C7D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, Type, Location </a:t>
            </a:r>
          </a:p>
        </p:txBody>
      </p:sp>
    </p:spTree>
    <p:extLst>
      <p:ext uri="{BB962C8B-B14F-4D97-AF65-F5344CB8AC3E}">
        <p14:creationId xmlns:p14="http://schemas.microsoft.com/office/powerpoint/2010/main" val="339149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3005-BDEE-4300-B15A-C6440A0C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A1C-3D80-4E8E-B948-BA5930E3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Date predictor: </a:t>
            </a:r>
          </a:p>
          <a:p>
            <a:pPr lvl="1"/>
            <a:r>
              <a:rPr lang="en-US" dirty="0"/>
              <a:t>Making a log of crimes. </a:t>
            </a:r>
          </a:p>
          <a:p>
            <a:pPr lvl="1"/>
            <a:r>
              <a:rPr lang="en-US" dirty="0"/>
              <a:t>Slicing logs and datetime columns. </a:t>
            </a:r>
          </a:p>
          <a:p>
            <a:pPr lvl="1"/>
            <a:r>
              <a:rPr lang="en-US" dirty="0"/>
              <a:t>Resampling the df to 1 min. </a:t>
            </a:r>
          </a:p>
          <a:p>
            <a:pPr lvl="1"/>
            <a:r>
              <a:rPr lang="en-US" dirty="0"/>
              <a:t>Linear date time train test split. 		 </a:t>
            </a:r>
          </a:p>
        </p:txBody>
      </p:sp>
    </p:spTree>
    <p:extLst>
      <p:ext uri="{BB962C8B-B14F-4D97-AF65-F5344CB8AC3E}">
        <p14:creationId xmlns:p14="http://schemas.microsoft.com/office/powerpoint/2010/main" val="365788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D26-D63F-4B38-8FC0-29806D5B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5DB1-9F28-4DD3-AE3E-E533CE48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Predictor: </a:t>
            </a:r>
          </a:p>
          <a:p>
            <a:pPr lvl="1"/>
            <a:r>
              <a:rPr lang="en-US" dirty="0"/>
              <a:t>Reducing crime type to larger umbrella crime types [‘</a:t>
            </a:r>
            <a:r>
              <a:rPr lang="en-US" dirty="0" err="1"/>
              <a:t>Violent’,’Sexual’,’Property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Label encoding Crime types. </a:t>
            </a:r>
          </a:p>
          <a:p>
            <a:pPr lvl="1"/>
            <a:r>
              <a:rPr lang="en-US" dirty="0"/>
              <a:t>Label encoding Zip code column.</a:t>
            </a:r>
          </a:p>
          <a:p>
            <a:pPr lvl="1"/>
            <a:r>
              <a:rPr lang="en-US" dirty="0"/>
              <a:t>Downloading, merging , One hot encoding holiday data. </a:t>
            </a:r>
          </a:p>
          <a:p>
            <a:pPr lvl="1"/>
            <a:r>
              <a:rPr lang="en-US" dirty="0"/>
              <a:t>Downloading , cleaning , merging, logging, events data. </a:t>
            </a:r>
          </a:p>
          <a:p>
            <a:pPr lvl="1"/>
            <a:r>
              <a:rPr lang="en-US" dirty="0"/>
              <a:t>Downloading, cleaning , resampling , merging weather data. </a:t>
            </a:r>
          </a:p>
          <a:p>
            <a:pPr lvl="1"/>
            <a:r>
              <a:rPr lang="en-US" dirty="0"/>
              <a:t>Scaling data for model ingestion.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6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2056-AC23-4693-BFAE-5CB3FA20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01D-42C7-4E6F-A693-0238820A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Predictor: </a:t>
            </a:r>
          </a:p>
          <a:p>
            <a:pPr lvl="1"/>
            <a:r>
              <a:rPr lang="en-US" dirty="0"/>
              <a:t>Mainly using the data frame created for type predictor. </a:t>
            </a:r>
          </a:p>
        </p:txBody>
      </p:sp>
    </p:spTree>
    <p:extLst>
      <p:ext uri="{BB962C8B-B14F-4D97-AF65-F5344CB8AC3E}">
        <p14:creationId xmlns:p14="http://schemas.microsoft.com/office/powerpoint/2010/main" val="18287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B9C3-A783-4580-8166-E96946E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CE56-A0E2-4C63-9165-EAE42EA4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Predictor: </a:t>
            </a:r>
          </a:p>
          <a:p>
            <a:pPr lvl="1"/>
            <a:r>
              <a:rPr lang="en-US" dirty="0"/>
              <a:t>Linear regression yielded very inaccurate results R2=-8. </a:t>
            </a:r>
          </a:p>
          <a:p>
            <a:pPr lvl="1"/>
            <a:r>
              <a:rPr lang="en-US" dirty="0"/>
              <a:t>Arima Produced moving average (‘</a:t>
            </a:r>
            <a:r>
              <a:rPr lang="en-US" dirty="0" err="1"/>
              <a:t>usless</a:t>
            </a:r>
            <a:r>
              <a:rPr lang="en-US" dirty="0"/>
              <a:t> for the predictors purpose’)</a:t>
            </a:r>
          </a:p>
          <a:p>
            <a:pPr lvl="1"/>
            <a:r>
              <a:rPr lang="en-US" dirty="0" err="1"/>
              <a:t>Sarimax</a:t>
            </a:r>
            <a:r>
              <a:rPr lang="en-US" dirty="0"/>
              <a:t> produced great fit and </a:t>
            </a:r>
            <a:r>
              <a:rPr lang="en-US" dirty="0" err="1"/>
              <a:t>Mpae</a:t>
            </a:r>
            <a:r>
              <a:rPr lang="en-US" dirty="0"/>
              <a:t> of 8.5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1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0D1A-8B56-4404-97B7-AE041B90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EBCD-4F69-4BA4-AE87-CCC492E9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Predictor: </a:t>
            </a:r>
          </a:p>
          <a:p>
            <a:pPr lvl="1"/>
            <a:r>
              <a:rPr lang="en-US" dirty="0"/>
              <a:t>Selected: </a:t>
            </a:r>
          </a:p>
          <a:p>
            <a:pPr lvl="2"/>
            <a:r>
              <a:rPr lang="en-US" dirty="0"/>
              <a:t>Extreme Gradient Boosting best accuracy was 71.3</a:t>
            </a:r>
          </a:p>
          <a:p>
            <a:pPr lvl="3"/>
            <a:r>
              <a:rPr lang="en-US" dirty="0"/>
              <a:t>Recall on Assault 0.68  and accuracy 0.71</a:t>
            </a:r>
          </a:p>
          <a:p>
            <a:pPr lvl="1"/>
            <a:r>
              <a:rPr lang="en-US" dirty="0"/>
              <a:t>SVM yielded accuracy of 28 </a:t>
            </a:r>
          </a:p>
          <a:p>
            <a:pPr lvl="1"/>
            <a:r>
              <a:rPr lang="en-US" dirty="0"/>
              <a:t>RNN yielded accuracy of 48 </a:t>
            </a:r>
          </a:p>
          <a:p>
            <a:pPr lvl="1"/>
            <a:r>
              <a:rPr lang="en-US" dirty="0"/>
              <a:t>Gradient Boosting best accuracy was 73.5</a:t>
            </a:r>
          </a:p>
          <a:p>
            <a:pPr lvl="2"/>
            <a:r>
              <a:rPr lang="en-US" dirty="0"/>
              <a:t>Recall on Assault 0.18  and accuracy 0.60</a:t>
            </a:r>
          </a:p>
          <a:p>
            <a:pPr lvl="1"/>
            <a:r>
              <a:rPr lang="en-US" dirty="0"/>
              <a:t>Random Forrest best accuracy was 70.0 Balanced data </a:t>
            </a:r>
          </a:p>
          <a:p>
            <a:pPr lvl="2"/>
            <a:r>
              <a:rPr lang="en-US" dirty="0"/>
              <a:t>Recall on Assault 0.28  and accuracy 0.56</a:t>
            </a:r>
          </a:p>
        </p:txBody>
      </p:sp>
    </p:spTree>
    <p:extLst>
      <p:ext uri="{BB962C8B-B14F-4D97-AF65-F5344CB8AC3E}">
        <p14:creationId xmlns:p14="http://schemas.microsoft.com/office/powerpoint/2010/main" val="7226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2E80-F302-4450-A7C1-B1030D56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2A55-5AD9-4EB4-8DB4-9D599CA9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predictor: </a:t>
            </a:r>
          </a:p>
          <a:p>
            <a:pPr lvl="1"/>
            <a:r>
              <a:rPr lang="en-US" dirty="0" err="1"/>
              <a:t>Xgb</a:t>
            </a:r>
            <a:r>
              <a:rPr lang="en-US" dirty="0"/>
              <a:t> : accuracy score 0.65 </a:t>
            </a:r>
          </a:p>
          <a:p>
            <a:pPr lvl="1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FC0B12-9152-438F-AF6F-E974B4EC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556A73-E78A-449D-B5D5-6540525C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56" y="1898426"/>
            <a:ext cx="4001549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0 0.89 0.70 0.78 67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1 0.78 0.68 0.73 630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2 0.54 0.60 0.57 424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3 0.45 0.43 0.44 336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4 0.70 0.70 0.70 464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5 0.66 0.62 0.64 836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6 0.89 0.90 0.90 1086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7 0.78 0.85 0.82 561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8 0.29 0.15 0.20 363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9 0.78 0.75 0.76 492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10 0.68 0.72 0.70 1404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11 0.43 0.46 0.45 691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12 0.82 0.79 0.80 1099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13 0.61 0.73 0.66 812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14 0.83 0.75 0.79 2060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15 0.80 0.79 0.80 887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16 0.00 0.00 0.00 0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17 0.00 0.00 0.00 534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18 0.00 0.00 0.00 478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1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F4D5-3FBD-4CD9-AF14-7406BBF0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EB24-EFC1-47BB-B3B5-C2183978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Refining Model Results </a:t>
            </a:r>
          </a:p>
          <a:p>
            <a:r>
              <a:rPr lang="en-US" dirty="0"/>
              <a:t>Building pipelines for to treat and ingest the data in a sequential manner. </a:t>
            </a:r>
          </a:p>
          <a:p>
            <a:r>
              <a:rPr lang="en-US" dirty="0"/>
              <a:t>Packaging the model and building the API </a:t>
            </a:r>
          </a:p>
          <a:p>
            <a:r>
              <a:rPr lang="en-US" dirty="0"/>
              <a:t>Building the Dashboard and front end to display results </a:t>
            </a:r>
          </a:p>
        </p:txBody>
      </p:sp>
    </p:spTree>
    <p:extLst>
      <p:ext uri="{BB962C8B-B14F-4D97-AF65-F5344CB8AC3E}">
        <p14:creationId xmlns:p14="http://schemas.microsoft.com/office/powerpoint/2010/main" val="342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6982-13F8-459D-AF1E-6F9ED3E5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6DF6-8C9A-4C6E-B618-6911FE75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future occurrences of crime with details such as: date, time, type, and location. Using data generated by the Buffalo Police Department.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F561-D618-46C8-BB80-5496C3B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800D-5A24-4620-931F-265D6230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Steps: </a:t>
            </a:r>
          </a:p>
          <a:p>
            <a:pPr lvl="1"/>
            <a:r>
              <a:rPr lang="en-US" dirty="0"/>
              <a:t>Date and time predictor</a:t>
            </a:r>
          </a:p>
          <a:p>
            <a:pPr lvl="2"/>
            <a:r>
              <a:rPr lang="en-US" dirty="0"/>
              <a:t>Input crime data resampled in 1 min form.</a:t>
            </a:r>
          </a:p>
          <a:p>
            <a:pPr lvl="2"/>
            <a:r>
              <a:rPr lang="en-US" dirty="0"/>
              <a:t>Output time and 1 for occurrence.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Type predictor: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Input: augmented data frame of past occurrences along with weather ,event, and holiday data.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Output: Crime Type.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Location predictor: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Input: augmented data frame of past occurrences, locations, weather, event, and holiday data.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Output: latitude, longitude or Zip code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E6E6-DC08-4435-84DE-70558857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Proposed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2FF1-5AC5-40FF-8700-67C69CA2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Date and time predictor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 crime data resampled in 1 min form.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 time and 1 for occurrence.</a:t>
            </a:r>
          </a:p>
          <a:p>
            <a:pPr lvl="1"/>
            <a:r>
              <a:rPr lang="en-US" dirty="0"/>
              <a:t>Type predictor: </a:t>
            </a:r>
          </a:p>
          <a:p>
            <a:pPr lvl="2"/>
            <a:r>
              <a:rPr lang="en-US" dirty="0"/>
              <a:t>Input: augmented data frame of past occurrences along with weather ,event, and holiday data. </a:t>
            </a:r>
          </a:p>
          <a:p>
            <a:pPr lvl="2"/>
            <a:r>
              <a:rPr lang="en-US" dirty="0"/>
              <a:t>Output: Crime Type.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Location predictor: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Input: augmented data frame of past occurrences, locations, weather, event, and holiday data.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Output: latitude, longitude or Zip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3E2-7D37-4ED5-9D3A-2CA729E7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Proposed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452A-033A-44D3-9FD7-05F602C7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Date and time predictor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 crime data resampled in 1 min form.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 time and 1 for occurrence.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Type predictor: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Input: augmented data frame of past occurrences along with weather ,event, and holiday data. </a:t>
            </a:r>
          </a:p>
          <a:p>
            <a:pPr lvl="2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Output: Crime Type.</a:t>
            </a:r>
          </a:p>
          <a:p>
            <a:pPr lvl="1"/>
            <a:r>
              <a:rPr lang="en-US" dirty="0"/>
              <a:t>Location predictor:</a:t>
            </a:r>
          </a:p>
          <a:p>
            <a:pPr lvl="2"/>
            <a:r>
              <a:rPr lang="en-US" dirty="0"/>
              <a:t>Input: augmented data frame of past occurrences, locations, weather, event, and holiday data. </a:t>
            </a:r>
          </a:p>
          <a:p>
            <a:pPr lvl="2"/>
            <a:r>
              <a:rPr lang="en-US" dirty="0"/>
              <a:t>Output: latitude, longitude or Zip code </a:t>
            </a:r>
          </a:p>
        </p:txBody>
      </p:sp>
    </p:spTree>
    <p:extLst>
      <p:ext uri="{BB962C8B-B14F-4D97-AF65-F5344CB8AC3E}">
        <p14:creationId xmlns:p14="http://schemas.microsoft.com/office/powerpoint/2010/main" val="376471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37CB-2A35-4424-8D61-6111904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9CF6-5A3C-459A-A7C2-735BEAE1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BuffaloData.gov Crime Data </a:t>
            </a:r>
          </a:p>
          <a:p>
            <a:r>
              <a:rPr lang="en-US" dirty="0"/>
              <a:t>Event Data in Buffalo Scrapped from the city’s Website </a:t>
            </a:r>
          </a:p>
          <a:p>
            <a:r>
              <a:rPr lang="en-US" dirty="0"/>
              <a:t>US Holidays Data from </a:t>
            </a:r>
            <a:r>
              <a:rPr lang="en-US" dirty="0" err="1"/>
              <a:t>Bearue</a:t>
            </a:r>
            <a:r>
              <a:rPr lang="en-US" dirty="0"/>
              <a:t> of Census.</a:t>
            </a:r>
          </a:p>
          <a:p>
            <a:r>
              <a:rPr lang="en-US" dirty="0"/>
              <a:t>Weather Data + forecasts from the national weather service.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317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FF53-C402-4913-95C8-8570325C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B51E-6DFD-4D6A-815E-796E547F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patterns were found in the Distribution of crimes by Hour , Day, Zip code.</a:t>
            </a:r>
          </a:p>
          <a:p>
            <a:r>
              <a:rPr lang="en-US" dirty="0"/>
              <a:t>Crime seemed to follow a random walk . </a:t>
            </a:r>
          </a:p>
          <a:p>
            <a:r>
              <a:rPr lang="en-US" dirty="0"/>
              <a:t>Previous analysis showed seasonality in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0711-2F91-4A8F-88C0-8014D05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/>
              <a:t>EDA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69C242-D957-4F6B-8CC3-2F9A59C9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Only distinguishing factor is the hour 0 where most crime committed. </a:t>
            </a: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4AF0E59D-A5C3-4776-A6F4-27DA184B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872507"/>
            <a:ext cx="2364317" cy="16382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B584CB6-2F76-4E4B-89B4-B2F471660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872507"/>
            <a:ext cx="2364317" cy="1638267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D93E71F6-F156-48E8-8B34-846E778F4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9" y="3796452"/>
            <a:ext cx="4005002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4D1-8FA9-4920-A244-14AD76F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0" name="Content Placeholder 14">
            <a:extLst>
              <a:ext uri="{FF2B5EF4-FFF2-40B4-BE49-F238E27FC236}">
                <a16:creationId xmlns:a16="http://schemas.microsoft.com/office/drawing/2014/main" id="{805ECDEA-8F35-4688-AF00-8304F87B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No distinguishing factors here as well. 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70BBA0-5474-414D-ACDE-04150D65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873642"/>
            <a:ext cx="3775899" cy="2562564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FB99A95-D700-4AE4-8D8B-91072526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996975"/>
            <a:ext cx="2438503" cy="1672116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B891029-8881-4B43-AFA5-A02C995A0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07" y="4318312"/>
            <a:ext cx="3059210" cy="2065554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5711956-CAEC-456A-8BB4-8D3EBAA9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4193188"/>
            <a:ext cx="2438503" cy="16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712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Buffalo Crime Predictor </vt:lpstr>
      <vt:lpstr>Problem </vt:lpstr>
      <vt:lpstr>Proposed Architecture </vt:lpstr>
      <vt:lpstr>Proposed Architecture </vt:lpstr>
      <vt:lpstr>Proposed Architecture </vt:lpstr>
      <vt:lpstr>Data</vt:lpstr>
      <vt:lpstr>EDA </vt:lpstr>
      <vt:lpstr>EDA</vt:lpstr>
      <vt:lpstr>EDA</vt:lpstr>
      <vt:lpstr>Preprocessing </vt:lpstr>
      <vt:lpstr>Preprocessing </vt:lpstr>
      <vt:lpstr>Preprocessing</vt:lpstr>
      <vt:lpstr>Modeling</vt:lpstr>
      <vt:lpstr>Modeling</vt:lpstr>
      <vt:lpstr>Modeling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Buffalo Crime Predictor </dc:title>
  <dc:creator>mamer omari</dc:creator>
  <cp:lastModifiedBy>mamer omari</cp:lastModifiedBy>
  <cp:revision>1</cp:revision>
  <dcterms:created xsi:type="dcterms:W3CDTF">2021-09-22T13:58:57Z</dcterms:created>
  <dcterms:modified xsi:type="dcterms:W3CDTF">2021-09-22T16:50:41Z</dcterms:modified>
</cp:coreProperties>
</file>