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5631D-5365-4AC2-A206-00F093DCB9CF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6D391E-592C-40DA-B438-B9140D9D710C}">
      <dgm:prSet/>
      <dgm:spPr/>
      <dgm:t>
        <a:bodyPr/>
        <a:lstStyle/>
        <a:p>
          <a:r>
            <a:rPr lang="en-US"/>
            <a:t>How could Big Mountain ski resort in Montana make up for the new  incurred expense in installing and operating the new lift? </a:t>
          </a:r>
          <a:endParaRPr lang="en-US" dirty="0"/>
        </a:p>
      </dgm:t>
    </dgm:pt>
    <dgm:pt modelId="{0FB1BD47-DDAD-4D0B-A50E-E52CFFC20B07}" type="parTrans" cxnId="{5D591052-3A25-464D-B7DB-45B7FF6AF986}">
      <dgm:prSet/>
      <dgm:spPr/>
      <dgm:t>
        <a:bodyPr/>
        <a:lstStyle/>
        <a:p>
          <a:endParaRPr lang="en-US"/>
        </a:p>
      </dgm:t>
    </dgm:pt>
    <dgm:pt modelId="{9DFBAD01-8D2F-4266-BC05-7994F92B12E3}" type="sibTrans" cxnId="{5D591052-3A25-464D-B7DB-45B7FF6AF986}">
      <dgm:prSet/>
      <dgm:spPr/>
      <dgm:t>
        <a:bodyPr/>
        <a:lstStyle/>
        <a:p>
          <a:endParaRPr lang="en-US"/>
        </a:p>
      </dgm:t>
    </dgm:pt>
    <dgm:pt modelId="{C7A89BE1-F595-4D5C-B9FB-0131ECFA6EE8}">
      <dgm:prSet/>
      <dgm:spPr/>
      <dgm:t>
        <a:bodyPr/>
        <a:lstStyle/>
        <a:p>
          <a:r>
            <a:rPr lang="en-US"/>
            <a:t>Stakeholders: </a:t>
          </a:r>
          <a:endParaRPr lang="en-US" dirty="0"/>
        </a:p>
      </dgm:t>
    </dgm:pt>
    <dgm:pt modelId="{7F8A42A1-75ED-42C0-AB1C-E53C79D09678}" type="parTrans" cxnId="{52E6EDA1-4B76-40BF-9EE4-A1B815C3EC11}">
      <dgm:prSet/>
      <dgm:spPr/>
      <dgm:t>
        <a:bodyPr/>
        <a:lstStyle/>
        <a:p>
          <a:endParaRPr lang="en-US"/>
        </a:p>
      </dgm:t>
    </dgm:pt>
    <dgm:pt modelId="{22AF9BE8-2316-4A35-AB4C-C6951BCAE4B1}" type="sibTrans" cxnId="{52E6EDA1-4B76-40BF-9EE4-A1B815C3EC11}">
      <dgm:prSet/>
      <dgm:spPr/>
      <dgm:t>
        <a:bodyPr/>
        <a:lstStyle/>
        <a:p>
          <a:endParaRPr lang="en-US"/>
        </a:p>
      </dgm:t>
    </dgm:pt>
    <dgm:pt modelId="{E2E258A5-C511-4C31-A705-E2C13A29CFA6}">
      <dgm:prSet/>
      <dgm:spPr/>
      <dgm:t>
        <a:bodyPr/>
        <a:lstStyle/>
        <a:p>
          <a:r>
            <a:rPr lang="en-US" u="none"/>
            <a:t>Jimmy Blackburn </a:t>
          </a:r>
          <a:r>
            <a:rPr lang="en-US"/>
            <a:t>: Director of Operations</a:t>
          </a:r>
          <a:endParaRPr lang="en-US" dirty="0"/>
        </a:p>
      </dgm:t>
    </dgm:pt>
    <dgm:pt modelId="{59251EC6-7272-4853-AD90-E2D3613B64C0}" type="parTrans" cxnId="{430FBB16-F6A6-4B1E-9504-F9268567CC11}">
      <dgm:prSet/>
      <dgm:spPr/>
      <dgm:t>
        <a:bodyPr/>
        <a:lstStyle/>
        <a:p>
          <a:endParaRPr lang="en-US"/>
        </a:p>
      </dgm:t>
    </dgm:pt>
    <dgm:pt modelId="{86502552-81D5-4C96-8330-24FD48DF42B1}" type="sibTrans" cxnId="{430FBB16-F6A6-4B1E-9504-F9268567CC11}">
      <dgm:prSet/>
      <dgm:spPr/>
      <dgm:t>
        <a:bodyPr/>
        <a:lstStyle/>
        <a:p>
          <a:endParaRPr lang="en-US"/>
        </a:p>
      </dgm:t>
    </dgm:pt>
    <dgm:pt modelId="{EE535E1E-FB91-4F9C-AD39-6EBF116E138F}">
      <dgm:prSet/>
      <dgm:spPr/>
      <dgm:t>
        <a:bodyPr/>
        <a:lstStyle/>
        <a:p>
          <a:r>
            <a:rPr lang="en-US"/>
            <a:t>Alesha Eisen : Database Manager</a:t>
          </a:r>
        </a:p>
      </dgm:t>
    </dgm:pt>
    <dgm:pt modelId="{042432C3-D003-4B9A-9B1D-C4E1C8E122F6}" type="parTrans" cxnId="{BE0C31C7-DDA1-4212-A7D3-2C4BEF8F09FF}">
      <dgm:prSet/>
      <dgm:spPr/>
      <dgm:t>
        <a:bodyPr/>
        <a:lstStyle/>
        <a:p>
          <a:endParaRPr lang="en-US"/>
        </a:p>
      </dgm:t>
    </dgm:pt>
    <dgm:pt modelId="{83D443E2-CB42-40C1-AB3C-FE44C9C6DFF7}" type="sibTrans" cxnId="{BE0C31C7-DDA1-4212-A7D3-2C4BEF8F09FF}">
      <dgm:prSet/>
      <dgm:spPr/>
      <dgm:t>
        <a:bodyPr/>
        <a:lstStyle/>
        <a:p>
          <a:endParaRPr lang="en-US"/>
        </a:p>
      </dgm:t>
    </dgm:pt>
    <dgm:pt modelId="{5590575D-F063-49AE-BB8F-792F97997818}" type="pres">
      <dgm:prSet presAssocID="{F185631D-5365-4AC2-A206-00F093DCB9CF}" presName="Name0" presStyleCnt="0">
        <dgm:presLayoutVars>
          <dgm:dir/>
          <dgm:animLvl val="lvl"/>
          <dgm:resizeHandles val="exact"/>
        </dgm:presLayoutVars>
      </dgm:prSet>
      <dgm:spPr/>
    </dgm:pt>
    <dgm:pt modelId="{AEA5EE83-9CC8-4C75-9384-1F000E79240F}" type="pres">
      <dgm:prSet presAssocID="{C7A89BE1-F595-4D5C-B9FB-0131ECFA6EE8}" presName="boxAndChildren" presStyleCnt="0"/>
      <dgm:spPr/>
    </dgm:pt>
    <dgm:pt modelId="{66964685-8816-4CAA-A686-DFE76DDFBC19}" type="pres">
      <dgm:prSet presAssocID="{C7A89BE1-F595-4D5C-B9FB-0131ECFA6EE8}" presName="parentTextBox" presStyleLbl="node1" presStyleIdx="0" presStyleCnt="2"/>
      <dgm:spPr/>
    </dgm:pt>
    <dgm:pt modelId="{142E6F96-B6F7-4D36-BF11-E84A84524C23}" type="pres">
      <dgm:prSet presAssocID="{C7A89BE1-F595-4D5C-B9FB-0131ECFA6EE8}" presName="entireBox" presStyleLbl="node1" presStyleIdx="0" presStyleCnt="2"/>
      <dgm:spPr/>
    </dgm:pt>
    <dgm:pt modelId="{315547F8-41A4-47F5-8516-0A037636B01F}" type="pres">
      <dgm:prSet presAssocID="{C7A89BE1-F595-4D5C-B9FB-0131ECFA6EE8}" presName="descendantBox" presStyleCnt="0"/>
      <dgm:spPr/>
    </dgm:pt>
    <dgm:pt modelId="{860B302A-2501-4ACC-941D-529605977577}" type="pres">
      <dgm:prSet presAssocID="{E2E258A5-C511-4C31-A705-E2C13A29CFA6}" presName="childTextBox" presStyleLbl="fgAccFollowNode1" presStyleIdx="0" presStyleCnt="2">
        <dgm:presLayoutVars>
          <dgm:bulletEnabled val="1"/>
        </dgm:presLayoutVars>
      </dgm:prSet>
      <dgm:spPr/>
    </dgm:pt>
    <dgm:pt modelId="{81B82574-8EFE-441E-84A8-7AAAE3EED243}" type="pres">
      <dgm:prSet presAssocID="{EE535E1E-FB91-4F9C-AD39-6EBF116E138F}" presName="childTextBox" presStyleLbl="fgAccFollowNode1" presStyleIdx="1" presStyleCnt="2">
        <dgm:presLayoutVars>
          <dgm:bulletEnabled val="1"/>
        </dgm:presLayoutVars>
      </dgm:prSet>
      <dgm:spPr/>
    </dgm:pt>
    <dgm:pt modelId="{272B692D-9FFB-4693-AA8E-E23CA7DC4C65}" type="pres">
      <dgm:prSet presAssocID="{9DFBAD01-8D2F-4266-BC05-7994F92B12E3}" presName="sp" presStyleCnt="0"/>
      <dgm:spPr/>
    </dgm:pt>
    <dgm:pt modelId="{F309FF7A-68D7-47B7-9A70-9338558FAAE9}" type="pres">
      <dgm:prSet presAssocID="{C46D391E-592C-40DA-B438-B9140D9D710C}" presName="arrowAndChildren" presStyleCnt="0"/>
      <dgm:spPr/>
    </dgm:pt>
    <dgm:pt modelId="{CF932AEF-E05C-4ABD-95EA-90C51AD1463E}" type="pres">
      <dgm:prSet presAssocID="{C46D391E-592C-40DA-B438-B9140D9D710C}" presName="parentTextArrow" presStyleLbl="node1" presStyleIdx="1" presStyleCnt="2"/>
      <dgm:spPr/>
    </dgm:pt>
  </dgm:ptLst>
  <dgm:cxnLst>
    <dgm:cxn modelId="{430FBB16-F6A6-4B1E-9504-F9268567CC11}" srcId="{C7A89BE1-F595-4D5C-B9FB-0131ECFA6EE8}" destId="{E2E258A5-C511-4C31-A705-E2C13A29CFA6}" srcOrd="0" destOrd="0" parTransId="{59251EC6-7272-4853-AD90-E2D3613B64C0}" sibTransId="{86502552-81D5-4C96-8330-24FD48DF42B1}"/>
    <dgm:cxn modelId="{B0D7C324-7340-49F7-B03D-6D91EBF2EA8B}" type="presOf" srcId="{E2E258A5-C511-4C31-A705-E2C13A29CFA6}" destId="{860B302A-2501-4ACC-941D-529605977577}" srcOrd="0" destOrd="0" presId="urn:microsoft.com/office/officeart/2005/8/layout/process4"/>
    <dgm:cxn modelId="{8728E14F-4166-4752-BE0B-F4103C373729}" type="presOf" srcId="{EE535E1E-FB91-4F9C-AD39-6EBF116E138F}" destId="{81B82574-8EFE-441E-84A8-7AAAE3EED243}" srcOrd="0" destOrd="0" presId="urn:microsoft.com/office/officeart/2005/8/layout/process4"/>
    <dgm:cxn modelId="{5D591052-3A25-464D-B7DB-45B7FF6AF986}" srcId="{F185631D-5365-4AC2-A206-00F093DCB9CF}" destId="{C46D391E-592C-40DA-B438-B9140D9D710C}" srcOrd="0" destOrd="0" parTransId="{0FB1BD47-DDAD-4D0B-A50E-E52CFFC20B07}" sibTransId="{9DFBAD01-8D2F-4266-BC05-7994F92B12E3}"/>
    <dgm:cxn modelId="{EF684382-5C20-45DF-AFF5-A0D1D8CFD577}" type="presOf" srcId="{C46D391E-592C-40DA-B438-B9140D9D710C}" destId="{CF932AEF-E05C-4ABD-95EA-90C51AD1463E}" srcOrd="0" destOrd="0" presId="urn:microsoft.com/office/officeart/2005/8/layout/process4"/>
    <dgm:cxn modelId="{52E6EDA1-4B76-40BF-9EE4-A1B815C3EC11}" srcId="{F185631D-5365-4AC2-A206-00F093DCB9CF}" destId="{C7A89BE1-F595-4D5C-B9FB-0131ECFA6EE8}" srcOrd="1" destOrd="0" parTransId="{7F8A42A1-75ED-42C0-AB1C-E53C79D09678}" sibTransId="{22AF9BE8-2316-4A35-AB4C-C6951BCAE4B1}"/>
    <dgm:cxn modelId="{92DC1EA3-39EE-4245-9548-6C49AEC55EEE}" type="presOf" srcId="{C7A89BE1-F595-4D5C-B9FB-0131ECFA6EE8}" destId="{66964685-8816-4CAA-A686-DFE76DDFBC19}" srcOrd="0" destOrd="0" presId="urn:microsoft.com/office/officeart/2005/8/layout/process4"/>
    <dgm:cxn modelId="{CAFEACB0-F552-486D-9361-92BE7F9AA8AD}" type="presOf" srcId="{C7A89BE1-F595-4D5C-B9FB-0131ECFA6EE8}" destId="{142E6F96-B6F7-4D36-BF11-E84A84524C23}" srcOrd="1" destOrd="0" presId="urn:microsoft.com/office/officeart/2005/8/layout/process4"/>
    <dgm:cxn modelId="{BE0C31C7-DDA1-4212-A7D3-2C4BEF8F09FF}" srcId="{C7A89BE1-F595-4D5C-B9FB-0131ECFA6EE8}" destId="{EE535E1E-FB91-4F9C-AD39-6EBF116E138F}" srcOrd="1" destOrd="0" parTransId="{042432C3-D003-4B9A-9B1D-C4E1C8E122F6}" sibTransId="{83D443E2-CB42-40C1-AB3C-FE44C9C6DFF7}"/>
    <dgm:cxn modelId="{59B126FF-4EAA-4DA1-820B-902BD95ADAD7}" type="presOf" srcId="{F185631D-5365-4AC2-A206-00F093DCB9CF}" destId="{5590575D-F063-49AE-BB8F-792F97997818}" srcOrd="0" destOrd="0" presId="urn:microsoft.com/office/officeart/2005/8/layout/process4"/>
    <dgm:cxn modelId="{6E46E1BF-9B6A-4072-B9B2-A2462C3EF802}" type="presParOf" srcId="{5590575D-F063-49AE-BB8F-792F97997818}" destId="{AEA5EE83-9CC8-4C75-9384-1F000E79240F}" srcOrd="0" destOrd="0" presId="urn:microsoft.com/office/officeart/2005/8/layout/process4"/>
    <dgm:cxn modelId="{298317B0-9EF1-4E79-BB87-5C33AF05141A}" type="presParOf" srcId="{AEA5EE83-9CC8-4C75-9384-1F000E79240F}" destId="{66964685-8816-4CAA-A686-DFE76DDFBC19}" srcOrd="0" destOrd="0" presId="urn:microsoft.com/office/officeart/2005/8/layout/process4"/>
    <dgm:cxn modelId="{1FF70D98-1867-44FE-ADCD-9F1A47DB2C72}" type="presParOf" srcId="{AEA5EE83-9CC8-4C75-9384-1F000E79240F}" destId="{142E6F96-B6F7-4D36-BF11-E84A84524C23}" srcOrd="1" destOrd="0" presId="urn:microsoft.com/office/officeart/2005/8/layout/process4"/>
    <dgm:cxn modelId="{5E017D4A-1BD6-49EA-9159-8B1EFC37AAB4}" type="presParOf" srcId="{AEA5EE83-9CC8-4C75-9384-1F000E79240F}" destId="{315547F8-41A4-47F5-8516-0A037636B01F}" srcOrd="2" destOrd="0" presId="urn:microsoft.com/office/officeart/2005/8/layout/process4"/>
    <dgm:cxn modelId="{1833B346-07A2-4F8C-AA97-3327EBDDDECD}" type="presParOf" srcId="{315547F8-41A4-47F5-8516-0A037636B01F}" destId="{860B302A-2501-4ACC-941D-529605977577}" srcOrd="0" destOrd="0" presId="urn:microsoft.com/office/officeart/2005/8/layout/process4"/>
    <dgm:cxn modelId="{55276857-B9AD-4882-90D0-CA818A1F5149}" type="presParOf" srcId="{315547F8-41A4-47F5-8516-0A037636B01F}" destId="{81B82574-8EFE-441E-84A8-7AAAE3EED243}" srcOrd="1" destOrd="0" presId="urn:microsoft.com/office/officeart/2005/8/layout/process4"/>
    <dgm:cxn modelId="{914D3902-488F-4406-A37B-8F93C5BF40C9}" type="presParOf" srcId="{5590575D-F063-49AE-BB8F-792F97997818}" destId="{272B692D-9FFB-4693-AA8E-E23CA7DC4C65}" srcOrd="1" destOrd="0" presId="urn:microsoft.com/office/officeart/2005/8/layout/process4"/>
    <dgm:cxn modelId="{4A9E1C78-7B79-40EF-B13B-068842C6511E}" type="presParOf" srcId="{5590575D-F063-49AE-BB8F-792F97997818}" destId="{F309FF7A-68D7-47B7-9A70-9338558FAAE9}" srcOrd="2" destOrd="0" presId="urn:microsoft.com/office/officeart/2005/8/layout/process4"/>
    <dgm:cxn modelId="{0118BB06-5B4B-4F79-BA29-D251E5FC8064}" type="presParOf" srcId="{F309FF7A-68D7-47B7-9A70-9338558FAAE9}" destId="{CF932AEF-E05C-4ABD-95EA-90C51AD1463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E6F96-B6F7-4D36-BF11-E84A84524C23}">
      <dsp:nvSpPr>
        <dsp:cNvPr id="0" name=""/>
        <dsp:cNvSpPr/>
      </dsp:nvSpPr>
      <dsp:spPr>
        <a:xfrm>
          <a:off x="0" y="2626990"/>
          <a:ext cx="10515600" cy="17235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Stakeholders: </a:t>
          </a:r>
          <a:endParaRPr lang="en-US" sz="3100" kern="1200" dirty="0"/>
        </a:p>
      </dsp:txBody>
      <dsp:txXfrm>
        <a:off x="0" y="2626990"/>
        <a:ext cx="10515600" cy="930738"/>
      </dsp:txXfrm>
    </dsp:sp>
    <dsp:sp modelId="{860B302A-2501-4ACC-941D-529605977577}">
      <dsp:nvSpPr>
        <dsp:cNvPr id="0" name=""/>
        <dsp:cNvSpPr/>
      </dsp:nvSpPr>
      <dsp:spPr>
        <a:xfrm>
          <a:off x="0" y="3523257"/>
          <a:ext cx="5257799" cy="79285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u="none" kern="1200"/>
            <a:t>Jimmy Blackburn </a:t>
          </a:r>
          <a:r>
            <a:rPr lang="en-US" sz="2600" kern="1200"/>
            <a:t>: Director of Operations</a:t>
          </a:r>
          <a:endParaRPr lang="en-US" sz="2600" kern="1200" dirty="0"/>
        </a:p>
      </dsp:txBody>
      <dsp:txXfrm>
        <a:off x="0" y="3523257"/>
        <a:ext cx="5257799" cy="792851"/>
      </dsp:txXfrm>
    </dsp:sp>
    <dsp:sp modelId="{81B82574-8EFE-441E-84A8-7AAAE3EED243}">
      <dsp:nvSpPr>
        <dsp:cNvPr id="0" name=""/>
        <dsp:cNvSpPr/>
      </dsp:nvSpPr>
      <dsp:spPr>
        <a:xfrm>
          <a:off x="5257800" y="3523257"/>
          <a:ext cx="5257799" cy="792851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Alesha Eisen : Database Manager</a:t>
          </a:r>
        </a:p>
      </dsp:txBody>
      <dsp:txXfrm>
        <a:off x="5257800" y="3523257"/>
        <a:ext cx="5257799" cy="792851"/>
      </dsp:txXfrm>
    </dsp:sp>
    <dsp:sp modelId="{CF932AEF-E05C-4ABD-95EA-90C51AD1463E}">
      <dsp:nvSpPr>
        <dsp:cNvPr id="0" name=""/>
        <dsp:cNvSpPr/>
      </dsp:nvSpPr>
      <dsp:spPr>
        <a:xfrm rot="10800000">
          <a:off x="0" y="1962"/>
          <a:ext cx="10515600" cy="2650882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How could Big Mountain ski resort in Montana make up for the new  incurred expense in installing and operating the new lift? </a:t>
          </a:r>
          <a:endParaRPr lang="en-US" sz="3100" kern="1200" dirty="0"/>
        </a:p>
      </dsp:txBody>
      <dsp:txXfrm rot="10800000">
        <a:off x="0" y="1962"/>
        <a:ext cx="10515600" cy="1722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C625-71E6-4CFC-B679-666A6872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DDB5A-D5A0-4D99-AE5A-FB0A0C84A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AE200-AEA5-44F7-B781-F808D123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CB6F-75CE-4C98-9013-7AA886E6B4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7161B-8F84-410F-97A1-263F2D72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5AB1-8A9D-4BD4-B478-170C18D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FB83-0D4D-4A0A-BE33-D3614B31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9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246A-BEB9-4CE8-B2E3-5D23C4DE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F6AD4-F4FB-4269-96DD-8FA1E781F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C21B-9C5D-4C7E-91BB-719BD15F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CB6F-75CE-4C98-9013-7AA886E6B4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42B8-5E22-4FFC-A09E-BDC84EC3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841B5-A2E7-425E-BF78-079F86AC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FB83-0D4D-4A0A-BE33-D3614B31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9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4632F-9863-44BE-A4F7-970336A11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334BC-2FA5-4996-9179-9814FC1B9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B905-44BC-45DB-A987-C05D9726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CB6F-75CE-4C98-9013-7AA886E6B4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9A2C-C2F5-42CC-BBFB-3F8CDE54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5E9E7-F317-40EE-9B31-190BBDF8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FB83-0D4D-4A0A-BE33-D3614B31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1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CB5E-B2F9-4C1F-9FB7-249DF073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82CA-A430-48E1-96A4-AACEC6CB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B9787-05BE-49FE-82A5-4EFE36F7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CB6F-75CE-4C98-9013-7AA886E6B4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0315-5FEE-45C8-AB0D-065E0DBA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26AF-7376-41A3-B4E0-3A432B03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FB83-0D4D-4A0A-BE33-D3614B31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6298-7D74-4D17-895F-AFEE863E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FAF07-BA5A-4E2F-9F65-CA8326CB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1FF6E-FCD9-4487-B7C1-35734CA0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CB6F-75CE-4C98-9013-7AA886E6B4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370C9-F756-4995-8F9C-1E908372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105F-483F-4C66-993C-BC055719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FB83-0D4D-4A0A-BE33-D3614B31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4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9FCC-A9E4-4270-8326-BB969B99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B4F8-4CA7-4176-AEDC-F4F97A7F5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600C2-1F71-41AD-A790-FDCF87DC4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9EAEE-E510-4BF4-9805-7BF43126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CB6F-75CE-4C98-9013-7AA886E6B4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F45F-8299-42C4-B5F2-1007E2F3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9E3E0-C603-4512-B8AC-11508889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FB83-0D4D-4A0A-BE33-D3614B31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445F-9D16-44FF-B7D6-8BFCC668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B7D0-F9D6-4F92-9A94-7528D1AFF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EE9C6-0865-47F8-9C1E-59F95883C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13F7B-8622-4593-B973-10C0D3B96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7ECAF-01C7-4153-A418-56B45ED0B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FD366-580C-455B-A44F-518213E2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CB6F-75CE-4C98-9013-7AA886E6B4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BD66E-A9D5-442E-979E-F082FC9D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29062-7791-4771-8A22-31368FA6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FB83-0D4D-4A0A-BE33-D3614B31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62E3-40BD-44A2-A31D-3BD59C60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67E19-A95D-4D01-8FBA-32EF7DED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CB6F-75CE-4C98-9013-7AA886E6B4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F636-4898-4C54-8A5B-6DF2F17C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7D125-CFDA-4A9C-BEBA-45EDCE83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FB83-0D4D-4A0A-BE33-D3614B31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9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A710A-6B79-4B85-BFF1-B3BE1556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CB6F-75CE-4C98-9013-7AA886E6B4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73CE3-B321-43D5-926B-3767AF6B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6EE93-97E8-4DC7-AEB3-3C7B1D3B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FB83-0D4D-4A0A-BE33-D3614B31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C754-A454-497B-B629-513EABB3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2EFF-8BF4-4F5F-B0EA-45C6ABFA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63B73-4CE4-489D-A968-D92E34EF9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9465C-97BA-4FFA-BF98-55EA2F89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CB6F-75CE-4C98-9013-7AA886E6B4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2CE83-83D6-4539-9EE4-56BB5ABC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8196E-14C9-494B-9724-9CD376FA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FB83-0D4D-4A0A-BE33-D3614B31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7091-0DF5-4F31-8C3C-071ECC05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E7984-0CE8-4AE2-AF9F-DD1A77F90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CDA37-D432-4BD5-B040-3BD8CBBAC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CDC69-8545-48CF-8426-52A0A81F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CB6F-75CE-4C98-9013-7AA886E6B4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D534-F7C4-4612-B526-D7BF9066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B8C82-6E19-4A98-9DC6-6DA1A762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FB83-0D4D-4A0A-BE33-D3614B31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3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1B09D-97DF-416E-B72E-71AE6DA9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6E5DE-0D8A-4F18-A91A-22BB17782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4388D-67BA-4598-A8FD-480C6A62A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0CB6F-75CE-4C98-9013-7AA886E6B4E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4B7C1-1AD3-4A5C-B905-616FCD76B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A0817-4663-4EF6-8FD9-48193CC29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6FB83-0D4D-4A0A-BE33-D3614B31A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untain reflected in lake">
            <a:extLst>
              <a:ext uri="{FF2B5EF4-FFF2-40B4-BE49-F238E27FC236}">
                <a16:creationId xmlns:a16="http://schemas.microsoft.com/office/drawing/2014/main" id="{AD2026BF-1F34-4028-8A07-CD0188726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344" b="11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5460B7-A852-4E84-8974-AD08C0E4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Big Mountain Resorts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E5BB-D23A-4CDC-8460-686E87B96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Montana </a:t>
            </a:r>
          </a:p>
        </p:txBody>
      </p:sp>
    </p:spTree>
    <p:extLst>
      <p:ext uri="{BB962C8B-B14F-4D97-AF65-F5344CB8AC3E}">
        <p14:creationId xmlns:p14="http://schemas.microsoft.com/office/powerpoint/2010/main" val="141856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EF139F-7C0F-4DC5-91E5-62E89802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Modeling and Key Findings 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203A-1865-4769-8522-DC1EF62D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The resort scores at the higher end of pricing 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The resort is :	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On the Higher end than average chair numbers 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On the Higher end than average total number of runs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Higher than average length of runs  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On the higher end of skiable terrain </a:t>
            </a:r>
          </a:p>
        </p:txBody>
      </p:sp>
    </p:spTree>
    <p:extLst>
      <p:ext uri="{BB962C8B-B14F-4D97-AF65-F5344CB8AC3E}">
        <p14:creationId xmlns:p14="http://schemas.microsoft.com/office/powerpoint/2010/main" val="206469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0D81A-F65E-4D00-B813-199F8F8E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Scenarios: </a:t>
            </a:r>
          </a:p>
        </p:txBody>
      </p:sp>
    </p:spTree>
    <p:extLst>
      <p:ext uri="{BB962C8B-B14F-4D97-AF65-F5344CB8AC3E}">
        <p14:creationId xmlns:p14="http://schemas.microsoft.com/office/powerpoint/2010/main" val="281326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9470F-4456-49AF-8205-C8AA8528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Scenario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F4A4-8244-40C4-BB20-A2527C9D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The Model predicted no increase in ticket price if The longest run was increased by 0.2 miles </a:t>
            </a:r>
          </a:p>
        </p:txBody>
      </p:sp>
    </p:spTree>
    <p:extLst>
      <p:ext uri="{BB962C8B-B14F-4D97-AF65-F5344CB8AC3E}">
        <p14:creationId xmlns:p14="http://schemas.microsoft.com/office/powerpoint/2010/main" val="190430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74057F-ECFE-4E80-B7EE-3245C5D0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2638-F81C-489F-83CA-6A07EB544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model says closing one run makes no difference. Closing 2 and 3 successively reduces support for ticket price and so revenue. If Big Mountain closes 3 runs, it seems they may as well close 4 or 5 as there's no further loss in ticket price. Increasing the closures down to 6 or more leads to a large drop. </a:t>
            </a:r>
          </a:p>
        </p:txBody>
      </p:sp>
    </p:spTree>
    <p:extLst>
      <p:ext uri="{BB962C8B-B14F-4D97-AF65-F5344CB8AC3E}">
        <p14:creationId xmlns:p14="http://schemas.microsoft.com/office/powerpoint/2010/main" val="171508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D47DF8-702C-428E-8A5B-92584FA0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Scenario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7904-8E3D-4787-991D-35A1DCFC4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adding a run, increasing the vertical drop by 150 feet, and installing an additional chair lift will increase support for ticket price $1.61 .  Total over the season Over the season $2,815,217</a:t>
            </a:r>
          </a:p>
        </p:txBody>
      </p:sp>
    </p:spTree>
    <p:extLst>
      <p:ext uri="{BB962C8B-B14F-4D97-AF65-F5344CB8AC3E}">
        <p14:creationId xmlns:p14="http://schemas.microsoft.com/office/powerpoint/2010/main" val="193712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A5481E-8ACD-49A6-8D56-DB9AC95E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Scenario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7EBE-C9FF-49F9-9B0A-6F64EF4F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Removing a run will not affect the support for ticket price . </a:t>
            </a:r>
          </a:p>
          <a:p>
            <a:r>
              <a:rPr lang="en-US" sz="2400">
                <a:solidFill>
                  <a:srgbClr val="000000"/>
                </a:solidFill>
              </a:rPr>
              <a:t>Removing 2 or five runs will decrease the ticket price at the same rate </a:t>
            </a:r>
          </a:p>
        </p:txBody>
      </p:sp>
    </p:spTree>
    <p:extLst>
      <p:ext uri="{BB962C8B-B14F-4D97-AF65-F5344CB8AC3E}">
        <p14:creationId xmlns:p14="http://schemas.microsoft.com/office/powerpoint/2010/main" val="38961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098C12-82D1-46C0-A8AE-EDB62121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Summary  </a:t>
            </a:r>
            <a:r>
              <a:rPr lang="en-US" sz="400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E03C-85BD-4AED-A6F0-A4F2A578A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2371725"/>
            <a:ext cx="6955124" cy="3038475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Ticket price should be increased to $85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For further cost reduction and operations cost management , further studies should be conducted with adequate data 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2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65B60-48A9-4B79-BC7E-5D351C41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The problem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CAC428-3403-4024-9686-A9BDE3C7D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79353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80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FD74A-D3E1-4EC5-9E04-2B00C7F6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Criteria of success</a:t>
            </a:r>
            <a:br>
              <a:rPr lang="en-U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2E81-EA9E-46DD-8789-49A21530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 increase in income or decrease of operation costs of at least $1,540,000</a:t>
            </a:r>
          </a:p>
        </p:txBody>
      </p:sp>
    </p:spTree>
    <p:extLst>
      <p:ext uri="{BB962C8B-B14F-4D97-AF65-F5344CB8AC3E}">
        <p14:creationId xmlns:p14="http://schemas.microsoft.com/office/powerpoint/2010/main" val="373126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82EBE-4477-43C7-B171-964CD0D2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457200" lvl="1" indent="0" algn="ctr" rtl="0">
              <a:lnSpc>
                <a:spcPct val="90000"/>
              </a:lnSpc>
              <a:spcBef>
                <a:spcPct val="0"/>
              </a:spcBef>
            </a:pPr>
            <a:br>
              <a:rPr lang="en-US" sz="33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Scope of Solution Space</a:t>
            </a:r>
            <a:br>
              <a:rPr lang="en-US" sz="33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3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D107-4568-425C-AE5C-0DBD3138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cutting cost without undermining the support for ticket price / increase the ticket price</a:t>
            </a:r>
          </a:p>
        </p:txBody>
      </p:sp>
    </p:spTree>
    <p:extLst>
      <p:ext uri="{BB962C8B-B14F-4D97-AF65-F5344CB8AC3E}">
        <p14:creationId xmlns:p14="http://schemas.microsoft.com/office/powerpoint/2010/main" val="202763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A8D632-4247-41FF-A298-DC171BAD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Constraints within solution space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7441-8E3C-4448-964F-D0CFB1EA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000000"/>
                </a:solidFill>
              </a:rPr>
              <a:t>Data shortage: </a:t>
            </a:r>
            <a:br>
              <a:rPr lang="en-US" sz="2400">
                <a:solidFill>
                  <a:srgbClr val="000000"/>
                </a:solidFill>
              </a:rPr>
            </a:br>
            <a:r>
              <a:rPr lang="en-US" sz="2400">
                <a:solidFill>
                  <a:srgbClr val="000000"/>
                </a:solidFill>
              </a:rPr>
              <a:t>	-Operational cost </a:t>
            </a:r>
            <a:br>
              <a:rPr lang="en-US" sz="2400">
                <a:solidFill>
                  <a:srgbClr val="000000"/>
                </a:solidFill>
              </a:rPr>
            </a:br>
            <a:r>
              <a:rPr lang="en-US" sz="2400">
                <a:solidFill>
                  <a:srgbClr val="000000"/>
                </a:solidFill>
              </a:rPr>
              <a:t>	-Facilities data</a:t>
            </a:r>
            <a:br>
              <a:rPr lang="en-US" sz="2400">
                <a:solidFill>
                  <a:srgbClr val="000000"/>
                </a:solidFill>
              </a:rPr>
            </a:br>
            <a:r>
              <a:rPr lang="en-US" sz="2400">
                <a:solidFill>
                  <a:srgbClr val="000000"/>
                </a:solidFill>
              </a:rPr>
              <a:t>	-Employment data </a:t>
            </a:r>
            <a:br>
              <a:rPr lang="en-US" sz="2400">
                <a:solidFill>
                  <a:srgbClr val="000000"/>
                </a:solidFill>
              </a:rPr>
            </a:br>
            <a:r>
              <a:rPr lang="en-US" sz="2400">
                <a:solidFill>
                  <a:srgbClr val="000000"/>
                </a:solidFill>
              </a:rPr>
              <a:t>	-Occupancy and visitor data</a:t>
            </a:r>
            <a:br>
              <a:rPr lang="en-US" sz="2400">
                <a:solidFill>
                  <a:srgbClr val="000000"/>
                </a:solidFill>
              </a:rPr>
            </a:b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27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72FD20-E813-4F7B-999D-75FBB2C6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9F00-EAC3-4FB4-873B-01EBAC46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rgbClr val="000000"/>
                </a:solidFill>
              </a:rPr>
              <a:t>1- Big Mountain Resort modelled price is $95.88, actual price is $81.00. Even with the expected mean absolute error of $10.36, this suggests there is room for an increase.</a:t>
            </a:r>
          </a:p>
          <a:p>
            <a:endParaRPr lang="en-US" sz="1900">
              <a:solidFill>
                <a:srgbClr val="000000"/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7571604-5C14-4A35-884F-E62E07F24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" r="22610" b="-1"/>
          <a:stretch/>
        </p:blipFill>
        <p:spPr>
          <a:xfrm>
            <a:off x="6738701" y="2837712"/>
            <a:ext cx="4336046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4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057C9-EF2F-46B0-95D5-4D439DB7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F703-4E26-4384-A930-C0E33DF7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rgbClr val="000000"/>
                </a:solidFill>
              </a:rPr>
              <a:t>2- Big mountain can add a run and increase it’s vertical drop by $1.61 per ticket and would generate $2,815,217 through the season. </a:t>
            </a:r>
          </a:p>
          <a:p>
            <a:endParaRPr lang="en-US" sz="1900">
              <a:solidFill>
                <a:srgbClr val="000000"/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23566C9-9002-4EF0-9BA3-8ACC851B4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8" y="3083838"/>
            <a:ext cx="4954693" cy="27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8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38569-9EB1-42D6-97FF-C381D3D3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C4E8-1E05-4F3C-B2EE-D6B67E76A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3- Big mountain could close one run without affecting the ticket price. </a:t>
            </a:r>
          </a:p>
          <a:p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DD52947-6C11-4ABE-80DC-88537FB83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8" y="3108612"/>
            <a:ext cx="4954693" cy="267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D8791549-AA64-4A5E-8E20-250FA84B2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" b="-2"/>
          <a:stretch/>
        </p:blipFill>
        <p:spPr>
          <a:xfrm>
            <a:off x="588206" y="321734"/>
            <a:ext cx="5164755" cy="2905170"/>
          </a:xfrm>
          <a:prstGeom prst="rect">
            <a:avLst/>
          </a:prstGeom>
        </p:spPr>
      </p:pic>
      <p:sp>
        <p:nvSpPr>
          <p:cNvPr id="128" name="Rectangle 121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72CF6D9-78C6-4FCC-9FF9-DFD60BA9BE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0" b="-2"/>
          <a:stretch/>
        </p:blipFill>
        <p:spPr>
          <a:xfrm>
            <a:off x="6308034" y="336406"/>
            <a:ext cx="5112595" cy="2875826"/>
          </a:xfrm>
          <a:prstGeom prst="rect">
            <a:avLst/>
          </a:prstGeom>
        </p:spPr>
      </p:pic>
      <p:sp>
        <p:nvSpPr>
          <p:cNvPr id="129" name="Rectangle 123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5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0941ED8-7DF3-486C-B87A-B5E2866D64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7" b="1"/>
          <a:stretch/>
        </p:blipFill>
        <p:spPr>
          <a:xfrm>
            <a:off x="716764" y="3631096"/>
            <a:ext cx="4907638" cy="2760560"/>
          </a:xfrm>
          <a:prstGeom prst="rect">
            <a:avLst/>
          </a:prstGeom>
        </p:spPr>
      </p:pic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9CED778B-3E4D-4DBE-9692-8F1FB3C7A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0" b="-2"/>
          <a:stretch/>
        </p:blipFill>
        <p:spPr>
          <a:xfrm>
            <a:off x="6410493" y="3631096"/>
            <a:ext cx="4907676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1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423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Big Mountain Resorts </vt:lpstr>
      <vt:lpstr>The problem </vt:lpstr>
      <vt:lpstr>Criteria of success   </vt:lpstr>
      <vt:lpstr> Scope of Solution Space   </vt:lpstr>
      <vt:lpstr>Constraints within solution space </vt:lpstr>
      <vt:lpstr>Recommendations</vt:lpstr>
      <vt:lpstr>Recommendations</vt:lpstr>
      <vt:lpstr>Recommendations</vt:lpstr>
      <vt:lpstr>PowerPoint Presentation</vt:lpstr>
      <vt:lpstr>Modeling and Key Findings </vt:lpstr>
      <vt:lpstr>Scenarios: </vt:lpstr>
      <vt:lpstr>Scenario 1 </vt:lpstr>
      <vt:lpstr>Scenario 2</vt:lpstr>
      <vt:lpstr>Scenario 3 </vt:lpstr>
      <vt:lpstr>Scenario 4</vt:lpstr>
      <vt:lpstr>Summary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Resorts</dc:title>
  <dc:creator>Mamer Alomari</dc:creator>
  <cp:lastModifiedBy>Mamer Alomari</cp:lastModifiedBy>
  <cp:revision>1</cp:revision>
  <dcterms:created xsi:type="dcterms:W3CDTF">2021-03-13T22:17:10Z</dcterms:created>
  <dcterms:modified xsi:type="dcterms:W3CDTF">2021-03-13T22:18:50Z</dcterms:modified>
</cp:coreProperties>
</file>