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69" r:id="rId23"/>
    <p:sldId id="277" r:id="rId24"/>
    <p:sldId id="279" r:id="rId25"/>
    <p:sldId id="278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4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2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3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6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41C7-A8C2-4A25-8319-CAF62642E3B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2689-4BB5-48C3-BCB0-1D7ABFE9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38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ny.gov/Economic-Development/Local-Area-Unemployment-Statistics-Beginning-1976/5hyu-bdh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uffalony.gov/Public-Safety/Crime-Incidents/d6g9-xbgu/data" TargetMode="External"/><Relationship Id="rId2" Type="http://schemas.openxmlformats.org/officeDocument/2006/relationships/hyperlink" Target="https://data.ny.gov/Economic-Development/Local-Area-Unemployment-Statistics-Beginning-1976/5hyu-bdh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FF36-7741-42AF-B256-70EAAD15B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Crime In Buffalo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B6CB8-B03D-4351-96F0-1EC5D3ADA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Time Series analysis forecasting number of crimes using unemployment data </a:t>
            </a:r>
          </a:p>
        </p:txBody>
      </p:sp>
    </p:spTree>
    <p:extLst>
      <p:ext uri="{BB962C8B-B14F-4D97-AF65-F5344CB8AC3E}">
        <p14:creationId xmlns:p14="http://schemas.microsoft.com/office/powerpoint/2010/main" val="411072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B0A-7A33-427D-8AD2-C30DDC2A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5EB396-7DEB-4F8A-9E8D-A1507D08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Correlation between crime and unemployment is extremely obvious up until 2020.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3CA2A86-21FB-4602-AD86-0658D8824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32254"/>
            <a:ext cx="6019331" cy="31902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669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F379-AD64-4DEB-9A15-B9D65577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Anomaly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A0229-BC79-4311-8F1E-1F41F4E2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During 2020 correlation decoupled due to the Corona virus pandemic.</a:t>
            </a:r>
          </a:p>
          <a:p>
            <a:r>
              <a:rPr lang="en-US" sz="2000" dirty="0"/>
              <a:t>Unemployment spiked while crime maintained its moving average.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B8E5E56-7322-42C7-951C-BC9C945E2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32254"/>
            <a:ext cx="6019331" cy="31902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698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0DAF-6E9A-4FBE-80F2-17F79D32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EDA</a:t>
            </a:r>
            <a:r>
              <a:rPr lang="en-US" sz="3600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BFF39E-40AA-42A7-A1CB-F6A449CF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trend in  crime could be explained via population census.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0CE1E6F-0FA4-4783-BFFE-639168B9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7" y="2742397"/>
            <a:ext cx="4912821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F5CD1F-A77F-4C7A-9E04-14C65EF53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41" y="2742397"/>
            <a:ext cx="491282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7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0D36-0C50-4668-9C1D-D706C42B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EDA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6B6F3C-D4F8-4BE8-AC5E-6007E703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From this vantage point , crime and Unemployment are not really showing any correlation.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916C3EA-2772-4DFA-8E54-322A6D11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237096"/>
            <a:ext cx="6019331" cy="43805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951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F978-026B-46F1-9499-8327935B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EB1BDF-27DA-442A-A6A2-634E5166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No correlation !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0702327-1BA0-48D9-B160-9225BDC3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229218"/>
            <a:ext cx="6019331" cy="43963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568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35B9-DF42-4182-9DCF-B6BBF015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Correlations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1C5EAF-8FF8-4A21-BE62-F3E1797A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largest correlations with crime total are: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Labor force at 0.63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Employed at 0.6 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Unemployed  0.052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3E72749E-4D4F-448E-8A93-CAA53424E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1682201"/>
            <a:ext cx="4475531" cy="34903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673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78F5-3640-42A9-BFBB-A7DBC9ED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Modeling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DD33-1201-4D50-BFC6-A79B98C9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Model selected was ARIMA (Auto Regressive Moving Average)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7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2017-BABB-4FCB-8904-70B0F08B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Modeling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210D-667E-4FAF-8BEA-37C1A699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initial Model selected was ARIMA (Auto Regressive Moving Average) </a:t>
            </a:r>
          </a:p>
          <a:p>
            <a:r>
              <a:rPr lang="en-US" dirty="0"/>
              <a:t>ARIMA models require sets on inputs that are : p(AR),q(differencing),d(MA)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1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ED67-FF14-4F80-B363-2D75BC70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Modeling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EA58-BD68-4BAF-9617-92ACBFA8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difference is found by remove the trend and transforming the data a static form . </a:t>
            </a:r>
          </a:p>
          <a:p>
            <a:r>
              <a:rPr lang="en-US" sz="2000" dirty="0"/>
              <a:t>Usually achieved by calculating the difference between the data set and the same data set lagged.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67C6B-C6BD-432D-A61B-BA818217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81586"/>
            <a:ext cx="6019331" cy="44915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140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CBC0-EB8C-404E-B4E5-62BEE11A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Deciding the type of ARIMA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16C758-7647-478C-8D2F-C0CBA3DF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Auto correlation and partial auto correlation functions show the necessity for ARMA model , since the data flow isn’t uniform.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FD60D6F-4D62-42FE-B8A7-68DFF1CD7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336452"/>
            <a:ext cx="6019331" cy="41818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225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A0B8-E86A-4A6B-9913-8859E3E7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Crime predictions: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64D5-C4E1-4D4B-B06B-2B6AFD84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A6A1-A832-4F1A-BDB9-9AB191B8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AA30-5784-4456-A7DB-57169010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Next steps finding the p and q. </a:t>
            </a:r>
          </a:p>
          <a:p>
            <a:r>
              <a:rPr lang="en-US" sz="2000" dirty="0"/>
              <a:t>Using AIC,BIC grid search</a:t>
            </a:r>
          </a:p>
          <a:p>
            <a:r>
              <a:rPr lang="en-US" sz="2000" dirty="0"/>
              <a:t> selected the lower AIC for better prediction.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8CE2B-6AB7-46E1-9563-0ECFDC5B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066855"/>
            <a:ext cx="6019331" cy="47210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8041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86F1-EFB4-49B4-9EC7-F3DE8B62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ARIMA Prediction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145035-6746-429E-8041-196BC702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ARIMA predicted a moving average. </a:t>
            </a:r>
          </a:p>
          <a:p>
            <a:r>
              <a:rPr lang="en-US" sz="2000" dirty="0"/>
              <a:t>Not good enough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583E3F5-AED7-4160-83AF-1CD46AA75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482670"/>
            <a:ext cx="6019331" cy="388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1030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69E6-09F9-45D8-82E8-AA4C54A7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Seasonality in the data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37D63C-C4AC-4071-8B83-15D877167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Every years seems to have to cycles that are almost oscillating between a semi static margins. 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29F4D56-8AEE-4F3E-9411-3DA01005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32254"/>
            <a:ext cx="6019331" cy="31902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7918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A6CF-57B8-4191-9DBB-32FE0F5E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19D7-7244-45EE-BC20-7B4DE8B4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data is seasonal SARIMAX is a better predictor since it considers seasonality and could also include exogenous variables. </a:t>
            </a:r>
          </a:p>
          <a:p>
            <a:r>
              <a:rPr lang="en-US" dirty="0"/>
              <a:t>SARIMAX requires a seasonal order of P,D,Q,s </a:t>
            </a:r>
          </a:p>
          <a:p>
            <a:r>
              <a:rPr lang="en-US" dirty="0"/>
              <a:t>We already have the P,D,Q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5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2ECE-D79C-4974-9E11-246D1DF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Seasonal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9EB2-2E0E-4418-821A-1369EFE9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Seasonal Order requires decomposition , Auto Correlation ,Partial Autocorrelation plots. 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5637192F-00C4-4045-9095-824B65046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2" y="2742397"/>
            <a:ext cx="4342051" cy="3291840"/>
          </a:xfrm>
          <a:prstGeom prst="rect">
            <a:avLst/>
          </a:prstGeom>
        </p:spPr>
      </p:pic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AFB28-87F9-4715-BAF5-18A086335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2745848"/>
            <a:ext cx="4974336" cy="32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7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C470-9D8E-4468-8535-1AF6EEE2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62B58D-818D-427A-A937-291C6F15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SARIMAX Model was able to predict at an accuracy of 91.9%.</a:t>
            </a:r>
          </a:p>
          <a:p>
            <a:pPr marL="0" indent="0">
              <a:buNone/>
            </a:pPr>
            <a:r>
              <a:rPr lang="en-US" sz="2000" dirty="0" err="1"/>
              <a:t>Mape</a:t>
            </a:r>
            <a:r>
              <a:rPr lang="en-US" sz="2000" dirty="0"/>
              <a:t>: 8.0411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859E7-6AC2-40EE-AE6F-372FBA3F2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77399"/>
            <a:ext cx="6019331" cy="30999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8822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BABAA-BD98-4FFA-A03C-C4269BB8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Prediction Residual 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A193483-0F73-4C9D-BD80-D339717FF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2934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A3A-CF0D-494B-87DE-0F862CF9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B55D-6203-428C-90F6-F9FD4F82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 are a few patterns that couldn’t be captured with current data.</a:t>
            </a:r>
          </a:p>
          <a:p>
            <a:r>
              <a:rPr lang="en-US" dirty="0"/>
              <a:t>Predictions are good with margin of error of 10% </a:t>
            </a:r>
          </a:p>
        </p:txBody>
      </p:sp>
    </p:spTree>
    <p:extLst>
      <p:ext uri="{BB962C8B-B14F-4D97-AF65-F5344CB8AC3E}">
        <p14:creationId xmlns:p14="http://schemas.microsoft.com/office/powerpoint/2010/main" val="37028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DE75-074E-4A0A-88F8-8B01A87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Data</a:t>
            </a:r>
            <a:r>
              <a:rPr lang="en-US" sz="2800" dirty="0"/>
              <a:t> 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A7E9-ECD3-4694-94CC-DB9C4BB6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NYS Unemployment Data </a:t>
            </a:r>
          </a:p>
          <a:p>
            <a:pPr lvl="1"/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https://data.ny.gov/Economic-Development/Local-Area-Unemployment-Statistics-Beginning-1976/5hyu-bdh8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2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4D83-7C47-465D-9D54-0BBB5D6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Data 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2A98-5D0B-4BC1-8AC2-54C09604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NYS Unemployment Data </a:t>
            </a:r>
          </a:p>
          <a:p>
            <a:pPr lvl="1"/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https://data.ny.gov/Economic-Development/Local-Area-Unemployment-Statistics-Beginning-1976/5hyu-bdh8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/>
              <a:t>Buffalo Crimes reporting data </a:t>
            </a:r>
          </a:p>
          <a:p>
            <a:pPr lvl="1"/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https://data.buffalony.gov/Public-Safety/Crime-Incidents/d6g9-xbgu/data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5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8B32-A92F-42C0-85A3-D2B8288D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7428-EBC4-46E2-BCBD-7A7F9A0B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2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C960-EEBA-4C24-827E-4FABB3A3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Transformation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7F24-D5EE-4D8B-9880-E4885986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to overarching categories </a:t>
            </a:r>
          </a:p>
        </p:txBody>
      </p:sp>
    </p:spTree>
    <p:extLst>
      <p:ext uri="{BB962C8B-B14F-4D97-AF65-F5344CB8AC3E}">
        <p14:creationId xmlns:p14="http://schemas.microsoft.com/office/powerpoint/2010/main" val="181042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8B7A-D6D3-4688-B474-5FC6F156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Transformation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7C8F-384D-434D-A6DE-A98DC18B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Reduction to overarching categories </a:t>
            </a:r>
          </a:p>
          <a:p>
            <a:r>
              <a:rPr lang="en-US" dirty="0"/>
              <a:t>Transforming from individual reporting to monthly reporting to match unemployment data</a:t>
            </a:r>
          </a:p>
        </p:txBody>
      </p:sp>
    </p:spTree>
    <p:extLst>
      <p:ext uri="{BB962C8B-B14F-4D97-AF65-F5344CB8AC3E}">
        <p14:creationId xmlns:p14="http://schemas.microsoft.com/office/powerpoint/2010/main" val="382894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385-3245-44C0-9DD8-84CFC55C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Transformation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4AD1-5712-4B4D-8ADE-753396D1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Reduction to overarching categories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Transforming from individual reporting to monthly reporting to match unemployment data</a:t>
            </a:r>
          </a:p>
          <a:p>
            <a:pPr>
              <a:lnSpc>
                <a:spcPct val="200000"/>
              </a:lnSpc>
            </a:pPr>
            <a:r>
              <a:rPr lang="en-US" dirty="0"/>
              <a:t>Joining with unemployment data. </a:t>
            </a:r>
          </a:p>
        </p:txBody>
      </p:sp>
    </p:spTree>
    <p:extLst>
      <p:ext uri="{BB962C8B-B14F-4D97-AF65-F5344CB8AC3E}">
        <p14:creationId xmlns:p14="http://schemas.microsoft.com/office/powerpoint/2010/main" val="398782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1DD3-38BA-469E-A972-52F1D63B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2" name="Content Placeholder 18">
            <a:extLst>
              <a:ext uri="{FF2B5EF4-FFF2-40B4-BE49-F238E27FC236}">
                <a16:creationId xmlns:a16="http://schemas.microsoft.com/office/drawing/2014/main" id="{8980E8C3-EED6-42D5-9AAB-81860018E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Clear Trend in the data </a:t>
            </a:r>
          </a:p>
          <a:p>
            <a:pPr lvl="1"/>
            <a:r>
              <a:rPr lang="en-US" sz="1600" dirty="0"/>
              <a:t>Crime is trending lower 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334B3B24-CBC8-4D20-A95C-9DB305B54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71" y="1584912"/>
            <a:ext cx="6489015" cy="41133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803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472</Words>
  <Application>Microsoft Office PowerPoint</Application>
  <PresentationFormat>Widescreen</PresentationFormat>
  <Paragraphs>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Arial Narrow</vt:lpstr>
      <vt:lpstr>Calibri</vt:lpstr>
      <vt:lpstr>Calibri Light</vt:lpstr>
      <vt:lpstr>Office Theme</vt:lpstr>
      <vt:lpstr>Crime In Buffalo </vt:lpstr>
      <vt:lpstr>Crime predictions: </vt:lpstr>
      <vt:lpstr>Data Mining </vt:lpstr>
      <vt:lpstr>Data Mining </vt:lpstr>
      <vt:lpstr>Data Transformation </vt:lpstr>
      <vt:lpstr>Data Transformation </vt:lpstr>
      <vt:lpstr>Data Transformation </vt:lpstr>
      <vt:lpstr>Data Transformation </vt:lpstr>
      <vt:lpstr>EDA</vt:lpstr>
      <vt:lpstr>EDA</vt:lpstr>
      <vt:lpstr>Anomaly </vt:lpstr>
      <vt:lpstr>EDA </vt:lpstr>
      <vt:lpstr>EDA </vt:lpstr>
      <vt:lpstr>EDA</vt:lpstr>
      <vt:lpstr>Correlations</vt:lpstr>
      <vt:lpstr>Modeling </vt:lpstr>
      <vt:lpstr>Modeling </vt:lpstr>
      <vt:lpstr>Modeling </vt:lpstr>
      <vt:lpstr>Deciding the type of ARIMA</vt:lpstr>
      <vt:lpstr>Modeling </vt:lpstr>
      <vt:lpstr>ARIMA Prediction </vt:lpstr>
      <vt:lpstr>Seasonality in the data </vt:lpstr>
      <vt:lpstr>Modeling </vt:lpstr>
      <vt:lpstr>Seasonal Order </vt:lpstr>
      <vt:lpstr>Prediction</vt:lpstr>
      <vt:lpstr>Prediction Residual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Buffalo </dc:title>
  <dc:creator>Mamer Alomari</dc:creator>
  <cp:lastModifiedBy>Mamer Alomari</cp:lastModifiedBy>
  <cp:revision>1</cp:revision>
  <dcterms:created xsi:type="dcterms:W3CDTF">2021-08-18T18:48:44Z</dcterms:created>
  <dcterms:modified xsi:type="dcterms:W3CDTF">2021-08-18T18:51:32Z</dcterms:modified>
</cp:coreProperties>
</file>