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15" r:id="rId2"/>
    <p:sldMasterId id="2147483726" r:id="rId3"/>
    <p:sldMasterId id="2147483728" r:id="rId4"/>
  </p:sldMasterIdLst>
  <p:notesMasterIdLst>
    <p:notesMasterId r:id="rId15"/>
  </p:notesMasterIdLst>
  <p:sldIdLst>
    <p:sldId id="259" r:id="rId5"/>
    <p:sldId id="262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16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man Lukš" initials="RL" lastIdx="0" clrIdx="1"/>
  <p:cmAuthor id="1" name="lunter" initials="l" lastIdx="0" clrIdx="2"/>
  <p:cmAuthor id="2" name="Artur Kane" initials="AK" lastIdx="0" clrIdx="3"/>
  <p:cmAuthor id="3" name="Martin Škoda" initials="MŠ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8E907-7528-44E5-BEA3-2C0F1AFB272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B60482C-0A41-47B4-A195-A0B5A4F23836}">
      <dgm:prSet phldrT="[Text]"/>
      <dgm:spPr/>
      <dgm:t>
        <a:bodyPr/>
        <a:lstStyle/>
        <a:p>
          <a:r>
            <a:rPr lang="en-US" dirty="0"/>
            <a:t>2005</a:t>
          </a:r>
          <a:endParaRPr lang="cs-CZ" dirty="0"/>
        </a:p>
      </dgm:t>
    </dgm:pt>
    <dgm:pt modelId="{CC8EED09-DFF7-420E-9D48-23DCC192725A}" type="parTrans" cxnId="{F560CF57-BC21-4BE9-8ED6-D6F679E36E23}">
      <dgm:prSet/>
      <dgm:spPr/>
      <dgm:t>
        <a:bodyPr/>
        <a:lstStyle/>
        <a:p>
          <a:endParaRPr lang="cs-CZ"/>
        </a:p>
      </dgm:t>
    </dgm:pt>
    <dgm:pt modelId="{A58F118C-F1DC-4D1C-AF39-BB03793EC6B2}" type="sibTrans" cxnId="{F560CF57-BC21-4BE9-8ED6-D6F679E36E23}">
      <dgm:prSet/>
      <dgm:spPr/>
      <dgm:t>
        <a:bodyPr/>
        <a:lstStyle/>
        <a:p>
          <a:endParaRPr lang="cs-CZ"/>
        </a:p>
      </dgm:t>
    </dgm:pt>
    <dgm:pt modelId="{11BEEAC7-7D02-48DD-93EC-ECB25B495740}">
      <dgm:prSet phldrT="[Text]"/>
      <dgm:spPr/>
      <dgm:t>
        <a:bodyPr/>
        <a:lstStyle/>
        <a:p>
          <a:r>
            <a:rPr lang="en-US" dirty="0"/>
            <a:t>2007</a:t>
          </a:r>
          <a:endParaRPr lang="cs-CZ" dirty="0"/>
        </a:p>
      </dgm:t>
    </dgm:pt>
    <dgm:pt modelId="{075A4CC1-E296-4111-99F2-A01C012EAF60}" type="parTrans" cxnId="{531D5598-C7C5-460F-AC2C-7F40430AFB09}">
      <dgm:prSet/>
      <dgm:spPr/>
      <dgm:t>
        <a:bodyPr/>
        <a:lstStyle/>
        <a:p>
          <a:endParaRPr lang="cs-CZ"/>
        </a:p>
      </dgm:t>
    </dgm:pt>
    <dgm:pt modelId="{BFB08224-3E83-436C-8784-25BAA2127BC9}" type="sibTrans" cxnId="{531D5598-C7C5-460F-AC2C-7F40430AFB09}">
      <dgm:prSet/>
      <dgm:spPr/>
      <dgm:t>
        <a:bodyPr/>
        <a:lstStyle/>
        <a:p>
          <a:endParaRPr lang="cs-CZ"/>
        </a:p>
      </dgm:t>
    </dgm:pt>
    <dgm:pt modelId="{00AEDBDF-CD57-4F79-A0B0-13025B88ADB3}">
      <dgm:prSet phldrT="[Text]"/>
      <dgm:spPr/>
      <dgm:t>
        <a:bodyPr/>
        <a:lstStyle/>
        <a:p>
          <a:r>
            <a:rPr lang="en-US" dirty="0"/>
            <a:t>2010</a:t>
          </a:r>
          <a:endParaRPr lang="cs-CZ" dirty="0"/>
        </a:p>
      </dgm:t>
    </dgm:pt>
    <dgm:pt modelId="{4727C837-5C0D-4A9D-A282-E909466F38A9}" type="parTrans" cxnId="{9A54887B-7672-44F0-B128-0D80EF816B19}">
      <dgm:prSet/>
      <dgm:spPr/>
      <dgm:t>
        <a:bodyPr/>
        <a:lstStyle/>
        <a:p>
          <a:endParaRPr lang="cs-CZ"/>
        </a:p>
      </dgm:t>
    </dgm:pt>
    <dgm:pt modelId="{ED9E7807-E8C7-4D32-8E4D-43AEC1DEBB6A}" type="sibTrans" cxnId="{9A54887B-7672-44F0-B128-0D80EF816B19}">
      <dgm:prSet/>
      <dgm:spPr/>
      <dgm:t>
        <a:bodyPr/>
        <a:lstStyle/>
        <a:p>
          <a:endParaRPr lang="cs-CZ"/>
        </a:p>
      </dgm:t>
    </dgm:pt>
    <dgm:pt modelId="{89A3258F-D972-4A96-B3FC-CFADA18C7BA6}">
      <dgm:prSet phldrT="[Text]"/>
      <dgm:spPr/>
      <dgm:t>
        <a:bodyPr/>
        <a:lstStyle/>
        <a:p>
          <a:r>
            <a:rPr lang="en-US" dirty="0"/>
            <a:t>2015</a:t>
          </a:r>
          <a:endParaRPr lang="cs-CZ" dirty="0"/>
        </a:p>
      </dgm:t>
    </dgm:pt>
    <dgm:pt modelId="{A4C5C105-E73A-426E-BCE5-63DB397BC054}" type="parTrans" cxnId="{01D38215-0BEB-4F2D-A513-3D4D108C2095}">
      <dgm:prSet/>
      <dgm:spPr/>
      <dgm:t>
        <a:bodyPr/>
        <a:lstStyle/>
        <a:p>
          <a:endParaRPr lang="cs-CZ"/>
        </a:p>
      </dgm:t>
    </dgm:pt>
    <dgm:pt modelId="{C1F86C74-784E-45C0-9BF8-BBDD2986D989}" type="sibTrans" cxnId="{01D38215-0BEB-4F2D-A513-3D4D108C2095}">
      <dgm:prSet/>
      <dgm:spPr/>
      <dgm:t>
        <a:bodyPr/>
        <a:lstStyle/>
        <a:p>
          <a:endParaRPr lang="cs-CZ"/>
        </a:p>
      </dgm:t>
    </dgm:pt>
    <dgm:pt modelId="{B9ABFEAB-7C8E-4E9F-A11B-538F14A00C15}" type="pres">
      <dgm:prSet presAssocID="{C9C8E907-7528-44E5-BEA3-2C0F1AFB272D}" presName="linearFlow" presStyleCnt="0">
        <dgm:presLayoutVars>
          <dgm:resizeHandles val="exact"/>
        </dgm:presLayoutVars>
      </dgm:prSet>
      <dgm:spPr/>
    </dgm:pt>
    <dgm:pt modelId="{90BD7130-1927-4C30-B034-9C9B71F8759F}" type="pres">
      <dgm:prSet presAssocID="{EB60482C-0A41-47B4-A195-A0B5A4F23836}" presName="node" presStyleLbl="node1" presStyleIdx="0" presStyleCnt="4">
        <dgm:presLayoutVars>
          <dgm:bulletEnabled val="1"/>
        </dgm:presLayoutVars>
      </dgm:prSet>
      <dgm:spPr/>
    </dgm:pt>
    <dgm:pt modelId="{4E298C5A-BCC6-45D4-85D0-5EA30A9AAAA4}" type="pres">
      <dgm:prSet presAssocID="{A58F118C-F1DC-4D1C-AF39-BB03793EC6B2}" presName="sibTrans" presStyleLbl="sibTrans2D1" presStyleIdx="0" presStyleCnt="3"/>
      <dgm:spPr/>
    </dgm:pt>
    <dgm:pt modelId="{80C60745-7151-4F54-B8C8-4492895F4074}" type="pres">
      <dgm:prSet presAssocID="{A58F118C-F1DC-4D1C-AF39-BB03793EC6B2}" presName="connectorText" presStyleLbl="sibTrans2D1" presStyleIdx="0" presStyleCnt="3"/>
      <dgm:spPr/>
    </dgm:pt>
    <dgm:pt modelId="{DE496504-95C7-490D-A6A4-9EF63EA079BF}" type="pres">
      <dgm:prSet presAssocID="{11BEEAC7-7D02-48DD-93EC-ECB25B495740}" presName="node" presStyleLbl="node1" presStyleIdx="1" presStyleCnt="4">
        <dgm:presLayoutVars>
          <dgm:bulletEnabled val="1"/>
        </dgm:presLayoutVars>
      </dgm:prSet>
      <dgm:spPr/>
    </dgm:pt>
    <dgm:pt modelId="{9DA9D4A2-FC91-4F29-9C4D-4A32E5E7D83B}" type="pres">
      <dgm:prSet presAssocID="{BFB08224-3E83-436C-8784-25BAA2127BC9}" presName="sibTrans" presStyleLbl="sibTrans2D1" presStyleIdx="1" presStyleCnt="3"/>
      <dgm:spPr/>
    </dgm:pt>
    <dgm:pt modelId="{9AB7800F-2931-427A-8256-444BF4977441}" type="pres">
      <dgm:prSet presAssocID="{BFB08224-3E83-436C-8784-25BAA2127BC9}" presName="connectorText" presStyleLbl="sibTrans2D1" presStyleIdx="1" presStyleCnt="3"/>
      <dgm:spPr/>
    </dgm:pt>
    <dgm:pt modelId="{F1E49368-5845-4688-BFD5-3941C1FB72DF}" type="pres">
      <dgm:prSet presAssocID="{00AEDBDF-CD57-4F79-A0B0-13025B88ADB3}" presName="node" presStyleLbl="node1" presStyleIdx="2" presStyleCnt="4">
        <dgm:presLayoutVars>
          <dgm:bulletEnabled val="1"/>
        </dgm:presLayoutVars>
      </dgm:prSet>
      <dgm:spPr/>
    </dgm:pt>
    <dgm:pt modelId="{0F061CD2-11D4-43F4-ADA6-190581832407}" type="pres">
      <dgm:prSet presAssocID="{ED9E7807-E8C7-4D32-8E4D-43AEC1DEBB6A}" presName="sibTrans" presStyleLbl="sibTrans2D1" presStyleIdx="2" presStyleCnt="3"/>
      <dgm:spPr/>
    </dgm:pt>
    <dgm:pt modelId="{9D4BC614-8192-44A6-B671-502AE37E130D}" type="pres">
      <dgm:prSet presAssocID="{ED9E7807-E8C7-4D32-8E4D-43AEC1DEBB6A}" presName="connectorText" presStyleLbl="sibTrans2D1" presStyleIdx="2" presStyleCnt="3"/>
      <dgm:spPr/>
    </dgm:pt>
    <dgm:pt modelId="{FD6F8B92-D74C-4749-8533-865901D64BD0}" type="pres">
      <dgm:prSet presAssocID="{89A3258F-D972-4A96-B3FC-CFADA18C7BA6}" presName="node" presStyleLbl="node1" presStyleIdx="3" presStyleCnt="4">
        <dgm:presLayoutVars>
          <dgm:bulletEnabled val="1"/>
        </dgm:presLayoutVars>
      </dgm:prSet>
      <dgm:spPr/>
    </dgm:pt>
  </dgm:ptLst>
  <dgm:cxnLst>
    <dgm:cxn modelId="{F65AC508-11E7-46BA-A186-7D335441E84E}" type="presOf" srcId="{BFB08224-3E83-436C-8784-25BAA2127BC9}" destId="{9AB7800F-2931-427A-8256-444BF4977441}" srcOrd="1" destOrd="0" presId="urn:microsoft.com/office/officeart/2005/8/layout/process2"/>
    <dgm:cxn modelId="{01D38215-0BEB-4F2D-A513-3D4D108C2095}" srcId="{C9C8E907-7528-44E5-BEA3-2C0F1AFB272D}" destId="{89A3258F-D972-4A96-B3FC-CFADA18C7BA6}" srcOrd="3" destOrd="0" parTransId="{A4C5C105-E73A-426E-BCE5-63DB397BC054}" sibTransId="{C1F86C74-784E-45C0-9BF8-BBDD2986D989}"/>
    <dgm:cxn modelId="{EB452D16-E0DD-42A4-9DF2-79353BDEB09E}" type="presOf" srcId="{ED9E7807-E8C7-4D32-8E4D-43AEC1DEBB6A}" destId="{0F061CD2-11D4-43F4-ADA6-190581832407}" srcOrd="0" destOrd="0" presId="urn:microsoft.com/office/officeart/2005/8/layout/process2"/>
    <dgm:cxn modelId="{5E1EFF21-F2DA-42E4-9B0E-9D7C24DDEFB5}" type="presOf" srcId="{EB60482C-0A41-47B4-A195-A0B5A4F23836}" destId="{90BD7130-1927-4C30-B034-9C9B71F8759F}" srcOrd="0" destOrd="0" presId="urn:microsoft.com/office/officeart/2005/8/layout/process2"/>
    <dgm:cxn modelId="{33B78339-58AB-45F8-A8E0-E302D3AD8BF6}" type="presOf" srcId="{C9C8E907-7528-44E5-BEA3-2C0F1AFB272D}" destId="{B9ABFEAB-7C8E-4E9F-A11B-538F14A00C15}" srcOrd="0" destOrd="0" presId="urn:microsoft.com/office/officeart/2005/8/layout/process2"/>
    <dgm:cxn modelId="{CCA43A4E-70F3-4E6E-956C-23941D017406}" type="presOf" srcId="{A58F118C-F1DC-4D1C-AF39-BB03793EC6B2}" destId="{80C60745-7151-4F54-B8C8-4492895F4074}" srcOrd="1" destOrd="0" presId="urn:microsoft.com/office/officeart/2005/8/layout/process2"/>
    <dgm:cxn modelId="{F560CF57-BC21-4BE9-8ED6-D6F679E36E23}" srcId="{C9C8E907-7528-44E5-BEA3-2C0F1AFB272D}" destId="{EB60482C-0A41-47B4-A195-A0B5A4F23836}" srcOrd="0" destOrd="0" parTransId="{CC8EED09-DFF7-420E-9D48-23DCC192725A}" sibTransId="{A58F118C-F1DC-4D1C-AF39-BB03793EC6B2}"/>
    <dgm:cxn modelId="{2E395D5A-5713-4B26-9252-5309B7A50943}" type="presOf" srcId="{ED9E7807-E8C7-4D32-8E4D-43AEC1DEBB6A}" destId="{9D4BC614-8192-44A6-B671-502AE37E130D}" srcOrd="1" destOrd="0" presId="urn:microsoft.com/office/officeart/2005/8/layout/process2"/>
    <dgm:cxn modelId="{9A54887B-7672-44F0-B128-0D80EF816B19}" srcId="{C9C8E907-7528-44E5-BEA3-2C0F1AFB272D}" destId="{00AEDBDF-CD57-4F79-A0B0-13025B88ADB3}" srcOrd="2" destOrd="0" parTransId="{4727C837-5C0D-4A9D-A282-E909466F38A9}" sibTransId="{ED9E7807-E8C7-4D32-8E4D-43AEC1DEBB6A}"/>
    <dgm:cxn modelId="{999C0D84-DC90-4671-BD47-9A92C9834B59}" type="presOf" srcId="{89A3258F-D972-4A96-B3FC-CFADA18C7BA6}" destId="{FD6F8B92-D74C-4749-8533-865901D64BD0}" srcOrd="0" destOrd="0" presId="urn:microsoft.com/office/officeart/2005/8/layout/process2"/>
    <dgm:cxn modelId="{1DFF2398-BFB7-40B3-A013-3C3CCE104421}" type="presOf" srcId="{00AEDBDF-CD57-4F79-A0B0-13025B88ADB3}" destId="{F1E49368-5845-4688-BFD5-3941C1FB72DF}" srcOrd="0" destOrd="0" presId="urn:microsoft.com/office/officeart/2005/8/layout/process2"/>
    <dgm:cxn modelId="{531D5598-C7C5-460F-AC2C-7F40430AFB09}" srcId="{C9C8E907-7528-44E5-BEA3-2C0F1AFB272D}" destId="{11BEEAC7-7D02-48DD-93EC-ECB25B495740}" srcOrd="1" destOrd="0" parTransId="{075A4CC1-E296-4111-99F2-A01C012EAF60}" sibTransId="{BFB08224-3E83-436C-8784-25BAA2127BC9}"/>
    <dgm:cxn modelId="{DEDDE3BD-8A7F-40B9-90C8-BD20B42DF3F8}" type="presOf" srcId="{BFB08224-3E83-436C-8784-25BAA2127BC9}" destId="{9DA9D4A2-FC91-4F29-9C4D-4A32E5E7D83B}" srcOrd="0" destOrd="0" presId="urn:microsoft.com/office/officeart/2005/8/layout/process2"/>
    <dgm:cxn modelId="{FE3EC9C0-11DA-4838-B922-26C1F79EF730}" type="presOf" srcId="{A58F118C-F1DC-4D1C-AF39-BB03793EC6B2}" destId="{4E298C5A-BCC6-45D4-85D0-5EA30A9AAAA4}" srcOrd="0" destOrd="0" presId="urn:microsoft.com/office/officeart/2005/8/layout/process2"/>
    <dgm:cxn modelId="{244EDEE9-AAA1-4FD0-8EC2-91AFA78580BC}" type="presOf" srcId="{11BEEAC7-7D02-48DD-93EC-ECB25B495740}" destId="{DE496504-95C7-490D-A6A4-9EF63EA079BF}" srcOrd="0" destOrd="0" presId="urn:microsoft.com/office/officeart/2005/8/layout/process2"/>
    <dgm:cxn modelId="{F5D9A76E-84C4-4FD7-8B17-766ED94E9341}" type="presParOf" srcId="{B9ABFEAB-7C8E-4E9F-A11B-538F14A00C15}" destId="{90BD7130-1927-4C30-B034-9C9B71F8759F}" srcOrd="0" destOrd="0" presId="urn:microsoft.com/office/officeart/2005/8/layout/process2"/>
    <dgm:cxn modelId="{EBEED3DE-EC69-4ABD-AA4F-DEE0FD2D10D2}" type="presParOf" srcId="{B9ABFEAB-7C8E-4E9F-A11B-538F14A00C15}" destId="{4E298C5A-BCC6-45D4-85D0-5EA30A9AAAA4}" srcOrd="1" destOrd="0" presId="urn:microsoft.com/office/officeart/2005/8/layout/process2"/>
    <dgm:cxn modelId="{F3AD3CB4-01BB-4D82-8E5C-F57700BF9DEE}" type="presParOf" srcId="{4E298C5A-BCC6-45D4-85D0-5EA30A9AAAA4}" destId="{80C60745-7151-4F54-B8C8-4492895F4074}" srcOrd="0" destOrd="0" presId="urn:microsoft.com/office/officeart/2005/8/layout/process2"/>
    <dgm:cxn modelId="{29466586-0825-47DF-99CA-C612B7391D68}" type="presParOf" srcId="{B9ABFEAB-7C8E-4E9F-A11B-538F14A00C15}" destId="{DE496504-95C7-490D-A6A4-9EF63EA079BF}" srcOrd="2" destOrd="0" presId="urn:microsoft.com/office/officeart/2005/8/layout/process2"/>
    <dgm:cxn modelId="{7FCED9F1-D79C-47C4-9A81-A52CAA9FC196}" type="presParOf" srcId="{B9ABFEAB-7C8E-4E9F-A11B-538F14A00C15}" destId="{9DA9D4A2-FC91-4F29-9C4D-4A32E5E7D83B}" srcOrd="3" destOrd="0" presId="urn:microsoft.com/office/officeart/2005/8/layout/process2"/>
    <dgm:cxn modelId="{1E968593-EDFF-4E19-875B-DAA97C6F8DD0}" type="presParOf" srcId="{9DA9D4A2-FC91-4F29-9C4D-4A32E5E7D83B}" destId="{9AB7800F-2931-427A-8256-444BF4977441}" srcOrd="0" destOrd="0" presId="urn:microsoft.com/office/officeart/2005/8/layout/process2"/>
    <dgm:cxn modelId="{CB54A790-3F50-48FC-B7BE-D7A5817E9AD2}" type="presParOf" srcId="{B9ABFEAB-7C8E-4E9F-A11B-538F14A00C15}" destId="{F1E49368-5845-4688-BFD5-3941C1FB72DF}" srcOrd="4" destOrd="0" presId="urn:microsoft.com/office/officeart/2005/8/layout/process2"/>
    <dgm:cxn modelId="{DBD8E744-44A4-47B0-933C-1EE920CD00B1}" type="presParOf" srcId="{B9ABFEAB-7C8E-4E9F-A11B-538F14A00C15}" destId="{0F061CD2-11D4-43F4-ADA6-190581832407}" srcOrd="5" destOrd="0" presId="urn:microsoft.com/office/officeart/2005/8/layout/process2"/>
    <dgm:cxn modelId="{F91237E4-26EB-44AD-95B9-C6E0874BCA27}" type="presParOf" srcId="{0F061CD2-11D4-43F4-ADA6-190581832407}" destId="{9D4BC614-8192-44A6-B671-502AE37E130D}" srcOrd="0" destOrd="0" presId="urn:microsoft.com/office/officeart/2005/8/layout/process2"/>
    <dgm:cxn modelId="{A8CA8773-E5C3-4D0C-81D7-B822F3476D8E}" type="presParOf" srcId="{B9ABFEAB-7C8E-4E9F-A11B-538F14A00C15}" destId="{FD6F8B92-D74C-4749-8533-865901D64BD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D7130-1927-4C30-B034-9C9B71F8759F}">
      <dsp:nvSpPr>
        <dsp:cNvPr id="0" name=""/>
        <dsp:cNvSpPr/>
      </dsp:nvSpPr>
      <dsp:spPr>
        <a:xfrm>
          <a:off x="67345" y="2272"/>
          <a:ext cx="1521492" cy="84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2005</a:t>
          </a:r>
          <a:endParaRPr lang="cs-CZ" sz="3800" kern="1200" dirty="0"/>
        </a:p>
      </dsp:txBody>
      <dsp:txXfrm>
        <a:off x="92102" y="27029"/>
        <a:ext cx="1471978" cy="795759"/>
      </dsp:txXfrm>
    </dsp:sp>
    <dsp:sp modelId="{4E298C5A-BCC6-45D4-85D0-5EA30A9AAAA4}">
      <dsp:nvSpPr>
        <dsp:cNvPr id="0" name=""/>
        <dsp:cNvSpPr/>
      </dsp:nvSpPr>
      <dsp:spPr>
        <a:xfrm rot="5400000">
          <a:off x="669603" y="868677"/>
          <a:ext cx="316977" cy="380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600" kern="1200"/>
        </a:p>
      </dsp:txBody>
      <dsp:txXfrm rot="-5400000">
        <a:off x="713981" y="900375"/>
        <a:ext cx="228223" cy="221884"/>
      </dsp:txXfrm>
    </dsp:sp>
    <dsp:sp modelId="{DE496504-95C7-490D-A6A4-9EF63EA079BF}">
      <dsp:nvSpPr>
        <dsp:cNvPr id="0" name=""/>
        <dsp:cNvSpPr/>
      </dsp:nvSpPr>
      <dsp:spPr>
        <a:xfrm>
          <a:off x="67345" y="1270182"/>
          <a:ext cx="1521492" cy="84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2007</a:t>
          </a:r>
          <a:endParaRPr lang="cs-CZ" sz="3800" kern="1200" dirty="0"/>
        </a:p>
      </dsp:txBody>
      <dsp:txXfrm>
        <a:off x="92102" y="1294939"/>
        <a:ext cx="1471978" cy="795759"/>
      </dsp:txXfrm>
    </dsp:sp>
    <dsp:sp modelId="{9DA9D4A2-FC91-4F29-9C4D-4A32E5E7D83B}">
      <dsp:nvSpPr>
        <dsp:cNvPr id="0" name=""/>
        <dsp:cNvSpPr/>
      </dsp:nvSpPr>
      <dsp:spPr>
        <a:xfrm rot="5400000">
          <a:off x="669603" y="2136587"/>
          <a:ext cx="316977" cy="380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600" kern="1200"/>
        </a:p>
      </dsp:txBody>
      <dsp:txXfrm rot="-5400000">
        <a:off x="713981" y="2168285"/>
        <a:ext cx="228223" cy="221884"/>
      </dsp:txXfrm>
    </dsp:sp>
    <dsp:sp modelId="{F1E49368-5845-4688-BFD5-3941C1FB72DF}">
      <dsp:nvSpPr>
        <dsp:cNvPr id="0" name=""/>
        <dsp:cNvSpPr/>
      </dsp:nvSpPr>
      <dsp:spPr>
        <a:xfrm>
          <a:off x="67345" y="2538092"/>
          <a:ext cx="1521492" cy="84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2010</a:t>
          </a:r>
          <a:endParaRPr lang="cs-CZ" sz="3800" kern="1200" dirty="0"/>
        </a:p>
      </dsp:txBody>
      <dsp:txXfrm>
        <a:off x="92102" y="2562849"/>
        <a:ext cx="1471978" cy="795759"/>
      </dsp:txXfrm>
    </dsp:sp>
    <dsp:sp modelId="{0F061CD2-11D4-43F4-ADA6-190581832407}">
      <dsp:nvSpPr>
        <dsp:cNvPr id="0" name=""/>
        <dsp:cNvSpPr/>
      </dsp:nvSpPr>
      <dsp:spPr>
        <a:xfrm rot="5400000">
          <a:off x="669603" y="3404498"/>
          <a:ext cx="316977" cy="380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600" kern="1200"/>
        </a:p>
      </dsp:txBody>
      <dsp:txXfrm rot="-5400000">
        <a:off x="713981" y="3436196"/>
        <a:ext cx="228223" cy="221884"/>
      </dsp:txXfrm>
    </dsp:sp>
    <dsp:sp modelId="{FD6F8B92-D74C-4749-8533-865901D64BD0}">
      <dsp:nvSpPr>
        <dsp:cNvPr id="0" name=""/>
        <dsp:cNvSpPr/>
      </dsp:nvSpPr>
      <dsp:spPr>
        <a:xfrm>
          <a:off x="67345" y="3806003"/>
          <a:ext cx="1521492" cy="84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2015</a:t>
          </a:r>
          <a:endParaRPr lang="cs-CZ" sz="3800" kern="1200" dirty="0"/>
        </a:p>
      </dsp:txBody>
      <dsp:txXfrm>
        <a:off x="92102" y="3830760"/>
        <a:ext cx="1471978" cy="795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7035-94DB-4842-873C-7A504CE5F954}" type="datetimeFigureOut">
              <a:rPr lang="cs-CZ" smtClean="0"/>
              <a:t>01.03.2018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9E9E-4833-4B60-80F8-6310326F2FC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968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9E9E-4833-4B60-80F8-6310326F2FCE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52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cs-CZ"/>
              <a:t>Flowmon equals</a:t>
            </a:r>
            <a:r>
              <a:rPr lang="cs-CZ" baseline="0"/>
              <a:t> ultimate technology</a:t>
            </a:r>
            <a:r>
              <a:rPr lang="en-US" baseline="0"/>
              <a:t> that no one can compete with</a:t>
            </a:r>
            <a:r>
              <a:rPr lang="cs-CZ" baseline="0"/>
              <a:t>, satisfied customers across all verticals, scales and continents including 5 minitistries of defense, 5 of top 10 Telcos in the world, the biggest financial institutions and manufacturers. We are 100</a:t>
            </a:r>
            <a:r>
              <a:rPr lang="en-US" baseline="0"/>
              <a:t>% channel oriented vendor who invest all our technology in development and partner support. </a:t>
            </a:r>
            <a:endParaRPr lang="en-US"/>
          </a:p>
          <a:p>
            <a:endParaRPr lang="cs-CZ"/>
          </a:p>
          <a:p>
            <a:endParaRPr lang="cs-CZ"/>
          </a:p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9E9E-4833-4B60-80F8-6310326F2FCE}" type="slidenum">
              <a:rPr lang="cs-CZ" smtClean="0">
                <a:solidFill>
                  <a:prstClr val="black"/>
                </a:solidFill>
              </a:rPr>
              <a:t>2</a:t>
            </a:fld>
            <a:endParaRPr lang="cs-C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0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F4B5-6445-49B4-BDF4-A407E21785E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52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F4B5-6445-49B4-BDF4-A407E21785E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91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9E9E-4833-4B60-80F8-6310326F2FCE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775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F4B5-6445-49B4-BDF4-A407E21785E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415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089E9E-4833-4B60-80F8-6310326F2FCE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1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9F4B5-6445-49B4-BDF4-A407E21785E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2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mon_intro_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9546" y="2464823"/>
            <a:ext cx="5435697" cy="1037656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87DC40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3" name="Zástupný symbol pro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589546" y="3502478"/>
            <a:ext cx="5435697" cy="64497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87DC00"/>
              </a:buClr>
              <a:buSzTx/>
              <a:buFont typeface="Wingdings" panose="05000000000000000000" pitchFamily="2" charset="2"/>
              <a:buNone/>
              <a:defRPr sz="2000" baseline="0">
                <a:solidFill>
                  <a:srgbClr val="87DC40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noProof="0"/>
              <a:t>Presentation Subtitle</a:t>
            </a:r>
          </a:p>
        </p:txBody>
      </p:sp>
      <p:sp>
        <p:nvSpPr>
          <p:cNvPr id="14" name="Zástupný symbol pro text 9"/>
          <p:cNvSpPr>
            <a:spLocks noGrp="1"/>
          </p:cNvSpPr>
          <p:nvPr>
            <p:ph type="body" sz="quarter" idx="13" hasCustomPrompt="1"/>
          </p:nvPr>
        </p:nvSpPr>
        <p:spPr>
          <a:xfrm>
            <a:off x="589546" y="4457699"/>
            <a:ext cx="5435600" cy="31024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9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noProof="0"/>
              <a:t>1 Name and Surname, optionally title</a:t>
            </a:r>
          </a:p>
        </p:txBody>
      </p:sp>
      <p:sp>
        <p:nvSpPr>
          <p:cNvPr id="15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589546" y="4819196"/>
            <a:ext cx="5435600" cy="310242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9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noProof="0"/>
              <a:t>2 Name and Surname, optionally title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546" y="59535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>
                    <a:lumMod val="9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6" y="55415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>
                    <a:lumMod val="95000"/>
                  </a:schemeClr>
                </a:solidFill>
                <a:latin typeface="+mn-lt"/>
              </a:defRPr>
            </a:lvl1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3100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mon_right_bar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 userDrawn="1"/>
        </p:nvSpPr>
        <p:spPr>
          <a:xfrm>
            <a:off x="0" y="0"/>
            <a:ext cx="77152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cs-CZ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quarter" idx="10" hasCustomPrompt="1"/>
          </p:nvPr>
        </p:nvSpPr>
        <p:spPr>
          <a:xfrm>
            <a:off x="8537713" y="1825625"/>
            <a:ext cx="2816087" cy="4351338"/>
          </a:xfrm>
        </p:spPr>
        <p:txBody>
          <a:bodyPr/>
          <a:lstStyle>
            <a:lvl1pPr>
              <a:defRPr/>
            </a:lvl1pPr>
            <a:lvl2pPr>
              <a:defRPr baseline="0"/>
            </a:lvl2pPr>
          </a:lstStyle>
          <a:p>
            <a:pPr lvl="0"/>
            <a:r>
              <a:rPr lang="en-US" noProof="0"/>
              <a:t>Main content, first level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3E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3E40"/>
                </a:solidFill>
                <a:latin typeface="+mn-lt"/>
              </a:defRPr>
            </a:lvl1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44716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mon_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text 6"/>
          <p:cNvSpPr>
            <a:spLocks noGrp="1"/>
          </p:cNvSpPr>
          <p:nvPr>
            <p:ph type="body" sz="quarter" idx="12" hasCustomPrompt="1"/>
          </p:nvPr>
        </p:nvSpPr>
        <p:spPr>
          <a:xfrm>
            <a:off x="589449" y="3071815"/>
            <a:ext cx="5435697" cy="64497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87DC00"/>
              </a:buClr>
              <a:buSzTx/>
              <a:buFont typeface="Wingdings" panose="05000000000000000000" pitchFamily="2" charset="2"/>
              <a:buNone/>
              <a:defRPr sz="2000" baseline="0">
                <a:solidFill>
                  <a:srgbClr val="87DC40"/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Presentation Subtitle</a:t>
            </a:r>
            <a:endParaRPr lang="cs-CZ"/>
          </a:p>
        </p:txBody>
      </p:sp>
      <p:sp>
        <p:nvSpPr>
          <p:cNvPr id="13" name="Zástupný symbol pro text 9"/>
          <p:cNvSpPr>
            <a:spLocks noGrp="1"/>
          </p:cNvSpPr>
          <p:nvPr>
            <p:ph type="body" sz="quarter" idx="13" hasCustomPrompt="1"/>
          </p:nvPr>
        </p:nvSpPr>
        <p:spPr>
          <a:xfrm>
            <a:off x="589546" y="3862839"/>
            <a:ext cx="5435600" cy="31024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9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noProof="0"/>
              <a:t>1 Name and Surname, optionally title</a:t>
            </a:r>
          </a:p>
        </p:txBody>
      </p:sp>
      <p:sp>
        <p:nvSpPr>
          <p:cNvPr id="14" name="Zástupný symbol pro text 9"/>
          <p:cNvSpPr>
            <a:spLocks noGrp="1"/>
          </p:cNvSpPr>
          <p:nvPr>
            <p:ph type="body" sz="quarter" idx="14" hasCustomPrompt="1"/>
          </p:nvPr>
        </p:nvSpPr>
        <p:spPr>
          <a:xfrm>
            <a:off x="589546" y="4640831"/>
            <a:ext cx="5435600" cy="31024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9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noProof="0"/>
              <a:t>2 Name and Surname, optionally title</a:t>
            </a:r>
          </a:p>
        </p:txBody>
      </p:sp>
      <p:sp>
        <p:nvSpPr>
          <p:cNvPr id="15" name="Zástupný symbol pro text 9"/>
          <p:cNvSpPr>
            <a:spLocks noGrp="1"/>
          </p:cNvSpPr>
          <p:nvPr>
            <p:ph type="body" sz="quarter" idx="16" hasCustomPrompt="1"/>
          </p:nvPr>
        </p:nvSpPr>
        <p:spPr>
          <a:xfrm>
            <a:off x="589546" y="4187029"/>
            <a:ext cx="5435600" cy="31024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7DC00"/>
              </a:buClr>
              <a:buSzTx/>
              <a:buFont typeface="Wingdings" panose="05000000000000000000" pitchFamily="2" charset="2"/>
              <a:buNone/>
              <a:defRPr sz="1600" baseline="0">
                <a:solidFill>
                  <a:schemeClr val="bg2">
                    <a:lumMod val="9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7DC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noProof="0"/>
              <a:t>1 name.surname@flowmon.com, phone number</a:t>
            </a:r>
          </a:p>
        </p:txBody>
      </p:sp>
      <p:sp>
        <p:nvSpPr>
          <p:cNvPr id="16" name="Zástupný symbol pro text 9"/>
          <p:cNvSpPr>
            <a:spLocks noGrp="1"/>
          </p:cNvSpPr>
          <p:nvPr>
            <p:ph type="body" sz="quarter" idx="17" hasCustomPrompt="1"/>
          </p:nvPr>
        </p:nvSpPr>
        <p:spPr>
          <a:xfrm>
            <a:off x="589546" y="4967506"/>
            <a:ext cx="5435600" cy="31024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7DC00"/>
              </a:buClr>
              <a:buSzTx/>
              <a:buFont typeface="Wingdings" panose="05000000000000000000" pitchFamily="2" charset="2"/>
              <a:buNone/>
              <a:defRPr sz="1600" baseline="0">
                <a:solidFill>
                  <a:schemeClr val="bg2">
                    <a:lumMod val="9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95000"/>
                  </a:schemeClr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87DC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noProof="0"/>
              <a:t>2 name.surname@flowmon.com, phone number</a:t>
            </a: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589449" y="5421087"/>
            <a:ext cx="2540009" cy="94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400" err="1">
                <a:solidFill>
                  <a:schemeClr val="bg2">
                    <a:lumMod val="95000"/>
                  </a:schemeClr>
                </a:solidFill>
              </a:rPr>
              <a:t>Flowmon Networks a.s.</a:t>
            </a:r>
          </a:p>
          <a:p>
            <a:r>
              <a:rPr lang="en-US" sz="1400" err="1">
                <a:solidFill>
                  <a:schemeClr val="bg2">
                    <a:lumMod val="95000"/>
                  </a:schemeClr>
                </a:solidFill>
              </a:rPr>
              <a:t>Sochorova 3232/34 </a:t>
            </a:r>
          </a:p>
          <a:p>
            <a:r>
              <a:rPr lang="en-US" sz="1400">
                <a:solidFill>
                  <a:schemeClr val="bg2">
                    <a:lumMod val="95000"/>
                  </a:schemeClr>
                </a:solidFill>
              </a:rPr>
              <a:t>616 00 Brno, Czech Republic</a:t>
            </a:r>
          </a:p>
          <a:p>
            <a:r>
              <a:rPr lang="en-US" sz="1400">
                <a:solidFill>
                  <a:schemeClr val="bg2">
                    <a:lumMod val="95000"/>
                  </a:schemeClr>
                </a:solidFill>
              </a:rPr>
              <a:t>www.flowmon.com</a:t>
            </a:r>
            <a:endParaRPr lang="cs-CZ" sz="140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589449" y="2465240"/>
            <a:ext cx="5441133" cy="6407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l"/>
            <a:r>
              <a:rPr lang="en-US" sz="3600" b="1" noProof="0">
                <a:solidFill>
                  <a:srgbClr val="87DC40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94543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mon_content_overlay_ribbon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27747" y="946392"/>
            <a:ext cx="10764253" cy="613443"/>
          </a:xfrm>
        </p:spPr>
        <p:txBody>
          <a:bodyPr lIns="457200" rIns="1371600">
            <a:normAutofit/>
          </a:bodyPr>
          <a:lstStyle>
            <a:lvl1pPr>
              <a:defRPr sz="3600"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7747" y="1668691"/>
            <a:ext cx="10764253" cy="1126462"/>
          </a:xfrm>
          <a:solidFill>
            <a:srgbClr val="3E3E40">
              <a:alpha val="82000"/>
            </a:srgbClr>
          </a:solidFill>
          <a:ln w="22225">
            <a:gradFill flip="none" rotWithShape="1">
              <a:gsLst>
                <a:gs pos="0">
                  <a:srgbClr val="3E3E40">
                    <a:alpha val="82000"/>
                  </a:srgbClr>
                </a:gs>
                <a:gs pos="100000">
                  <a:srgbClr val="58BFCF"/>
                </a:gs>
              </a:gsLst>
              <a:lin ang="10800000" scaled="1"/>
            </a:gradFill>
          </a:ln>
        </p:spPr>
        <p:txBody>
          <a:bodyPr lIns="457200" tIns="274320" rIns="1097280" bIns="457200">
            <a:spAutoFit/>
          </a:bodyPr>
          <a:lstStyle>
            <a:lvl1pPr marL="0" indent="0">
              <a:buClr>
                <a:srgbClr val="87DC00"/>
              </a:buClr>
              <a:buFont typeface="Wingdings" panose="05000000000000000000" pitchFamily="2" charset="2"/>
              <a:buNone/>
              <a:defRPr>
                <a:solidFill>
                  <a:schemeClr val="bg2">
                    <a:lumMod val="95000"/>
                  </a:schemeClr>
                </a:solidFill>
              </a:defRPr>
            </a:lvl1pPr>
            <a:lvl2pPr marL="685800" indent="-228600">
              <a:buClr>
                <a:srgbClr val="3E3E40"/>
              </a:buClr>
              <a:buSzPct val="75000"/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noProof="0"/>
              <a:t>Your content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3E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1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3E40"/>
                </a:solidFill>
                <a:latin typeface="+mn-lt"/>
              </a:defRPr>
            </a:lvl1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2014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mon_content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89545" y="489786"/>
            <a:ext cx="10764254" cy="6134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9546" y="1283369"/>
            <a:ext cx="10764253" cy="4876800"/>
          </a:xfrm>
        </p:spPr>
        <p:txBody>
          <a:bodyPr/>
          <a:lstStyle>
            <a:lvl1pPr marL="287338" indent="-287338">
              <a:lnSpc>
                <a:spcPct val="100000"/>
              </a:lnSpc>
              <a:spcAft>
                <a:spcPct val="0"/>
              </a:spcAft>
              <a:buClr>
                <a:srgbClr val="87DC00"/>
              </a:buClr>
              <a:buFont typeface="Wingdings" panose="05000000000000000000" pitchFamily="2" charset="2"/>
              <a:buChar char="§"/>
              <a:defRPr baseline="0"/>
            </a:lvl1pPr>
            <a:lvl2pPr marL="685800" indent="-228600">
              <a:lnSpc>
                <a:spcPct val="100000"/>
              </a:lnSpc>
              <a:spcAft>
                <a:spcPct val="0"/>
              </a:spcAft>
              <a:buClr>
                <a:srgbClr val="3E3E40"/>
              </a:buClr>
              <a:buSzPct val="75000"/>
              <a:buFont typeface="Wingdings" panose="05000000000000000000" pitchFamily="2" charset="2"/>
              <a:buChar char="§"/>
              <a:defRPr/>
            </a:lvl2pPr>
            <a:lvl3pPr>
              <a:defRPr baseline="0"/>
            </a:lvl3pPr>
          </a:lstStyle>
          <a:p>
            <a:pPr lvl="0"/>
            <a:r>
              <a:rPr lang="en-US" noProof="0"/>
              <a:t>Main content, first level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22"/>
            <a:ext cx="107701" cy="80177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3E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4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3E40"/>
                </a:solidFill>
                <a:latin typeface="+mn-lt"/>
              </a:defRPr>
            </a:lvl1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11106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mon_content_hal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9545" y="489786"/>
            <a:ext cx="10764254" cy="6134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9547" y="1283369"/>
            <a:ext cx="5303254" cy="4876800"/>
          </a:xfrm>
        </p:spPr>
        <p:txBody>
          <a:bodyPr/>
          <a:lstStyle>
            <a:lvl1pPr marL="287338" indent="-287338">
              <a:lnSpc>
                <a:spcPct val="100000"/>
              </a:lnSpc>
              <a:spcAft>
                <a:spcPct val="0"/>
              </a:spcAft>
              <a:buClr>
                <a:srgbClr val="87DC00"/>
              </a:buClr>
              <a:buFont typeface="Wingdings" panose="05000000000000000000" pitchFamily="2" charset="2"/>
              <a:buChar char="§"/>
              <a:defRPr baseline="0"/>
            </a:lvl1pPr>
            <a:lvl2pPr marL="685800" indent="-228600">
              <a:lnSpc>
                <a:spcPct val="100000"/>
              </a:lnSpc>
              <a:spcAft>
                <a:spcPct val="0"/>
              </a:spcAft>
              <a:buClr>
                <a:srgbClr val="3E3E40"/>
              </a:buClr>
              <a:buSzPct val="75000"/>
              <a:buFont typeface="Wingdings" panose="05000000000000000000" pitchFamily="2" charset="2"/>
              <a:buChar char="§"/>
              <a:defRPr/>
            </a:lvl2pPr>
            <a:lvl3pPr>
              <a:defRPr baseline="0"/>
            </a:lvl3pPr>
          </a:lstStyle>
          <a:p>
            <a:pPr lvl="0"/>
            <a:r>
              <a:rPr lang="en-US" noProof="0"/>
              <a:t>Main content, first level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50545" y="1283369"/>
            <a:ext cx="5303254" cy="4876800"/>
          </a:xfrm>
        </p:spPr>
        <p:txBody>
          <a:bodyPr/>
          <a:lstStyle>
            <a:lvl1pPr marL="287338" indent="-287338">
              <a:lnSpc>
                <a:spcPct val="100000"/>
              </a:lnSpc>
              <a:spcAft>
                <a:spcPct val="0"/>
              </a:spcAft>
              <a:buClr>
                <a:srgbClr val="87DC00"/>
              </a:buClr>
              <a:buFont typeface="Wingdings" panose="05000000000000000000" pitchFamily="2" charset="2"/>
              <a:buChar char="§"/>
              <a:defRPr baseline="0"/>
            </a:lvl1pPr>
            <a:lvl2pPr marL="685800" indent="-228600">
              <a:lnSpc>
                <a:spcPct val="100000"/>
              </a:lnSpc>
              <a:spcAft>
                <a:spcPct val="0"/>
              </a:spcAft>
              <a:buClr>
                <a:srgbClr val="3E3E40"/>
              </a:buClr>
              <a:buSzPct val="75000"/>
              <a:buFont typeface="Wingdings" panose="05000000000000000000" pitchFamily="2" charset="2"/>
              <a:buChar char="§"/>
              <a:defRPr/>
            </a:lvl2pPr>
            <a:lvl3pPr>
              <a:defRPr baseline="0"/>
            </a:lvl3pPr>
          </a:lstStyle>
          <a:p>
            <a:pPr lvl="0"/>
            <a:r>
              <a:rPr lang="en-US" noProof="0"/>
              <a:t>Main content, first level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Obráze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22"/>
            <a:ext cx="107701" cy="801770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3E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3E40"/>
                </a:solidFill>
                <a:latin typeface="+mn-lt"/>
              </a:defRPr>
            </a:lvl1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81220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mon_content_overlay_ribbon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" y="2004554"/>
            <a:ext cx="9908721" cy="613443"/>
          </a:xfrm>
        </p:spPr>
        <p:txBody>
          <a:bodyPr lIns="1371600" rIns="457200">
            <a:normAutofit/>
          </a:bodyPr>
          <a:lstStyle>
            <a:lvl1pPr algn="r">
              <a:defRPr sz="3600">
                <a:solidFill>
                  <a:srgbClr val="3E3E40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" y="2727563"/>
            <a:ext cx="9908722" cy="984885"/>
          </a:xfrm>
          <a:solidFill>
            <a:srgbClr val="58BFCF">
              <a:alpha val="82000"/>
            </a:srgbClr>
          </a:solidFill>
        </p:spPr>
        <p:txBody>
          <a:bodyPr lIns="640080" tIns="274320" rIns="457200" bIns="274320">
            <a:spAutoFit/>
          </a:bodyPr>
          <a:lstStyle>
            <a:lvl1pPr marL="0" indent="0" algn="r">
              <a:buClr>
                <a:srgbClr val="87DC00"/>
              </a:buClr>
              <a:buFontTx/>
              <a:buNone/>
              <a:defRPr baseline="0">
                <a:solidFill>
                  <a:srgbClr val="3E3E40"/>
                </a:solidFill>
              </a:defRPr>
            </a:lvl1pPr>
            <a:lvl2pPr marL="685800" indent="-228600" algn="r">
              <a:buClr>
                <a:srgbClr val="3E3E40"/>
              </a:buClr>
              <a:buSzPct val="75000"/>
              <a:buFont typeface="Wingdings" panose="05000000000000000000" pitchFamily="2" charset="2"/>
              <a:buChar char="§"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noProof="0"/>
              <a:t>Your content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3E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3E40"/>
                </a:solidFill>
                <a:latin typeface="+mn-lt"/>
              </a:defRPr>
            </a:lvl1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0857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mon_content_overlay_box_gre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545" y="5118138"/>
            <a:ext cx="2790508" cy="1052596"/>
          </a:xfrm>
          <a:prstGeom prst="rect">
            <a:avLst/>
          </a:prstGeom>
          <a:solidFill>
            <a:srgbClr val="3E3E40">
              <a:alpha val="82000"/>
            </a:srgbClr>
          </a:solidFill>
        </p:spPr>
        <p:txBody>
          <a:bodyPr wrap="none" lIns="365760" tIns="274320" rIns="365760" bIns="274320">
            <a:spAutoFit/>
          </a:bodyPr>
          <a:lstStyle>
            <a:lvl1pPr>
              <a:defRPr sz="3600"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Slide</a:t>
            </a:r>
            <a:r>
              <a:rPr lang="en-US"/>
              <a:t> title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3E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3E40"/>
                </a:solidFill>
                <a:latin typeface="+mn-lt"/>
              </a:defRPr>
            </a:lvl1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35765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mon_content_section_break">
    <p:bg>
      <p:bgPr>
        <a:gradFill flip="none" rotWithShape="1">
          <a:gsLst>
            <a:gs pos="0">
              <a:schemeClr val="accent1">
                <a:lumMod val="18000"/>
                <a:lumOff val="82000"/>
                <a:alpha val="73000"/>
              </a:schemeClr>
            </a:gs>
            <a:gs pos="33000">
              <a:schemeClr val="accent1">
                <a:lumMod val="89000"/>
                <a:alpha val="90000"/>
              </a:schemeClr>
            </a:gs>
            <a:gs pos="51000">
              <a:schemeClr val="accent1">
                <a:lumMod val="75000"/>
              </a:schemeClr>
            </a:gs>
            <a:gs pos="100000">
              <a:schemeClr val="tx1">
                <a:lumMod val="5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9"/>
          <p:cNvSpPr>
            <a:spLocks noGrp="1"/>
          </p:cNvSpPr>
          <p:nvPr>
            <p:ph type="title" hasCustomPrompt="1"/>
          </p:nvPr>
        </p:nvSpPr>
        <p:spPr>
          <a:xfrm>
            <a:off x="6690225" y="4641940"/>
            <a:ext cx="2612189" cy="535531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lang="cs-CZ" sz="3200" b="1" kern="1200" baseline="0">
                <a:solidFill>
                  <a:srgbClr val="3E3E40">
                    <a:lumMod val="75000"/>
                  </a:srgbClr>
                </a:solidFill>
                <a:effectLst>
                  <a:reflection blurRad="177800" stA="60000" endA="900" endPos="49000" dist="12700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/>
              <a:t>Section Title</a:t>
            </a:r>
          </a:p>
        </p:txBody>
      </p:sp>
      <p:sp>
        <p:nvSpPr>
          <p:cNvPr id="8" name="Zástupný symbol pro text 17"/>
          <p:cNvSpPr>
            <a:spLocks noGrp="1"/>
          </p:cNvSpPr>
          <p:nvPr>
            <p:ph type="body" sz="quarter" idx="10" hasCustomPrompt="1"/>
          </p:nvPr>
        </p:nvSpPr>
        <p:spPr>
          <a:xfrm>
            <a:off x="7029037" y="5126111"/>
            <a:ext cx="22733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lang="cs-CZ" sz="2400" kern="1200">
                <a:solidFill>
                  <a:srgbClr val="2E2E3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/>
              <a:t>Section subtitle</a:t>
            </a:r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9096" y="5574919"/>
            <a:ext cx="9235440" cy="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08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mon_right_bar_3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 noProof="0"/>
              <a:t>Main content, first level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95000"/>
                  </a:schemeClr>
                </a:solidFill>
                <a:latin typeface="+mn-lt"/>
              </a:defRPr>
            </a:lvl1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3538337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mon_right_bar_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 userDrawn="1"/>
        </p:nvSpPr>
        <p:spPr>
          <a:xfrm>
            <a:off x="1" y="0"/>
            <a:ext cx="42862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cs-CZ"/>
          </a:p>
        </p:txBody>
      </p:sp>
      <p:sp>
        <p:nvSpPr>
          <p:cNvPr id="7" name="Zástupný symbol pro text 7"/>
          <p:cNvSpPr>
            <a:spLocks noGrp="1"/>
          </p:cNvSpPr>
          <p:nvPr>
            <p:ph type="body" sz="quarter" idx="10" hasCustomPrompt="1"/>
          </p:nvPr>
        </p:nvSpPr>
        <p:spPr>
          <a:xfrm>
            <a:off x="5062192" y="1825625"/>
            <a:ext cx="6291608" cy="4351338"/>
          </a:xfrm>
        </p:spPr>
        <p:txBody>
          <a:bodyPr/>
          <a:lstStyle>
            <a:lvl1pPr>
              <a:defRPr/>
            </a:lvl1pPr>
            <a:lvl2pPr>
              <a:defRPr baseline="0"/>
            </a:lvl2pPr>
          </a:lstStyle>
          <a:p>
            <a:pPr lvl="0"/>
            <a:r>
              <a:rPr lang="en-US" noProof="0"/>
              <a:t>Main content, first level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3E40"/>
                </a:solidFill>
                <a:latin typeface="+mn-lt"/>
              </a:defRPr>
            </a:lvl1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5225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ázek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3"/>
            <a:ext cx="12192000" cy="6852647"/>
          </a:xfrm>
          <a:prstGeom prst="rect">
            <a:avLst/>
          </a:prstGeom>
        </p:spPr>
      </p:pic>
      <p:pic>
        <p:nvPicPr>
          <p:cNvPr id="20" name="Obrázek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"/>
            <a:ext cx="12192000" cy="6853300"/>
          </a:xfrm>
          <a:prstGeom prst="rect">
            <a:avLst/>
          </a:prstGeom>
        </p:spPr>
      </p:pic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err="1"/>
              <a:t>Kliknutím lze upravit styl.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err="1"/>
              <a:t>Kliknutím lze upravit styly předlohy textu.</a:t>
            </a:r>
          </a:p>
        </p:txBody>
      </p:sp>
      <p:pic>
        <p:nvPicPr>
          <p:cNvPr id="23" name="Obrázek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" r="56972" b="-3"/>
          <a:stretch>
            <a:fillRect/>
          </a:stretch>
        </p:blipFill>
        <p:spPr>
          <a:xfrm>
            <a:off x="0" y="2173197"/>
            <a:ext cx="5245894" cy="127633"/>
          </a:xfrm>
          <a:prstGeom prst="rect">
            <a:avLst/>
          </a:prstGeom>
        </p:spPr>
      </p:pic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400" kern="1200">
                <a:solidFill>
                  <a:schemeClr val="bg2">
                    <a:lumMod val="9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/>
              <a:t>Confidential</a:t>
            </a:r>
          </a:p>
        </p:txBody>
      </p:sp>
      <p:sp>
        <p:nvSpPr>
          <p:cNvPr id="25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400" kern="1200">
                <a:solidFill>
                  <a:schemeClr val="bg2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60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7DC40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Clr>
          <a:srgbClr val="87DC00"/>
        </a:buClr>
        <a:buFont typeface="Wingdings" panose="05000000000000000000" pitchFamily="2" charset="2"/>
        <a:buNone/>
        <a:defRPr sz="2800" kern="1200">
          <a:solidFill>
            <a:schemeClr val="bg2">
              <a:lumMod val="95000"/>
            </a:schemeClr>
          </a:solidFill>
          <a:latin typeface="+mn-lt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E3E40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err="1"/>
              <a:t>Kliknutím lze upravit styl.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err="1"/>
              <a:t>Kliknutím lze upravit styly předlohy textu.</a:t>
            </a:r>
          </a:p>
          <a:p>
            <a:pPr lvl="1"/>
            <a:r>
              <a:rPr lang="en-US" noProof="0" err="1"/>
              <a:t>Druhá úroveň</a:t>
            </a:r>
          </a:p>
          <a:p>
            <a:pPr lvl="2"/>
            <a:r>
              <a:rPr lang="en-US" noProof="0" err="1"/>
              <a:t>Třetí úroveň</a:t>
            </a:r>
          </a:p>
          <a:p>
            <a:pPr lvl="3"/>
            <a:r>
              <a:rPr lang="en-US" noProof="0" err="1"/>
              <a:t>Čtvrtá úroveň</a:t>
            </a:r>
          </a:p>
          <a:p>
            <a:pPr lvl="4"/>
            <a:r>
              <a:rPr lang="en-US" noProof="0" err="1"/>
              <a:t>Pátá úroveň</a:t>
            </a:r>
          </a:p>
        </p:txBody>
      </p:sp>
      <p:sp>
        <p:nvSpPr>
          <p:cNvPr id="13" name="Volný tvar 12"/>
          <p:cNvSpPr/>
          <p:nvPr userDrawn="1"/>
        </p:nvSpPr>
        <p:spPr>
          <a:xfrm>
            <a:off x="8678763" y="5149934"/>
            <a:ext cx="3514898" cy="1709152"/>
          </a:xfrm>
          <a:custGeom>
            <a:avLst/>
            <a:gdLst>
              <a:gd name="connsiteX0" fmla="*/ 0 w 6319311"/>
              <a:gd name="connsiteY0" fmla="*/ 4095630 h 4095630"/>
              <a:gd name="connsiteX1" fmla="*/ 6318935 w 6319311"/>
              <a:gd name="connsiteY1" fmla="*/ 0 h 4095630"/>
              <a:gd name="connsiteX2" fmla="*/ 6316325 w 6319311"/>
              <a:gd name="connsiteY2" fmla="*/ 4093028 h 4095630"/>
              <a:gd name="connsiteX3" fmla="*/ 0 w 6319311"/>
              <a:gd name="connsiteY3" fmla="*/ 4095630 h 40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9311" h="4095630">
                <a:moveTo>
                  <a:pt x="0" y="4095630"/>
                </a:moveTo>
                <a:lnTo>
                  <a:pt x="6318935" y="0"/>
                </a:lnTo>
                <a:cubicBezTo>
                  <a:pt x="6320919" y="1364343"/>
                  <a:pt x="6314341" y="2728685"/>
                  <a:pt x="6316325" y="4093028"/>
                </a:cubicBezTo>
                <a:lnTo>
                  <a:pt x="0" y="4095630"/>
                </a:lnTo>
                <a:close/>
              </a:path>
            </a:pathLst>
          </a:custGeom>
          <a:solidFill>
            <a:srgbClr val="3E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cs-CZ">
              <a:solidFill>
                <a:srgbClr val="FFFFFF"/>
              </a:solidFill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36" y="6309320"/>
            <a:ext cx="1566424" cy="28997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rgbClr val="3E3E40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/>
              <a:t>Confidential</a:t>
            </a:r>
          </a:p>
        </p:txBody>
      </p:sp>
      <p:sp>
        <p:nvSpPr>
          <p:cNvPr id="1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rgbClr val="3E3E4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578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9" r:id="rId2"/>
    <p:sldLayoutId id="2147483710" r:id="rId3"/>
    <p:sldLayoutId id="2147483712" r:id="rId4"/>
    <p:sldLayoutId id="2147483713" r:id="rId5"/>
    <p:sldLayoutId id="2147483714" r:id="rId6"/>
  </p:sldLayoutIdLst>
  <p:transition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3E3E4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7338" indent="-287338" algn="l" defTabSz="914400" rtl="0" eaLnBrk="1" latinLnBrk="0" hangingPunct="1">
        <a:lnSpc>
          <a:spcPct val="100000"/>
        </a:lnSpc>
        <a:spcBef>
          <a:spcPts val="1000"/>
        </a:spcBef>
        <a:buClr>
          <a:srgbClr val="87DC00"/>
        </a:buClr>
        <a:buFont typeface="Wingdings" panose="05000000000000000000" pitchFamily="2" charset="2"/>
        <a:buChar char="§"/>
        <a:defRPr sz="2800" kern="1200">
          <a:solidFill>
            <a:srgbClr val="3E3E40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3E3E40"/>
        </a:buClr>
        <a:buSzPct val="75000"/>
        <a:buFont typeface="Wingdings" panose="05000000000000000000" pitchFamily="2" charset="2"/>
        <a:buChar char="§"/>
        <a:defRPr sz="2400" kern="1200">
          <a:solidFill>
            <a:srgbClr val="3E3E4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3E3E4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3E3E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3E3E4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err="1"/>
              <a:t>Kliknutím lze upravit styl.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err="1"/>
              <a:t>Kliknutím lze upravit styly předlohy textu.</a:t>
            </a:r>
          </a:p>
          <a:p>
            <a:pPr lvl="1"/>
            <a:r>
              <a:rPr lang="en-US" noProof="0" err="1"/>
              <a:t>Druhá úroveň</a:t>
            </a:r>
          </a:p>
          <a:p>
            <a:pPr lvl="2"/>
            <a:r>
              <a:rPr lang="en-US" noProof="0" err="1"/>
              <a:t>Třetí úroveň</a:t>
            </a:r>
          </a:p>
          <a:p>
            <a:pPr lvl="3"/>
            <a:r>
              <a:rPr lang="en-US" noProof="0" err="1"/>
              <a:t>Čtvrtá úroveň</a:t>
            </a:r>
          </a:p>
          <a:p>
            <a:pPr lvl="4"/>
            <a:r>
              <a:rPr lang="en-US" noProof="0" err="1"/>
              <a:t>Pátá úroveň</a:t>
            </a:r>
          </a:p>
        </p:txBody>
      </p:sp>
      <p:sp>
        <p:nvSpPr>
          <p:cNvPr id="12" name="Volný tvar 11"/>
          <p:cNvSpPr/>
          <p:nvPr userDrawn="1"/>
        </p:nvSpPr>
        <p:spPr>
          <a:xfrm>
            <a:off x="8678763" y="5149934"/>
            <a:ext cx="3514898" cy="1709152"/>
          </a:xfrm>
          <a:custGeom>
            <a:avLst/>
            <a:gdLst>
              <a:gd name="connsiteX0" fmla="*/ 0 w 6319311"/>
              <a:gd name="connsiteY0" fmla="*/ 4095630 h 4095630"/>
              <a:gd name="connsiteX1" fmla="*/ 6318935 w 6319311"/>
              <a:gd name="connsiteY1" fmla="*/ 0 h 4095630"/>
              <a:gd name="connsiteX2" fmla="*/ 6316325 w 6319311"/>
              <a:gd name="connsiteY2" fmla="*/ 4093028 h 4095630"/>
              <a:gd name="connsiteX3" fmla="*/ 0 w 6319311"/>
              <a:gd name="connsiteY3" fmla="*/ 4095630 h 40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9311" h="4095630">
                <a:moveTo>
                  <a:pt x="0" y="4095630"/>
                </a:moveTo>
                <a:lnTo>
                  <a:pt x="6318935" y="0"/>
                </a:lnTo>
                <a:cubicBezTo>
                  <a:pt x="6320919" y="1364343"/>
                  <a:pt x="6314341" y="2728685"/>
                  <a:pt x="6316325" y="4093028"/>
                </a:cubicBezTo>
                <a:lnTo>
                  <a:pt x="0" y="4095630"/>
                </a:lnTo>
                <a:close/>
              </a:path>
            </a:pathLst>
          </a:custGeom>
          <a:solidFill>
            <a:srgbClr val="3E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cs-CZ">
              <a:solidFill>
                <a:srgbClr val="FFFFFF"/>
              </a:solidFill>
            </a:endParaRPr>
          </a:p>
        </p:txBody>
      </p:sp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36" y="6309320"/>
            <a:ext cx="1566424" cy="289971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" y="967037"/>
            <a:ext cx="12192000" cy="121737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bg2">
                    <a:lumMod val="9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/>
              <a:t>Confidential</a:t>
            </a:r>
          </a:p>
        </p:txBody>
      </p:sp>
      <p:sp>
        <p:nvSpPr>
          <p:cNvPr id="1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bg2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000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ransition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>
              <a:lumMod val="9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7338" indent="-287338" algn="l" defTabSz="914400" rtl="0" eaLnBrk="1" latinLnBrk="0" hangingPunct="1">
        <a:lnSpc>
          <a:spcPct val="100000"/>
        </a:lnSpc>
        <a:spcBef>
          <a:spcPts val="1000"/>
        </a:spcBef>
        <a:buClr>
          <a:srgbClr val="87DC00"/>
        </a:buClr>
        <a:buFont typeface="Wingdings" panose="05000000000000000000" pitchFamily="2" charset="2"/>
        <a:buChar char="§"/>
        <a:defRPr sz="28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>
            <a:lumMod val="95000"/>
          </a:schemeClr>
        </a:buClr>
        <a:buSzPct val="75000"/>
        <a:buFont typeface="Wingdings" panose="05000000000000000000" pitchFamily="2" charset="2"/>
        <a:buChar char="§"/>
        <a:defRPr sz="24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"/>
            <a:ext cx="12192000" cy="685330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err="1"/>
              <a:t>Kliknutím lze upravit styl.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err="1"/>
              <a:t>Kliknutím lze upravit styly předlohy textu.</a:t>
            </a:r>
          </a:p>
        </p:txBody>
      </p:sp>
      <p:pic>
        <p:nvPicPr>
          <p:cNvPr id="15" name="Obrázek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" r="56972" b="-3"/>
          <a:stretch>
            <a:fillRect/>
          </a:stretch>
        </p:blipFill>
        <p:spPr>
          <a:xfrm>
            <a:off x="0" y="2173197"/>
            <a:ext cx="5245894" cy="127633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42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400" kern="1200">
                <a:solidFill>
                  <a:schemeClr val="bg2">
                    <a:lumMod val="9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/>
              <a:t>Confidential</a:t>
            </a:r>
          </a:p>
        </p:txBody>
      </p:sp>
      <p:sp>
        <p:nvSpPr>
          <p:cNvPr id="1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895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400" kern="1200">
                <a:solidFill>
                  <a:schemeClr val="bg2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80203A83-81C2-4EF3-A31A-1B03AAA84A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34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ransition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7DC40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Clr>
          <a:srgbClr val="87DC00"/>
        </a:buClr>
        <a:buFont typeface="Wingdings" panose="05000000000000000000" pitchFamily="2" charset="2"/>
        <a:buNone/>
        <a:defRPr sz="2800" kern="1200">
          <a:solidFill>
            <a:schemeClr val="bg2">
              <a:lumMod val="95000"/>
            </a:schemeClr>
          </a:solidFill>
          <a:latin typeface="+mn-lt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E3E40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2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jpe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37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4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Flowmon</a:t>
            </a:r>
            <a:endParaRPr lang="en-US" dirty="0"/>
          </a:p>
        </p:txBody>
      </p:sp>
      <p:sp>
        <p:nvSpPr>
          <p:cNvPr id="19" name="Zástupný symbol pro text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 for MAMI Management and Measurement Summit</a:t>
            </a:r>
            <a:endParaRPr lang="cs-CZ" dirty="0"/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Pavel Minarik, Chief Technology Officer</a:t>
            </a:r>
            <a:endParaRPr lang="cs-CZ" dirty="0"/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382475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text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Performance monitoring, visibility and security with a single solution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Pavel Minarik</a:t>
            </a:r>
            <a:endParaRPr lang="cs-CZ" dirty="0"/>
          </a:p>
        </p:txBody>
      </p:sp>
      <p:sp>
        <p:nvSpPr>
          <p:cNvPr id="19" name="Zástupný symbol pro text 1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cs-CZ"/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</a:t>
            </a:r>
            <a:r>
              <a:rPr lang="en-US" dirty="0" err="1"/>
              <a:t>avel.minarik</a:t>
            </a:r>
            <a:r>
              <a:rPr lang="en-US" dirty="0"/>
              <a:t>@</a:t>
            </a:r>
            <a:r>
              <a:rPr lang="cs-CZ" dirty="0"/>
              <a:t>flowmon.com</a:t>
            </a:r>
          </a:p>
        </p:txBody>
      </p:sp>
      <p:sp>
        <p:nvSpPr>
          <p:cNvPr id="21" name="Zástupný symbol pro text 20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87369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délník 37"/>
          <p:cNvSpPr/>
          <p:nvPr/>
        </p:nvSpPr>
        <p:spPr>
          <a:xfrm>
            <a:off x="7975977" y="473166"/>
            <a:ext cx="3326843" cy="5018135"/>
          </a:xfrm>
          <a:prstGeom prst="rect">
            <a:avLst/>
          </a:prstGeom>
          <a:solidFill>
            <a:schemeClr val="bg2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cs-CZ">
              <a:solidFill>
                <a:srgbClr val="3E3E40"/>
              </a:solidFill>
            </a:endParaRPr>
          </a:p>
        </p:txBody>
      </p:sp>
      <p:sp>
        <p:nvSpPr>
          <p:cNvPr id="41" name="Obdélník 40"/>
          <p:cNvSpPr/>
          <p:nvPr/>
        </p:nvSpPr>
        <p:spPr>
          <a:xfrm>
            <a:off x="0" y="473166"/>
            <a:ext cx="7769566" cy="2688769"/>
          </a:xfrm>
          <a:prstGeom prst="rect">
            <a:avLst/>
          </a:prstGeom>
          <a:solidFill>
            <a:srgbClr val="3E3E4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cs-CZ">
              <a:solidFill>
                <a:srgbClr val="F2F2F2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0" y="3339547"/>
            <a:ext cx="7769566" cy="2151754"/>
          </a:xfrm>
          <a:prstGeom prst="rect">
            <a:avLst/>
          </a:prstGeom>
          <a:solidFill>
            <a:schemeClr val="bg2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cs-CZ">
              <a:solidFill>
                <a:srgbClr val="3E3E40"/>
              </a:solidFill>
            </a:endParaRPr>
          </a:p>
        </p:txBody>
      </p:sp>
      <p:sp>
        <p:nvSpPr>
          <p:cNvPr id="42" name="Zástupný symbol pro obsah 1"/>
          <p:cNvSpPr txBox="1"/>
          <p:nvPr/>
        </p:nvSpPr>
        <p:spPr>
          <a:xfrm>
            <a:off x="717866" y="620328"/>
            <a:ext cx="5948651" cy="181748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cs-CZ"/>
            </a:defPPr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00"/>
              </a:lnSpc>
              <a:buFont typeface="Arial" pitchFamily="34" charset="0"/>
              <a:buNone/>
            </a:pPr>
            <a:endParaRPr lang="en-US" sz="1800" b="1">
              <a:solidFill>
                <a:srgbClr val="F2F2F2"/>
              </a:solidFill>
              <a:cs typeface="Arial" pitchFamily="34" charset="0"/>
            </a:endParaRPr>
          </a:p>
        </p:txBody>
      </p:sp>
      <p:sp>
        <p:nvSpPr>
          <p:cNvPr id="60" name="TextovéPole 59"/>
          <p:cNvSpPr txBox="1"/>
          <p:nvPr/>
        </p:nvSpPr>
        <p:spPr>
          <a:xfrm>
            <a:off x="284185" y="4431377"/>
            <a:ext cx="1743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sz="1600" b="1">
                <a:solidFill>
                  <a:srgbClr val="3E3E40"/>
                </a:solidFill>
                <a:cs typeface="Arial" pitchFamily="34" charset="0"/>
              </a:rPr>
              <a:t>700+ customers </a:t>
            </a:r>
            <a:br>
              <a:rPr lang="en-US" sz="1600" b="1">
                <a:solidFill>
                  <a:srgbClr val="3E3E40"/>
                </a:solidFill>
                <a:cs typeface="Arial" pitchFamily="34" charset="0"/>
              </a:rPr>
            </a:br>
            <a:r>
              <a:rPr lang="en-US" sz="1600" b="1">
                <a:solidFill>
                  <a:srgbClr val="3E3E40"/>
                </a:solidFill>
                <a:cs typeface="Arial" pitchFamily="34" charset="0"/>
              </a:rPr>
              <a:t>30+ countries</a:t>
            </a:r>
          </a:p>
          <a:p>
            <a:pPr algn="ctr"/>
            <a:endParaRPr lang="en-US" sz="1600" b="1">
              <a:solidFill>
                <a:srgbClr val="3E3E40"/>
              </a:solidFill>
              <a:cs typeface="Arial" pitchFamily="34" charset="0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4004045" y="4431377"/>
            <a:ext cx="1803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sz="1600" b="1">
                <a:solidFill>
                  <a:srgbClr val="3E3E40"/>
                </a:solidFill>
                <a:cs typeface="Arial" pitchFamily="34" charset="0"/>
              </a:rPr>
              <a:t>Strong R&amp;D background</a:t>
            </a:r>
          </a:p>
        </p:txBody>
      </p:sp>
      <p:sp>
        <p:nvSpPr>
          <p:cNvPr id="62" name="Obdélník 61"/>
          <p:cNvSpPr/>
          <p:nvPr/>
        </p:nvSpPr>
        <p:spPr>
          <a:xfrm>
            <a:off x="2079811" y="4431377"/>
            <a:ext cx="1958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sz="1600" b="1">
                <a:solidFill>
                  <a:srgbClr val="3E3E40"/>
                </a:solidFill>
                <a:cs typeface="Arial" pitchFamily="34" charset="0"/>
              </a:rPr>
              <a:t>First 100G probes </a:t>
            </a:r>
            <a:br>
              <a:rPr lang="en-US" sz="1600" b="1">
                <a:solidFill>
                  <a:srgbClr val="3E3E40"/>
                </a:solidFill>
                <a:cs typeface="Arial" pitchFamily="34" charset="0"/>
              </a:rPr>
            </a:br>
            <a:r>
              <a:rPr lang="en-US" sz="1600" b="1">
                <a:solidFill>
                  <a:srgbClr val="3E3E40"/>
                </a:solidFill>
                <a:cs typeface="Arial" pitchFamily="34" charset="0"/>
              </a:rPr>
              <a:t>in the world</a:t>
            </a:r>
          </a:p>
        </p:txBody>
      </p:sp>
      <p:sp>
        <p:nvSpPr>
          <p:cNvPr id="63" name="Obdélník 62"/>
          <p:cNvSpPr/>
          <p:nvPr/>
        </p:nvSpPr>
        <p:spPr>
          <a:xfrm>
            <a:off x="5699089" y="4431376"/>
            <a:ext cx="1986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sz="1600" b="1">
                <a:solidFill>
                  <a:srgbClr val="3E3E40"/>
                </a:solidFill>
                <a:cs typeface="Arial" pitchFamily="34" charset="0"/>
              </a:rPr>
              <a:t>European</a:t>
            </a:r>
            <a:br>
              <a:rPr lang="cs-CZ" sz="1600" b="1">
                <a:solidFill>
                  <a:srgbClr val="3E3E40"/>
                </a:solidFill>
                <a:cs typeface="Arial" pitchFamily="34" charset="0"/>
              </a:rPr>
            </a:br>
            <a:r>
              <a:rPr lang="en-US" sz="1600" b="1">
                <a:solidFill>
                  <a:srgbClr val="3E3E40"/>
                </a:solidFill>
                <a:cs typeface="Arial" pitchFamily="34" charset="0"/>
              </a:rPr>
              <a:t>origin</a:t>
            </a:r>
          </a:p>
        </p:txBody>
      </p:sp>
      <p:pic>
        <p:nvPicPr>
          <p:cNvPr id="81" name="Obrázek 8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01" y="3732710"/>
            <a:ext cx="538900" cy="538900"/>
          </a:xfrm>
          <a:prstGeom prst="rect">
            <a:avLst/>
          </a:prstGeom>
        </p:spPr>
      </p:pic>
      <p:pic>
        <p:nvPicPr>
          <p:cNvPr id="82" name="Obrázek 8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03" y="3736940"/>
            <a:ext cx="538900" cy="538900"/>
          </a:xfrm>
          <a:prstGeom prst="rect">
            <a:avLst/>
          </a:prstGeom>
        </p:spPr>
      </p:pic>
      <p:pic>
        <p:nvPicPr>
          <p:cNvPr id="83" name="Obrázek 8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55" y="3734370"/>
            <a:ext cx="538900" cy="538900"/>
          </a:xfrm>
          <a:prstGeom prst="rect">
            <a:avLst/>
          </a:prstGeom>
        </p:spPr>
      </p:pic>
      <p:pic>
        <p:nvPicPr>
          <p:cNvPr id="85" name="Obrázek 8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6" y="3741170"/>
            <a:ext cx="530440" cy="530440"/>
          </a:xfrm>
          <a:prstGeom prst="rect">
            <a:avLst/>
          </a:prstGeom>
        </p:spPr>
      </p:pic>
      <p:pic>
        <p:nvPicPr>
          <p:cNvPr id="35" name="Obrázek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01" y="876410"/>
            <a:ext cx="2397964" cy="427360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790498" y="15150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sz="2400" b="1">
                <a:solidFill>
                  <a:srgbClr val="F2F2F2"/>
                </a:solidFill>
              </a:rPr>
              <a:t>is an international vendor devoted to innovative network traffic &amp; performance &amp; security monitoring</a:t>
            </a:r>
            <a:endParaRPr lang="cs-CZ" sz="2400" b="1">
              <a:solidFill>
                <a:srgbClr val="3E3E40"/>
              </a:solidFill>
            </a:endParaRPr>
          </a:p>
        </p:txBody>
      </p:sp>
      <p:pic>
        <p:nvPicPr>
          <p:cNvPr id="16" name="Picture 2" descr="Allianz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4507" y="3752078"/>
            <a:ext cx="805814" cy="2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Volkswage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1764" y="3025134"/>
            <a:ext cx="551300" cy="44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2" descr="Image resul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4538" y="1445092"/>
            <a:ext cx="455137" cy="35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4" descr="SEG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4417" y="1532698"/>
            <a:ext cx="564070" cy="1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20" y="1924991"/>
            <a:ext cx="701868" cy="407413"/>
          </a:xfrm>
          <a:prstGeom prst="rect">
            <a:avLst/>
          </a:prstGeom>
        </p:spPr>
      </p:pic>
      <p:pic>
        <p:nvPicPr>
          <p:cNvPr id="21" name="Obrázek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96" y="2120623"/>
            <a:ext cx="823470" cy="211781"/>
          </a:xfrm>
          <a:prstGeom prst="rect">
            <a:avLst/>
          </a:prstGeom>
        </p:spPr>
      </p:pic>
      <p:pic>
        <p:nvPicPr>
          <p:cNvPr id="22" name="Picture 2" descr="Vodafone Czech Republic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0893" y="1913324"/>
            <a:ext cx="597658" cy="43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Obrázek 22" descr="http://vignette4.wikia.nocookie.net/logopedia/images/9/9a/TMobile.png/revision/latest?cb=20121115030133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4389" y="3805425"/>
            <a:ext cx="706277" cy="1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Obrázek 23" descr="UPC"/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0286" y="4282352"/>
            <a:ext cx="559914" cy="266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34" descr="HP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9931" y="3694380"/>
            <a:ext cx="529779" cy="341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" descr="E.O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4362" y="4816659"/>
            <a:ext cx="641777" cy="1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Kia Motors Slovakia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1663" y="4251448"/>
            <a:ext cx="586314" cy="30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ego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0114" y="15273934"/>
            <a:ext cx="815905" cy="3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AV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9419" y="1490625"/>
            <a:ext cx="650163" cy="26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Ministry of Defence of the Czech Republic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1158" y="4743225"/>
            <a:ext cx="296691" cy="3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Image result for telefonica 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4956" y="3097130"/>
            <a:ext cx="845144" cy="30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Image result for orange logo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3447" y="3057037"/>
            <a:ext cx="382748" cy="3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Obrázek 3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484" y="2655256"/>
            <a:ext cx="712672" cy="171315"/>
          </a:xfrm>
          <a:prstGeom prst="rect">
            <a:avLst/>
          </a:prstGeom>
        </p:spPr>
      </p:pic>
      <p:pic>
        <p:nvPicPr>
          <p:cNvPr id="34" name="Obrázek 3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58" y="4849813"/>
            <a:ext cx="674269" cy="178681"/>
          </a:xfrm>
          <a:prstGeom prst="rect">
            <a:avLst/>
          </a:prstGeom>
        </p:spPr>
      </p:pic>
      <p:pic>
        <p:nvPicPr>
          <p:cNvPr id="36" name="Obrázek 3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608" y="2602609"/>
            <a:ext cx="748252" cy="276611"/>
          </a:xfrm>
          <a:prstGeom prst="rect">
            <a:avLst/>
          </a:prstGeom>
        </p:spPr>
      </p:pic>
      <p:pic>
        <p:nvPicPr>
          <p:cNvPr id="37" name="Obrázek 3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62" y="4204996"/>
            <a:ext cx="541192" cy="405894"/>
          </a:xfrm>
          <a:prstGeom prst="rect">
            <a:avLst/>
          </a:prstGeom>
        </p:spPr>
      </p:pic>
      <p:pic>
        <p:nvPicPr>
          <p:cNvPr id="46" name="Obrázek 4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37" y="2631516"/>
            <a:ext cx="770467" cy="195055"/>
          </a:xfrm>
          <a:prstGeom prst="rect">
            <a:avLst/>
          </a:prstGeom>
        </p:spPr>
      </p:pic>
      <p:sp>
        <p:nvSpPr>
          <p:cNvPr id="47" name="Obdélník 46"/>
          <p:cNvSpPr/>
          <p:nvPr/>
        </p:nvSpPr>
        <p:spPr>
          <a:xfrm>
            <a:off x="8296017" y="803858"/>
            <a:ext cx="2631773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rgbClr val="3E3E40"/>
                </a:solidFill>
              </a:rPr>
              <a:t>Customer references</a:t>
            </a:r>
            <a:endParaRPr lang="cs-CZ" sz="1400" b="1">
              <a:solidFill>
                <a:srgbClr val="3E3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768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A02D0D-5F97-4824-8B2B-CCC43F01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</a:t>
            </a:r>
            <a:r>
              <a:rPr lang="en-US" dirty="0" err="1"/>
              <a:t>Flowmon</a:t>
            </a:r>
            <a:r>
              <a:rPr lang="en-US" dirty="0"/>
              <a:t> Started?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3EF0B09-5B15-4F98-AEB0-7D2228F4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744" y="1283369"/>
            <a:ext cx="7562055" cy="4876800"/>
          </a:xfrm>
        </p:spPr>
        <p:txBody>
          <a:bodyPr/>
          <a:lstStyle/>
          <a:p>
            <a:r>
              <a:rPr lang="en-US" dirty="0"/>
              <a:t>First 10GE NetFlow monitoring Probe</a:t>
            </a:r>
          </a:p>
          <a:p>
            <a:pPr lvl="1"/>
            <a:r>
              <a:rPr lang="en-US" dirty="0"/>
              <a:t>NIC of own design using FPGA</a:t>
            </a:r>
          </a:p>
          <a:p>
            <a:pPr lvl="1"/>
            <a:r>
              <a:rPr lang="en-US" dirty="0"/>
              <a:t>Non-sampled flow data on 10Gbps speed</a:t>
            </a:r>
          </a:p>
          <a:p>
            <a:r>
              <a:rPr lang="en-US" dirty="0"/>
              <a:t>Company started under INVEA-TECH name</a:t>
            </a:r>
          </a:p>
          <a:p>
            <a:pPr lvl="1"/>
            <a:r>
              <a:rPr lang="en-US" dirty="0"/>
              <a:t>University/CESNET spin-off</a:t>
            </a:r>
          </a:p>
          <a:p>
            <a:r>
              <a:rPr lang="en-US" dirty="0"/>
              <a:t>Network Behavior Analysis introduce</a:t>
            </a:r>
          </a:p>
          <a:p>
            <a:pPr lvl="1"/>
            <a:r>
              <a:rPr lang="en-US" dirty="0"/>
              <a:t>Security &amp; anomaly detection use-cases</a:t>
            </a:r>
          </a:p>
          <a:p>
            <a:pPr lvl="1"/>
            <a:r>
              <a:rPr lang="en-US" dirty="0"/>
              <a:t>Doing business outside of Czech Republic</a:t>
            </a:r>
          </a:p>
          <a:p>
            <a:r>
              <a:rPr lang="en-US" dirty="0"/>
              <a:t>Strong focus on performance monitoring</a:t>
            </a:r>
          </a:p>
          <a:p>
            <a:pPr lvl="1"/>
            <a:r>
              <a:rPr lang="en-US" dirty="0"/>
              <a:t>Network/Application Performance</a:t>
            </a:r>
          </a:p>
          <a:p>
            <a:endParaRPr lang="en-US" dirty="0"/>
          </a:p>
          <a:p>
            <a:endParaRPr lang="cs-CZ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75A4B96-CC19-4F9A-A14E-331A679FB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580049"/>
              </p:ext>
            </p:extLst>
          </p:nvPr>
        </p:nvGraphicFramePr>
        <p:xfrm>
          <a:off x="589545" y="1283369"/>
          <a:ext cx="1656184" cy="46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Obrázek 5">
            <a:extLst>
              <a:ext uri="{FF2B5EF4-FFF2-40B4-BE49-F238E27FC236}">
                <a16:creationId xmlns:a16="http://schemas.microsoft.com/office/drawing/2014/main" id="{E0CAAB23-8405-4DF4-A0CA-C4A0FB517B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284788"/>
            <a:ext cx="834114" cy="46339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F9E118A-5129-4C4D-B2C7-98FEFF21D1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30" y="1844824"/>
            <a:ext cx="1045502" cy="46339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8A2571A9-FA00-4ECB-9E01-C127EE3979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91" y="2896736"/>
            <a:ext cx="1159697" cy="15308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B2A5C973-752C-4EA4-9F1F-966C02F573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76" y="3811110"/>
            <a:ext cx="691410" cy="622268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1CDB0299-44EA-41C9-B210-3B07475F01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76" y="5262078"/>
            <a:ext cx="691409" cy="6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60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C:\Users\lqs\Desktop\gray-envelop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6336" y="5980620"/>
            <a:ext cx="439448" cy="325516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13136" y="2641597"/>
            <a:ext cx="1987187" cy="2088232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29" name="Obrázek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211" y="1261278"/>
            <a:ext cx="490692" cy="868526"/>
          </a:xfrm>
          <a:prstGeom prst="rect">
            <a:avLst/>
          </a:prstGeom>
        </p:spPr>
      </p:pic>
      <p:pic>
        <p:nvPicPr>
          <p:cNvPr id="32" name="Obrázek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59" y="2832329"/>
            <a:ext cx="2009279" cy="576332"/>
          </a:xfrm>
          <a:prstGeom prst="rect">
            <a:avLst/>
          </a:prstGeom>
        </p:spPr>
      </p:pic>
      <p:grpSp>
        <p:nvGrpSpPr>
          <p:cNvPr id="51" name="Skupina 50"/>
          <p:cNvGrpSpPr/>
          <p:nvPr/>
        </p:nvGrpSpPr>
        <p:grpSpPr>
          <a:xfrm>
            <a:off x="2138241" y="5015102"/>
            <a:ext cx="7814348" cy="1214922"/>
            <a:chOff x="1078131" y="5111615"/>
            <a:chExt cx="7814348" cy="1325962"/>
          </a:xfrm>
        </p:grpSpPr>
        <p:sp>
          <p:nvSpPr>
            <p:cNvPr id="4" name="Obdélník 3"/>
            <p:cNvSpPr/>
            <p:nvPr/>
          </p:nvSpPr>
          <p:spPr>
            <a:xfrm>
              <a:off x="1078131" y="5111615"/>
              <a:ext cx="7275770" cy="1325962"/>
            </a:xfrm>
            <a:prstGeom prst="rect">
              <a:avLst/>
            </a:prstGeom>
            <a:noFill/>
            <a:ln>
              <a:solidFill>
                <a:srgbClr val="58BF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endParaRPr lang="en-US"/>
            </a:p>
          </p:txBody>
        </p:sp>
        <p:sp>
          <p:nvSpPr>
            <p:cNvPr id="7" name="TextovéPole 6"/>
            <p:cNvSpPr txBox="1"/>
            <p:nvPr/>
          </p:nvSpPr>
          <p:spPr>
            <a:xfrm>
              <a:off x="1120832" y="5187210"/>
              <a:ext cx="7771647" cy="302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r>
                <a:rPr lang="en-US" sz="1200" b="1">
                  <a:latin typeface="Consolas" panose="020B0609020204030204" pitchFamily="49" charset="0"/>
                </a:rPr>
                <a:t>Start   Duration Proto    Src IP:Port	     Dst IP:Port    Packets  Bytes  …</a:t>
              </a:r>
            </a:p>
          </p:txBody>
        </p:sp>
      </p:grpSp>
      <p:cxnSp>
        <p:nvCxnSpPr>
          <p:cNvPr id="36" name="Přímá spojnice se šipkou 35"/>
          <p:cNvCxnSpPr/>
          <p:nvPr/>
        </p:nvCxnSpPr>
        <p:spPr>
          <a:xfrm flipH="1" flipV="1">
            <a:off x="8338653" y="3495581"/>
            <a:ext cx="0" cy="1349326"/>
          </a:xfrm>
          <a:prstGeom prst="straightConnector1">
            <a:avLst/>
          </a:prstGeom>
          <a:ln w="57150">
            <a:solidFill>
              <a:srgbClr val="92D633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/>
          <p:cNvCxnSpPr>
            <a:stCxn id="27" idx="1"/>
            <a:endCxn id="22" idx="3"/>
          </p:cNvCxnSpPr>
          <p:nvPr/>
        </p:nvCxnSpPr>
        <p:spPr>
          <a:xfrm flipH="1">
            <a:off x="4450161" y="1705450"/>
            <a:ext cx="706585" cy="0"/>
          </a:xfrm>
          <a:prstGeom prst="straightConnector1">
            <a:avLst/>
          </a:prstGeom>
          <a:ln w="28575">
            <a:solidFill>
              <a:srgbClr val="58BFD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se šipkou 48"/>
          <p:cNvCxnSpPr>
            <a:stCxn id="28" idx="1"/>
            <a:endCxn id="27" idx="3"/>
          </p:cNvCxnSpPr>
          <p:nvPr/>
        </p:nvCxnSpPr>
        <p:spPr>
          <a:xfrm flipH="1">
            <a:off x="6045416" y="1695542"/>
            <a:ext cx="816961" cy="9908"/>
          </a:xfrm>
          <a:prstGeom prst="straightConnector1">
            <a:avLst/>
          </a:prstGeom>
          <a:ln w="28575">
            <a:solidFill>
              <a:srgbClr val="58BFD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se šipkou 52"/>
          <p:cNvCxnSpPr>
            <a:stCxn id="29" idx="1"/>
            <a:endCxn id="28" idx="3"/>
          </p:cNvCxnSpPr>
          <p:nvPr/>
        </p:nvCxnSpPr>
        <p:spPr>
          <a:xfrm flipH="1">
            <a:off x="7751047" y="1695542"/>
            <a:ext cx="1129165" cy="1"/>
          </a:xfrm>
          <a:prstGeom prst="straightConnector1">
            <a:avLst/>
          </a:prstGeom>
          <a:ln w="28575">
            <a:solidFill>
              <a:srgbClr val="58BFD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/>
          <p:cNvCxnSpPr>
            <a:stCxn id="27" idx="2"/>
            <a:endCxn id="5" idx="0"/>
          </p:cNvCxnSpPr>
          <p:nvPr/>
        </p:nvCxnSpPr>
        <p:spPr>
          <a:xfrm>
            <a:off x="5601081" y="1994267"/>
            <a:ext cx="5649" cy="647330"/>
          </a:xfrm>
          <a:prstGeom prst="straightConnector1">
            <a:avLst/>
          </a:prstGeom>
          <a:ln w="57150">
            <a:solidFill>
              <a:srgbClr val="92D633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nice se šipkou 63"/>
          <p:cNvCxnSpPr/>
          <p:nvPr/>
        </p:nvCxnSpPr>
        <p:spPr>
          <a:xfrm flipH="1">
            <a:off x="5645784" y="4719922"/>
            <a:ext cx="3700" cy="301589"/>
          </a:xfrm>
          <a:prstGeom prst="straightConnector1">
            <a:avLst/>
          </a:prstGeom>
          <a:ln w="57150">
            <a:solidFill>
              <a:srgbClr val="92D633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90" y="1416633"/>
            <a:ext cx="888670" cy="577635"/>
          </a:xfrm>
          <a:prstGeom prst="rect">
            <a:avLst/>
          </a:prstGeom>
        </p:spPr>
      </p:pic>
      <p:pic>
        <p:nvPicPr>
          <p:cNvPr id="27" name="Obrázek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745" y="1416633"/>
            <a:ext cx="888670" cy="577635"/>
          </a:xfrm>
          <a:prstGeom prst="rect">
            <a:avLst/>
          </a:prstGeom>
        </p:spPr>
      </p:pic>
      <p:pic>
        <p:nvPicPr>
          <p:cNvPr id="28" name="Obrázek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76" y="1406725"/>
            <a:ext cx="888670" cy="577635"/>
          </a:xfrm>
          <a:prstGeom prst="rect">
            <a:avLst/>
          </a:prstGeom>
        </p:spPr>
      </p:pic>
      <p:pic>
        <p:nvPicPr>
          <p:cNvPr id="30" name="Obráze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14" y="2159149"/>
            <a:ext cx="1121972" cy="842679"/>
          </a:xfrm>
          <a:prstGeom prst="rect">
            <a:avLst/>
          </a:prstGeom>
        </p:spPr>
      </p:pic>
      <p:pic>
        <p:nvPicPr>
          <p:cNvPr id="31" name="Obrázek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64" y="3748906"/>
            <a:ext cx="1121972" cy="842679"/>
          </a:xfrm>
          <a:prstGeom prst="rect">
            <a:avLst/>
          </a:prstGeom>
        </p:spPr>
      </p:pic>
      <p:cxnSp>
        <p:nvCxnSpPr>
          <p:cNvPr id="40" name="Přímá spojnice se šipkou 39"/>
          <p:cNvCxnSpPr>
            <a:stCxn id="31" idx="3"/>
            <a:endCxn id="22" idx="2"/>
          </p:cNvCxnSpPr>
          <p:nvPr/>
        </p:nvCxnSpPr>
        <p:spPr>
          <a:xfrm flipV="1">
            <a:off x="3169537" y="1994267"/>
            <a:ext cx="836289" cy="2175978"/>
          </a:xfrm>
          <a:prstGeom prst="straightConnector1">
            <a:avLst/>
          </a:prstGeom>
          <a:ln w="28575">
            <a:solidFill>
              <a:srgbClr val="58BFD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se šipkou 42"/>
          <p:cNvCxnSpPr>
            <a:stCxn id="30" idx="3"/>
            <a:endCxn id="22" idx="2"/>
          </p:cNvCxnSpPr>
          <p:nvPr/>
        </p:nvCxnSpPr>
        <p:spPr>
          <a:xfrm flipV="1">
            <a:off x="3223187" y="1994268"/>
            <a:ext cx="782639" cy="586221"/>
          </a:xfrm>
          <a:prstGeom prst="straightConnector1">
            <a:avLst/>
          </a:prstGeom>
          <a:ln w="28575">
            <a:solidFill>
              <a:srgbClr val="58BFD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lqs\Desktop\green-envelope.png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-1046480" y="2780250"/>
            <a:ext cx="517774" cy="383536"/>
          </a:xfrm>
          <a:prstGeom prst="rect">
            <a:avLst/>
          </a:prstGeom>
          <a:noFill/>
        </p:spPr>
      </p:pic>
      <p:pic>
        <p:nvPicPr>
          <p:cNvPr id="1028" name="Picture 4" descr="C:\Users\lqs\Desktop\red-envelope.png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-1046480" y="3284306"/>
            <a:ext cx="517774" cy="383536"/>
          </a:xfrm>
          <a:prstGeom prst="rect">
            <a:avLst/>
          </a:prstGeom>
          <a:noFill/>
        </p:spPr>
      </p:pic>
      <p:pic>
        <p:nvPicPr>
          <p:cNvPr id="1040" name="Picture 16" descr="C:\Users\lqs\Desktop\green-envelope.png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-1116632" y="4005760"/>
            <a:ext cx="534276" cy="395759"/>
          </a:xfrm>
          <a:prstGeom prst="rect">
            <a:avLst/>
          </a:prstGeom>
          <a:noFill/>
        </p:spPr>
      </p:pic>
      <p:pic>
        <p:nvPicPr>
          <p:cNvPr id="1041" name="Picture 17" descr="C:\Users\lqs\Desktop\red-envelope.png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-1116632" y="4509816"/>
            <a:ext cx="534276" cy="395759"/>
          </a:xfrm>
          <a:prstGeom prst="rect">
            <a:avLst/>
          </a:prstGeom>
          <a:noFill/>
        </p:spPr>
      </p:pic>
      <p:sp>
        <p:nvSpPr>
          <p:cNvPr id="59" name="TextovéPole 58"/>
          <p:cNvSpPr txBox="1"/>
          <p:nvPr/>
        </p:nvSpPr>
        <p:spPr>
          <a:xfrm>
            <a:off x="8358329" y="3899118"/>
            <a:ext cx="97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cs-CZ"/>
              <a:t>Flow Export</a:t>
            </a:r>
            <a:endParaRPr lang="en-US"/>
          </a:p>
        </p:txBody>
      </p:sp>
      <p:sp>
        <p:nvSpPr>
          <p:cNvPr id="37" name="TextovéPole 36"/>
          <p:cNvSpPr txBox="1"/>
          <p:nvPr/>
        </p:nvSpPr>
        <p:spPr>
          <a:xfrm>
            <a:off x="2189329" y="5425385"/>
            <a:ext cx="777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9:35:24.8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    0      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TCP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192.168.1.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:10111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   10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10.10:80         1      40  …</a:t>
            </a:r>
            <a:endParaRPr lang="en-US" sz="1100" b="1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ovéPole 37"/>
          <p:cNvSpPr txBox="1"/>
          <p:nvPr/>
        </p:nvSpPr>
        <p:spPr>
          <a:xfrm>
            <a:off x="2194103" y="5424539"/>
            <a:ext cx="777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9:35:24.8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TCP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192.168.1.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:10111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   10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n-US" sz="1100" b="1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00B050"/>
                </a:solidFill>
                <a:latin typeface="Consolas" panose="020B0609020204030204" pitchFamily="49" charset="0"/>
              </a:rPr>
              <a:t>10.10:80         2      80  …</a:t>
            </a:r>
            <a:endParaRPr lang="en-US" sz="1100" b="1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ovéPole 38"/>
          <p:cNvSpPr txBox="1"/>
          <p:nvPr/>
        </p:nvSpPr>
        <p:spPr>
          <a:xfrm>
            <a:off x="2180941" y="5689928"/>
            <a:ext cx="777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9:35:2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0    0    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TCP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   10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10.10:80   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192.168.1.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:10111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     1      40  …</a:t>
            </a:r>
            <a:endParaRPr lang="en-US" sz="11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ovéPole 40"/>
          <p:cNvSpPr txBox="1"/>
          <p:nvPr/>
        </p:nvSpPr>
        <p:spPr>
          <a:xfrm>
            <a:off x="2176747" y="5696337"/>
            <a:ext cx="777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9:35:2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0   0.3   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TCP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   10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10.10:80   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192.168.1.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:10111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     2      156  …</a:t>
            </a:r>
            <a:endParaRPr lang="en-US" sz="11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ovéPole 41"/>
          <p:cNvSpPr txBox="1"/>
          <p:nvPr/>
        </p:nvSpPr>
        <p:spPr>
          <a:xfrm>
            <a:off x="2185135" y="5695161"/>
            <a:ext cx="777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9:35:2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0   0.5   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TCP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   10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10.10:80   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192.168.1.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:10111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     3      362  …</a:t>
            </a:r>
            <a:endParaRPr lang="en-US" sz="11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ovéPole 43"/>
          <p:cNvSpPr txBox="1"/>
          <p:nvPr/>
        </p:nvSpPr>
        <p:spPr>
          <a:xfrm>
            <a:off x="2176167" y="5691848"/>
            <a:ext cx="777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9:35:2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0   0.7   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TCP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   10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10.10:80   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192.168.1.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:10111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     4      862  …</a:t>
            </a:r>
            <a:endParaRPr lang="en-US" sz="11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ovéPole 44"/>
          <p:cNvSpPr txBox="1"/>
          <p:nvPr/>
        </p:nvSpPr>
        <p:spPr>
          <a:xfrm>
            <a:off x="2175587" y="5690423"/>
            <a:ext cx="777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9:35:2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0   0.9   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TCP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   10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10.10:80   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192.168.1.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100" b="1">
                <a:solidFill>
                  <a:srgbClr val="FF0000"/>
                </a:solidFill>
                <a:latin typeface="Consolas" panose="020B0609020204030204" pitchFamily="49" charset="0"/>
              </a:rPr>
              <a:t>:10111</a:t>
            </a:r>
            <a:r>
              <a:rPr lang="cs-CZ" sz="1100" b="1">
                <a:solidFill>
                  <a:srgbClr val="FF0000"/>
                </a:solidFill>
                <a:latin typeface="Consolas" panose="020B0609020204030204" pitchFamily="49" charset="0"/>
              </a:rPr>
              <a:t>       5     1231  …</a:t>
            </a:r>
            <a:endParaRPr lang="en-US" sz="11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9545" y="489786"/>
            <a:ext cx="10764254" cy="6134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Flow Monitoring Principle</a:t>
            </a:r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6580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childTnLst>
                                    <p:animMotion origin="layout" path="M 0.3013 -0.05763 L 0.40651 -0.18912 L 0.52083 -0.18912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childTnLst>
                                    <p:animMotion origin="layout" path="M 0.52356 -0.18889 L 0.81381 -0.18542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2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childTnLst>
                                    <p:animMotion origin="layout" path="M 0.8138 -0.25879 L 0.52396 -0.26088" pathEditMode="fixed" rAng="0" ptsTypes="AA">
                                      <p:cBhvr>
                                        <p:cTn id="2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childTnLst>
                                    <p:animMotion origin="layout" path="M 0.52357 -0.26227 L 0.4082 -0.26273 L 0.3013 -0.13102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0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remove" nodeType="clickEffect">
                                  <p:childTnLst>
                                    <p:animMotion origin="layout" path="M 0.30521 -0.23588 L 0.41562 -0.36527 L 0.81888 -0.36504" pathEditMode="fixed" rAng="0" ptsTypes="AAA">
                                      <p:cBhvr>
                                        <p:cTn id="42" dur="3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648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0" presetClass="path" presetSubtype="0" repeatCount="4000" accel="50000" decel="50000" fill="remove" nodeType="afterEffect">
                                  <p:childTnLst>
                                    <p:animMotion origin="layout" path="M 0.81888 -0.43842 L 0.41576 -0.43842 L 0.30769 -0.30764" pathEditMode="fixed" rAng="0" ptsTypes="AAA">
                                      <p:cBhvr>
                                        <p:cTn id="52" dur="3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60" y="652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withGroup">
                            <p:stCondLst>
                              <p:cond delay="1100"/>
                            </p:stCondLst>
                            <p:childTnLst>
                              <p:par>
                                <p:cTn id="98" presetID="0" presetClass="path" presetSubtype="0" accel="50000" decel="50000" fill="hold" nodeType="afterEffect">
                                  <p:childTnLst>
                                    <p:animMotion origin="layout" path="M -2.08333E-06 0.00046 C 0.07656 0.00648 0.15365 0.01273 0.19349 -0.05879 C 0.23334 -0.12963 0.23594 -0.27778 0.23893 -0.42546" pathEditMode="relative" rAng="0" ptsTypes="AAA">
                                      <p:cBhvr>
                                        <p:cTn id="99" dur="2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0" y="-2113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withGroup">
                            <p:stCondLst>
                              <p:cond delay="31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7" grpId="0"/>
      <p:bldP spid="37" grpId="1"/>
      <p:bldP spid="38" grpId="0"/>
      <p:bldP spid="38" grpId="1"/>
      <p:bldP spid="39" grpId="0"/>
      <p:bldP spid="39" grpId="1"/>
      <p:bldP spid="41" grpId="0"/>
      <p:bldP spid="41" grpId="1"/>
      <p:bldP spid="41" grpId="2"/>
      <p:bldP spid="42" grpId="0"/>
      <p:bldP spid="42" grpId="1"/>
      <p:bldP spid="44" grpId="0"/>
      <p:bldP spid="44" grpId="1"/>
      <p:bldP spid="45" grpId="0"/>
      <p:bldP spid="4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9545" y="489786"/>
            <a:ext cx="10764254" cy="613443"/>
          </a:xfrm>
        </p:spPr>
        <p:txBody>
          <a:bodyPr/>
          <a:lstStyle/>
          <a:p>
            <a:r>
              <a:rPr lang="en-US"/>
              <a:t>Flow vs. Packet Analysis</a:t>
            </a:r>
          </a:p>
        </p:txBody>
      </p:sp>
      <p:graphicFrame>
        <p:nvGraphicFramePr>
          <p:cNvPr id="3" name="Zástupný symbol pro obsah 5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88963" y="1282700"/>
          <a:ext cx="10764835" cy="2808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2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646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 marL="88569" marR="88569"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Strong aspects</a:t>
                      </a:r>
                    </a:p>
                  </a:txBody>
                  <a:tcPr marL="88569" marR="88569"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Weak aspects</a:t>
                      </a:r>
                    </a:p>
                  </a:txBody>
                  <a:tcPr marL="88569" marR="8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677">
                <a:tc>
                  <a:txBody>
                    <a:bodyPr/>
                    <a:lstStyle/>
                    <a:p>
                      <a:r>
                        <a:rPr lang="en-US" noProof="0"/>
                        <a:t>Flow data</a:t>
                      </a:r>
                      <a:endParaRPr lang="en-US" b="1" noProof="0"/>
                    </a:p>
                  </a:txBody>
                  <a:tcPr marL="88569" marR="88569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Works in high-speed networks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Resistant to encrypted traffic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Visibility and reporting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behavior analysis</a:t>
                      </a:r>
                    </a:p>
                  </a:txBody>
                  <a:tcPr marL="88569" marR="88569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noProof="0"/>
                        <a:t>No application layer</a:t>
                      </a:r>
                      <a:r>
                        <a:rPr lang="en-US" baseline="0" noProof="0"/>
                        <a:t> data</a:t>
                      </a:r>
                      <a:endParaRPr lang="en-US" noProof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noProof="0"/>
                        <a:t>Sometimes not enough details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noProof="0"/>
                        <a:t>Sampling</a:t>
                      </a:r>
                      <a:r>
                        <a:rPr lang="en-US" baseline="0" noProof="0"/>
                        <a:t> (routers, switches)</a:t>
                      </a:r>
                      <a:endParaRPr lang="en-US" noProof="0"/>
                    </a:p>
                  </a:txBody>
                  <a:tcPr marL="88569" marR="8856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677">
                <a:tc>
                  <a:txBody>
                    <a:bodyPr/>
                    <a:lstStyle/>
                    <a:p>
                      <a:r>
                        <a:rPr lang="en-US" noProof="0"/>
                        <a:t>Packet</a:t>
                      </a:r>
                      <a:r>
                        <a:rPr lang="en-US" baseline="0" noProof="0"/>
                        <a:t> analysis</a:t>
                      </a:r>
                      <a:endParaRPr lang="en-US" b="1" noProof="0"/>
                    </a:p>
                  </a:txBody>
                  <a:tcPr marL="88569" marR="88569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noProof="0"/>
                        <a:t>Full network traffic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noProof="0"/>
                        <a:t>Enough details for troubleshooting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noProof="0"/>
                        <a:t>Supports</a:t>
                      </a:r>
                      <a:r>
                        <a:rPr lang="en-US" baseline="0" noProof="0"/>
                        <a:t> forensic analysis</a:t>
                      </a:r>
                      <a:endParaRPr lang="en-US" noProof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noProof="0"/>
                        <a:t>Signature based detection</a:t>
                      </a:r>
                    </a:p>
                  </a:txBody>
                  <a:tcPr marL="88569" marR="88569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noProof="0"/>
                        <a:t>Useless</a:t>
                      </a:r>
                      <a:r>
                        <a:rPr lang="en-US" baseline="0" noProof="0"/>
                        <a:t> for</a:t>
                      </a:r>
                      <a:r>
                        <a:rPr lang="en-US" noProof="0"/>
                        <a:t> encrypted traffic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noProof="0"/>
                        <a:t>Usually too much details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noProof="0"/>
                        <a:t>Very resource consuming</a:t>
                      </a:r>
                    </a:p>
                  </a:txBody>
                  <a:tcPr marL="88569" marR="8856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Zástupný symbol pro obsah 2"/>
          <p:cNvSpPr txBox="1"/>
          <p:nvPr/>
        </p:nvSpPr>
        <p:spPr>
          <a:xfrm>
            <a:off x="588963" y="4210451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cs-CZ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87DC40"/>
              </a:buClr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3E3E40"/>
                </a:solidFill>
                <a:latin typeface="Arial" pitchFamily="34" charset="0"/>
                <a:cs typeface="Arial" pitchFamily="34" charset="0"/>
              </a:rPr>
              <a:t>Solution</a:t>
            </a:r>
            <a:r>
              <a:rPr lang="cs-CZ"/>
              <a:t>?</a:t>
            </a:r>
          </a:p>
          <a:p>
            <a:pPr lvl="1">
              <a:buClr>
                <a:srgbClr val="3E3E40"/>
              </a:buClr>
              <a:buSzPct val="75000"/>
            </a:pPr>
            <a:r>
              <a:rPr lang="en-US"/>
              <a:t>Take advantage of strong aspects in one solution</a:t>
            </a:r>
            <a:endParaRPr lang="cs-CZ"/>
          </a:p>
          <a:p>
            <a:pPr lvl="1">
              <a:buClr>
                <a:srgbClr val="3E3E40"/>
              </a:buClr>
              <a:buSzPct val="75000"/>
            </a:pPr>
            <a:r>
              <a:rPr lang="en-US"/>
              <a:t>Versatile and flexible Probes for visibility into all network layers – </a:t>
            </a:r>
            <a:r>
              <a:rPr lang="en-US" b="1"/>
              <a:t>Flowmon long-term strategy</a:t>
            </a:r>
            <a:endParaRPr lang="cs-CZ" b="1"/>
          </a:p>
        </p:txBody>
      </p:sp>
    </p:spTree>
    <p:extLst>
      <p:ext uri="{BB962C8B-B14F-4D97-AF65-F5344CB8AC3E}">
        <p14:creationId xmlns:p14="http://schemas.microsoft.com/office/powerpoint/2010/main" val="4069602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89545" y="489786"/>
            <a:ext cx="10764254" cy="613443"/>
          </a:xfrm>
        </p:spPr>
        <p:txBody>
          <a:bodyPr/>
          <a:lstStyle/>
          <a:p>
            <a:r>
              <a:rPr lang="en-US" dirty="0" err="1"/>
              <a:t>Flowmon</a:t>
            </a:r>
            <a:r>
              <a:rPr lang="en-US" dirty="0"/>
              <a:t> </a:t>
            </a:r>
            <a:r>
              <a:rPr lang="cs-CZ" dirty="0" err="1"/>
              <a:t>Probe</a:t>
            </a:r>
            <a:r>
              <a:rPr lang="en-US" dirty="0"/>
              <a:t>s</a:t>
            </a:r>
            <a:endParaRPr lang="en-GB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4294967295"/>
          </p:nvPr>
        </p:nvSpPr>
        <p:spPr>
          <a:xfrm>
            <a:off x="589546" y="1283369"/>
            <a:ext cx="10764253" cy="4876800"/>
          </a:xfrm>
        </p:spPr>
        <p:txBody>
          <a:bodyPr/>
          <a:lstStyle/>
          <a:p>
            <a:r>
              <a:rPr lang="en-US"/>
              <a:t>Versatile and flexible network appliance</a:t>
            </a:r>
            <a:r>
              <a:rPr lang="cs-CZ"/>
              <a:t>s</a:t>
            </a:r>
            <a:endParaRPr lang="en-US"/>
          </a:p>
          <a:p>
            <a:pPr lvl="1"/>
            <a:r>
              <a:rPr lang="en-US"/>
              <a:t>Monitoring ports convert packets to flows</a:t>
            </a:r>
          </a:p>
          <a:p>
            <a:pPr lvl="1"/>
            <a:r>
              <a:rPr lang="en-US"/>
              <a:t>Un-sampled export in NetFlow v5/v9 or IPFIX</a:t>
            </a:r>
          </a:p>
          <a:p>
            <a:pPr lvl="1"/>
            <a:r>
              <a:rPr lang="en-US"/>
              <a:t>Wire-speed, L2-L7 visibility, PCAPs when needed</a:t>
            </a:r>
          </a:p>
        </p:txBody>
      </p:sp>
      <p:grpSp>
        <p:nvGrpSpPr>
          <p:cNvPr id="12" name="Skupina 11"/>
          <p:cNvGrpSpPr/>
          <p:nvPr/>
        </p:nvGrpSpPr>
        <p:grpSpPr>
          <a:xfrm>
            <a:off x="589545" y="3372420"/>
            <a:ext cx="2991600" cy="3064297"/>
            <a:chOff x="685975" y="3477687"/>
            <a:chExt cx="2347573" cy="3064297"/>
          </a:xfrm>
        </p:grpSpPr>
        <p:sp>
          <p:nvSpPr>
            <p:cNvPr id="6" name="Volný tvar 5"/>
            <p:cNvSpPr/>
            <p:nvPr/>
          </p:nvSpPr>
          <p:spPr>
            <a:xfrm>
              <a:off x="685975" y="3477687"/>
              <a:ext cx="2347573" cy="633600"/>
            </a:xfrm>
            <a:custGeom>
              <a:avLst/>
              <a:gdLst>
                <a:gd name="connsiteX0" fmla="*/ 0 w 2347573"/>
                <a:gd name="connsiteY0" fmla="*/ 0 h 633600"/>
                <a:gd name="connsiteX1" fmla="*/ 2347573 w 2347573"/>
                <a:gd name="connsiteY1" fmla="*/ 0 h 633600"/>
                <a:gd name="connsiteX2" fmla="*/ 2347573 w 2347573"/>
                <a:gd name="connsiteY2" fmla="*/ 633600 h 633600"/>
                <a:gd name="connsiteX3" fmla="*/ 0 w 2347573"/>
                <a:gd name="connsiteY3" fmla="*/ 633600 h 633600"/>
                <a:gd name="connsiteX4" fmla="*/ 0 w 2347573"/>
                <a:gd name="connsiteY4" fmla="*/ 0 h 6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7573" h="633600">
                  <a:moveTo>
                    <a:pt x="0" y="0"/>
                  </a:moveTo>
                  <a:lnTo>
                    <a:pt x="2347573" y="0"/>
                  </a:lnTo>
                  <a:lnTo>
                    <a:pt x="2347573" y="633600"/>
                  </a:lnTo>
                  <a:lnTo>
                    <a:pt x="0" y="63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4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>
                  <a:solidFill>
                    <a:schemeClr val="bg1"/>
                  </a:solidFill>
                </a:rPr>
                <a:t>L2</a:t>
              </a:r>
            </a:p>
          </p:txBody>
        </p:sp>
        <p:sp>
          <p:nvSpPr>
            <p:cNvPr id="7" name="Volný tvar 6"/>
            <p:cNvSpPr/>
            <p:nvPr/>
          </p:nvSpPr>
          <p:spPr>
            <a:xfrm>
              <a:off x="685975" y="4111287"/>
              <a:ext cx="2347573" cy="2430697"/>
            </a:xfrm>
            <a:custGeom>
              <a:avLst/>
              <a:gdLst>
                <a:gd name="connsiteX0" fmla="*/ 0 w 2347573"/>
                <a:gd name="connsiteY0" fmla="*/ 0 h 2430697"/>
                <a:gd name="connsiteX1" fmla="*/ 2347573 w 2347573"/>
                <a:gd name="connsiteY1" fmla="*/ 0 h 2430697"/>
                <a:gd name="connsiteX2" fmla="*/ 2347573 w 2347573"/>
                <a:gd name="connsiteY2" fmla="*/ 2430697 h 2430697"/>
                <a:gd name="connsiteX3" fmla="*/ 0 w 2347573"/>
                <a:gd name="connsiteY3" fmla="*/ 2430697 h 2430697"/>
                <a:gd name="connsiteX4" fmla="*/ 0 w 2347573"/>
                <a:gd name="connsiteY4" fmla="*/ 0 h 243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7573" h="2430697">
                  <a:moveTo>
                    <a:pt x="0" y="0"/>
                  </a:moveTo>
                  <a:lnTo>
                    <a:pt x="2347573" y="0"/>
                  </a:lnTo>
                  <a:lnTo>
                    <a:pt x="2347573" y="2430697"/>
                  </a:lnTo>
                  <a:lnTo>
                    <a:pt x="0" y="2430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/>
                <a:t>MAC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/>
                <a:t>VLAN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/>
                <a:t>MPLS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/>
                <a:t>GRE tunnel</a:t>
              </a:r>
              <a:endParaRPr lang="cs-CZ" sz="2000"/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2000"/>
                <a:t>OTV</a:t>
              </a:r>
              <a:endParaRPr lang="en-GB" sz="2000"/>
            </a:p>
          </p:txBody>
        </p:sp>
      </p:grpSp>
      <p:grpSp>
        <p:nvGrpSpPr>
          <p:cNvPr id="13" name="Skupina 12"/>
          <p:cNvGrpSpPr/>
          <p:nvPr/>
        </p:nvGrpSpPr>
        <p:grpSpPr>
          <a:xfrm>
            <a:off x="3754249" y="3372420"/>
            <a:ext cx="2990305" cy="3064297"/>
            <a:chOff x="3362209" y="3477687"/>
            <a:chExt cx="2347573" cy="3064297"/>
          </a:xfrm>
        </p:grpSpPr>
        <p:sp>
          <p:nvSpPr>
            <p:cNvPr id="8" name="Volný tvar 7"/>
            <p:cNvSpPr/>
            <p:nvPr/>
          </p:nvSpPr>
          <p:spPr>
            <a:xfrm>
              <a:off x="3362209" y="3477687"/>
              <a:ext cx="2347573" cy="633600"/>
            </a:xfrm>
            <a:custGeom>
              <a:avLst/>
              <a:gdLst>
                <a:gd name="connsiteX0" fmla="*/ 0 w 2347573"/>
                <a:gd name="connsiteY0" fmla="*/ 0 h 633600"/>
                <a:gd name="connsiteX1" fmla="*/ 2347573 w 2347573"/>
                <a:gd name="connsiteY1" fmla="*/ 0 h 633600"/>
                <a:gd name="connsiteX2" fmla="*/ 2347573 w 2347573"/>
                <a:gd name="connsiteY2" fmla="*/ 633600 h 633600"/>
                <a:gd name="connsiteX3" fmla="*/ 0 w 2347573"/>
                <a:gd name="connsiteY3" fmla="*/ 633600 h 633600"/>
                <a:gd name="connsiteX4" fmla="*/ 0 w 2347573"/>
                <a:gd name="connsiteY4" fmla="*/ 0 h 6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7573" h="633600">
                  <a:moveTo>
                    <a:pt x="0" y="0"/>
                  </a:moveTo>
                  <a:lnTo>
                    <a:pt x="2347573" y="0"/>
                  </a:lnTo>
                  <a:lnTo>
                    <a:pt x="2347573" y="633600"/>
                  </a:lnTo>
                  <a:lnTo>
                    <a:pt x="0" y="63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4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 dirty="0">
                  <a:solidFill>
                    <a:schemeClr val="bg1"/>
                  </a:solidFill>
                </a:rPr>
                <a:t>L3/L4</a:t>
              </a:r>
            </a:p>
          </p:txBody>
        </p:sp>
        <p:sp>
          <p:nvSpPr>
            <p:cNvPr id="9" name="Volný tvar 8"/>
            <p:cNvSpPr/>
            <p:nvPr/>
          </p:nvSpPr>
          <p:spPr>
            <a:xfrm>
              <a:off x="3362209" y="4111287"/>
              <a:ext cx="2347573" cy="2430697"/>
            </a:xfrm>
            <a:custGeom>
              <a:avLst/>
              <a:gdLst>
                <a:gd name="connsiteX0" fmla="*/ 0 w 2347573"/>
                <a:gd name="connsiteY0" fmla="*/ 0 h 2430697"/>
                <a:gd name="connsiteX1" fmla="*/ 2347573 w 2347573"/>
                <a:gd name="connsiteY1" fmla="*/ 0 h 2430697"/>
                <a:gd name="connsiteX2" fmla="*/ 2347573 w 2347573"/>
                <a:gd name="connsiteY2" fmla="*/ 2430697 h 2430697"/>
                <a:gd name="connsiteX3" fmla="*/ 0 w 2347573"/>
                <a:gd name="connsiteY3" fmla="*/ 2430697 h 2430697"/>
                <a:gd name="connsiteX4" fmla="*/ 0 w 2347573"/>
                <a:gd name="connsiteY4" fmla="*/ 0 h 243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7573" h="2430697">
                  <a:moveTo>
                    <a:pt x="0" y="0"/>
                  </a:moveTo>
                  <a:lnTo>
                    <a:pt x="2347573" y="0"/>
                  </a:lnTo>
                  <a:lnTo>
                    <a:pt x="2347573" y="2430697"/>
                  </a:lnTo>
                  <a:lnTo>
                    <a:pt x="0" y="2430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dirty="0"/>
                <a:t>Standard items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dirty="0"/>
                <a:t>NPM metrics</a:t>
              </a:r>
            </a:p>
            <a:p>
              <a:pPr marL="457200" lvl="2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dirty="0"/>
                <a:t>RTT, SRT, …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dirty="0"/>
                <a:t>TTL, SYN size, …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dirty="0" err="1"/>
                <a:t>VxLAN</a:t>
              </a:r>
              <a:endParaRPr lang="en-GB" sz="2000" dirty="0"/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dirty="0"/>
                <a:t>ASN (BGP)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 dirty="0"/>
                <a:t>Geolocation</a:t>
              </a:r>
            </a:p>
          </p:txBody>
        </p:sp>
      </p:grpSp>
      <p:grpSp>
        <p:nvGrpSpPr>
          <p:cNvPr id="14" name="Skupina 13"/>
          <p:cNvGrpSpPr/>
          <p:nvPr/>
        </p:nvGrpSpPr>
        <p:grpSpPr>
          <a:xfrm>
            <a:off x="6917658" y="3372420"/>
            <a:ext cx="3379578" cy="3064297"/>
            <a:chOff x="6038442" y="3477687"/>
            <a:chExt cx="2347573" cy="3064297"/>
          </a:xfrm>
        </p:grpSpPr>
        <p:sp>
          <p:nvSpPr>
            <p:cNvPr id="10" name="Volný tvar 9"/>
            <p:cNvSpPr/>
            <p:nvPr/>
          </p:nvSpPr>
          <p:spPr>
            <a:xfrm>
              <a:off x="6038442" y="3477687"/>
              <a:ext cx="2347573" cy="633600"/>
            </a:xfrm>
            <a:custGeom>
              <a:avLst/>
              <a:gdLst>
                <a:gd name="connsiteX0" fmla="*/ 0 w 2347573"/>
                <a:gd name="connsiteY0" fmla="*/ 0 h 633600"/>
                <a:gd name="connsiteX1" fmla="*/ 2347573 w 2347573"/>
                <a:gd name="connsiteY1" fmla="*/ 0 h 633600"/>
                <a:gd name="connsiteX2" fmla="*/ 2347573 w 2347573"/>
                <a:gd name="connsiteY2" fmla="*/ 633600 h 633600"/>
                <a:gd name="connsiteX3" fmla="*/ 0 w 2347573"/>
                <a:gd name="connsiteY3" fmla="*/ 633600 h 633600"/>
                <a:gd name="connsiteX4" fmla="*/ 0 w 2347573"/>
                <a:gd name="connsiteY4" fmla="*/ 0 h 6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7573" h="633600">
                  <a:moveTo>
                    <a:pt x="0" y="0"/>
                  </a:moveTo>
                  <a:lnTo>
                    <a:pt x="2347573" y="0"/>
                  </a:lnTo>
                  <a:lnTo>
                    <a:pt x="2347573" y="633600"/>
                  </a:lnTo>
                  <a:lnTo>
                    <a:pt x="0" y="63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E4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200">
                  <a:solidFill>
                    <a:schemeClr val="bg1"/>
                  </a:solidFill>
                </a:rPr>
                <a:t>L7</a:t>
              </a:r>
            </a:p>
          </p:txBody>
        </p:sp>
        <p:sp>
          <p:nvSpPr>
            <p:cNvPr id="11" name="Volný tvar 10"/>
            <p:cNvSpPr/>
            <p:nvPr/>
          </p:nvSpPr>
          <p:spPr>
            <a:xfrm>
              <a:off x="6038442" y="4111287"/>
              <a:ext cx="2347573" cy="2430697"/>
            </a:xfrm>
            <a:custGeom>
              <a:avLst/>
              <a:gdLst>
                <a:gd name="connsiteX0" fmla="*/ 0 w 2347573"/>
                <a:gd name="connsiteY0" fmla="*/ 0 h 2430697"/>
                <a:gd name="connsiteX1" fmla="*/ 2347573 w 2347573"/>
                <a:gd name="connsiteY1" fmla="*/ 0 h 2430697"/>
                <a:gd name="connsiteX2" fmla="*/ 2347573 w 2347573"/>
                <a:gd name="connsiteY2" fmla="*/ 2430697 h 2430697"/>
                <a:gd name="connsiteX3" fmla="*/ 0 w 2347573"/>
                <a:gd name="connsiteY3" fmla="*/ 2430697 h 2430697"/>
                <a:gd name="connsiteX4" fmla="*/ 0 w 2347573"/>
                <a:gd name="connsiteY4" fmla="*/ 0 h 243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7573" h="2430697">
                  <a:moveTo>
                    <a:pt x="0" y="0"/>
                  </a:moveTo>
                  <a:lnTo>
                    <a:pt x="2347573" y="0"/>
                  </a:lnTo>
                  <a:lnTo>
                    <a:pt x="2347573" y="2430697"/>
                  </a:lnTo>
                  <a:lnTo>
                    <a:pt x="0" y="2430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2" spcCol="1270" anchor="t" anchorCtr="0">
              <a:no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/>
                <a:t>NBAR2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/>
                <a:t>HTTP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/>
                <a:t>SNI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/>
                <a:t>DNS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/>
                <a:t>DHCP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GB" sz="2000"/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/>
                <a:t>SMB/CIFS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2000"/>
                <a:t>VoIP (SIP)</a:t>
              </a:r>
              <a:endParaRPr lang="cs-CZ" sz="2000"/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2000"/>
                <a:t>Email</a:t>
              </a:r>
              <a:endParaRPr lang="en-US" sz="2000"/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/>
                <a:t>SQL</a:t>
              </a:r>
            </a:p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GB" sz="2000"/>
            </a:p>
          </p:txBody>
        </p:sp>
      </p:grpSp>
      <p:sp>
        <p:nvSpPr>
          <p:cNvPr id="15" name="Volný tvar 14"/>
          <p:cNvSpPr/>
          <p:nvPr/>
        </p:nvSpPr>
        <p:spPr>
          <a:xfrm>
            <a:off x="8678763" y="5149934"/>
            <a:ext cx="3514898" cy="1709152"/>
          </a:xfrm>
          <a:custGeom>
            <a:avLst/>
            <a:gdLst>
              <a:gd name="connsiteX0" fmla="*/ 0 w 6319311"/>
              <a:gd name="connsiteY0" fmla="*/ 4095630 h 4095630"/>
              <a:gd name="connsiteX1" fmla="*/ 6318935 w 6319311"/>
              <a:gd name="connsiteY1" fmla="*/ 0 h 4095630"/>
              <a:gd name="connsiteX2" fmla="*/ 6316325 w 6319311"/>
              <a:gd name="connsiteY2" fmla="*/ 4093028 h 4095630"/>
              <a:gd name="connsiteX3" fmla="*/ 0 w 6319311"/>
              <a:gd name="connsiteY3" fmla="*/ 4095630 h 40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9311" h="4095630">
                <a:moveTo>
                  <a:pt x="0" y="4095630"/>
                </a:moveTo>
                <a:lnTo>
                  <a:pt x="6318935" y="0"/>
                </a:lnTo>
                <a:cubicBezTo>
                  <a:pt x="6320919" y="1364343"/>
                  <a:pt x="6314341" y="2728685"/>
                  <a:pt x="6316325" y="4093028"/>
                </a:cubicBezTo>
                <a:lnTo>
                  <a:pt x="0" y="4095630"/>
                </a:lnTo>
                <a:close/>
              </a:path>
            </a:pathLst>
          </a:custGeom>
          <a:solidFill>
            <a:srgbClr val="3E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cs-CZ">
              <a:solidFill>
                <a:srgbClr val="FFFFFF"/>
              </a:solidFill>
            </a:endParaRPr>
          </a:p>
        </p:txBody>
      </p:sp>
      <p:pic>
        <p:nvPicPr>
          <p:cNvPr id="16" name="Obráze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36" y="6309320"/>
            <a:ext cx="1566424" cy="2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2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  <p:cond evt="onBegin" delay="0">
                          <p:tn val="28"/>
                        </p:cond>
                      </p:stCondLst>
                      <p:childTnLst>
                        <p:par>
                          <p:cTn id="3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Přímá spojovací čára 6"/>
          <p:cNvCxnSpPr/>
          <p:nvPr/>
        </p:nvCxnSpPr>
        <p:spPr>
          <a:xfrm>
            <a:off x="3645633" y="1965187"/>
            <a:ext cx="640871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ovací čára 28"/>
          <p:cNvCxnSpPr/>
          <p:nvPr/>
        </p:nvCxnSpPr>
        <p:spPr>
          <a:xfrm>
            <a:off x="3645633" y="3061730"/>
            <a:ext cx="640871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ovací čára 29"/>
          <p:cNvCxnSpPr/>
          <p:nvPr/>
        </p:nvCxnSpPr>
        <p:spPr>
          <a:xfrm>
            <a:off x="3645633" y="4069842"/>
            <a:ext cx="640871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ástupný symbol pro obsah 1"/>
          <p:cNvSpPr>
            <a:spLocks noGrp="1"/>
          </p:cNvSpPr>
          <p:nvPr>
            <p:ph idx="4294967295"/>
          </p:nvPr>
        </p:nvSpPr>
        <p:spPr>
          <a:xfrm>
            <a:off x="589545" y="5085184"/>
            <a:ext cx="8229600" cy="16776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Round Trip Time – </a:t>
            </a:r>
            <a:r>
              <a:rPr lang="en-US" b="1"/>
              <a:t>delay introduced by network</a:t>
            </a:r>
          </a:p>
          <a:p>
            <a:pPr marL="0" indent="0">
              <a:buNone/>
            </a:pPr>
            <a:r>
              <a:rPr lang="en-US"/>
              <a:t>Server Response Time – </a:t>
            </a:r>
            <a:r>
              <a:rPr lang="en-US" b="1"/>
              <a:t>delay introduced by server/application</a:t>
            </a:r>
          </a:p>
          <a:p>
            <a:pPr marL="0" indent="0">
              <a:buNone/>
            </a:pPr>
            <a:r>
              <a:rPr lang="en-US"/>
              <a:t>Delay </a:t>
            </a:r>
            <a:r>
              <a:rPr lang="en-US" sz="2300"/>
              <a:t>(min, max, avg, deviation)</a:t>
            </a:r>
            <a:r>
              <a:rPr lang="en-US" sz="2600"/>
              <a:t> </a:t>
            </a:r>
            <a:r>
              <a:rPr lang="en-US"/>
              <a:t>– </a:t>
            </a:r>
            <a:r>
              <a:rPr lang="en-US" b="1"/>
              <a:t>delays between packets</a:t>
            </a:r>
          </a:p>
          <a:p>
            <a:pPr marL="0" indent="0">
              <a:buNone/>
            </a:pPr>
            <a:r>
              <a:rPr lang="en-US"/>
              <a:t>Jitter </a:t>
            </a:r>
            <a:r>
              <a:rPr lang="en-US" sz="2300"/>
              <a:t>(min, max, avg, deviation) </a:t>
            </a:r>
            <a:r>
              <a:rPr lang="en-US"/>
              <a:t>– </a:t>
            </a:r>
            <a:r>
              <a:rPr lang="en-US" b="1"/>
              <a:t>variance of delays between packets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89545" y="489786"/>
            <a:ext cx="10764254" cy="613443"/>
          </a:xfrm>
        </p:spPr>
        <p:txBody>
          <a:bodyPr/>
          <a:lstStyle/>
          <a:p>
            <a:r>
              <a:rPr lang="en-US"/>
              <a:t>NPM Principles</a:t>
            </a:r>
          </a:p>
        </p:txBody>
      </p:sp>
      <p:cxnSp>
        <p:nvCxnSpPr>
          <p:cNvPr id="4" name="Přímá spojovací čára 3"/>
          <p:cNvCxnSpPr/>
          <p:nvPr/>
        </p:nvCxnSpPr>
        <p:spPr>
          <a:xfrm flipV="1">
            <a:off x="4482667" y="1978535"/>
            <a:ext cx="341734" cy="2077219"/>
          </a:xfrm>
          <a:prstGeom prst="line">
            <a:avLst/>
          </a:prstGeom>
          <a:ln w="19050">
            <a:solidFill>
              <a:srgbClr val="3E3E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římá spojovací čára 4"/>
          <p:cNvCxnSpPr/>
          <p:nvPr/>
        </p:nvCxnSpPr>
        <p:spPr>
          <a:xfrm>
            <a:off x="4826336" y="1965188"/>
            <a:ext cx="360040" cy="2104655"/>
          </a:xfrm>
          <a:prstGeom prst="line">
            <a:avLst/>
          </a:prstGeom>
          <a:ln w="19050">
            <a:solidFill>
              <a:srgbClr val="3E3E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ovací čára 5"/>
          <p:cNvCxnSpPr/>
          <p:nvPr/>
        </p:nvCxnSpPr>
        <p:spPr>
          <a:xfrm>
            <a:off x="4106256" y="1974713"/>
            <a:ext cx="360040" cy="2104655"/>
          </a:xfrm>
          <a:prstGeom prst="line">
            <a:avLst/>
          </a:prstGeom>
          <a:ln w="19050">
            <a:solidFill>
              <a:srgbClr val="3E3E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4077681" y="1918895"/>
            <a:ext cx="494046" cy="307777"/>
          </a:xfrm>
          <a:prstGeom prst="rect">
            <a:avLst/>
          </a:prstGeom>
          <a:noFill/>
          <a:ln w="0">
            <a:noFill/>
            <a:prstDash val="sysDot"/>
          </a:ln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400"/>
              <a:t>Syn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4509729" y="361863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400"/>
              <a:t>Syn, </a:t>
            </a:r>
          </a:p>
          <a:p>
            <a:r>
              <a:rPr lang="en-US" sz="1400"/>
              <a:t>Ack</a:t>
            </a:r>
          </a:p>
        </p:txBody>
      </p:sp>
      <p:pic>
        <p:nvPicPr>
          <p:cNvPr id="16" name="Picture 16" descr="C:\Users\lqs\Desktop\green-envelop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116632" y="2132856"/>
            <a:ext cx="360040" cy="266696"/>
          </a:xfrm>
          <a:prstGeom prst="rect">
            <a:avLst/>
          </a:prstGeom>
          <a:noFill/>
        </p:spPr>
      </p:pic>
      <p:pic>
        <p:nvPicPr>
          <p:cNvPr id="17" name="Picture 17" descr="C:\Users\lqs\Desktop\red-envelope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-1116632" y="2492896"/>
            <a:ext cx="360040" cy="266696"/>
          </a:xfrm>
          <a:prstGeom prst="rect">
            <a:avLst/>
          </a:prstGeom>
          <a:noFill/>
        </p:spPr>
      </p:pic>
      <p:pic>
        <p:nvPicPr>
          <p:cNvPr id="18" name="Picture 16" descr="C:\Users\lqs\Desktop\green-envelop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116632" y="2924944"/>
            <a:ext cx="360040" cy="266696"/>
          </a:xfrm>
          <a:prstGeom prst="rect">
            <a:avLst/>
          </a:prstGeom>
          <a:noFill/>
        </p:spPr>
      </p:pic>
      <p:sp>
        <p:nvSpPr>
          <p:cNvPr id="22" name="TextovéPole 21"/>
          <p:cNvSpPr txBox="1"/>
          <p:nvPr/>
        </p:nvSpPr>
        <p:spPr>
          <a:xfrm>
            <a:off x="4797761" y="1918895"/>
            <a:ext cx="484428" cy="307777"/>
          </a:xfrm>
          <a:prstGeom prst="rect">
            <a:avLst/>
          </a:prstGeom>
          <a:noFill/>
          <a:ln w="0">
            <a:noFill/>
            <a:prstDash val="sysDot"/>
          </a:ln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400"/>
              <a:t>Ack</a:t>
            </a:r>
          </a:p>
        </p:txBody>
      </p:sp>
      <p:cxnSp>
        <p:nvCxnSpPr>
          <p:cNvPr id="25" name="Přímá spojovací čára 24"/>
          <p:cNvCxnSpPr/>
          <p:nvPr/>
        </p:nvCxnSpPr>
        <p:spPr>
          <a:xfrm flipH="1">
            <a:off x="4289391" y="4451369"/>
            <a:ext cx="724394" cy="1"/>
          </a:xfrm>
          <a:prstGeom prst="line">
            <a:avLst/>
          </a:prstGeom>
          <a:ln w="19050">
            <a:solidFill>
              <a:srgbClr val="3E3E4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4365714" y="4451368"/>
            <a:ext cx="62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/>
              <a:t>RTT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 flipH="1">
            <a:off x="4289391" y="3061730"/>
            <a:ext cx="4314" cy="1396338"/>
          </a:xfrm>
          <a:prstGeom prst="line">
            <a:avLst/>
          </a:prstGeom>
          <a:ln w="19050">
            <a:solidFill>
              <a:srgbClr val="3E3E40"/>
            </a:solidFill>
            <a:prstDash val="lgDash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čára 43"/>
          <p:cNvCxnSpPr/>
          <p:nvPr/>
        </p:nvCxnSpPr>
        <p:spPr>
          <a:xfrm flipH="1">
            <a:off x="5013785" y="3061730"/>
            <a:ext cx="0" cy="1396338"/>
          </a:xfrm>
          <a:prstGeom prst="line">
            <a:avLst/>
          </a:prstGeom>
          <a:ln w="19050">
            <a:solidFill>
              <a:srgbClr val="3E3E40"/>
            </a:solidFill>
            <a:prstDash val="lgDash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ravá jednoduchá závorka 64"/>
          <p:cNvSpPr/>
          <p:nvPr/>
        </p:nvSpPr>
        <p:spPr>
          <a:xfrm>
            <a:off x="4653745" y="1054798"/>
            <a:ext cx="72008" cy="1152128"/>
          </a:xfrm>
          <a:prstGeom prst="rightBracket">
            <a:avLst/>
          </a:prstGeom>
          <a:ln w="12700">
            <a:solidFill>
              <a:srgbClr val="3E3E4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TextovéPole 65"/>
          <p:cNvSpPr txBox="1"/>
          <p:nvPr/>
        </p:nvSpPr>
        <p:spPr>
          <a:xfrm>
            <a:off x="4076753" y="1369252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sz="1100"/>
              <a:t>TCP handshake</a:t>
            </a:r>
          </a:p>
        </p:txBody>
      </p:sp>
      <p:cxnSp>
        <p:nvCxnSpPr>
          <p:cNvPr id="67" name="Přímá spojovací čára 66"/>
          <p:cNvCxnSpPr/>
          <p:nvPr/>
        </p:nvCxnSpPr>
        <p:spPr>
          <a:xfrm>
            <a:off x="5981494" y="1974480"/>
            <a:ext cx="360040" cy="2104655"/>
          </a:xfrm>
          <a:prstGeom prst="line">
            <a:avLst/>
          </a:prstGeom>
          <a:ln w="19050">
            <a:solidFill>
              <a:srgbClr val="3E3E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ovací čára 67"/>
          <p:cNvCxnSpPr/>
          <p:nvPr/>
        </p:nvCxnSpPr>
        <p:spPr>
          <a:xfrm flipV="1">
            <a:off x="6341535" y="1966494"/>
            <a:ext cx="336029" cy="2101628"/>
          </a:xfrm>
          <a:prstGeom prst="line">
            <a:avLst/>
          </a:prstGeom>
          <a:ln w="19050">
            <a:solidFill>
              <a:srgbClr val="3E3E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Přímá spojovací čára 69"/>
          <p:cNvCxnSpPr/>
          <p:nvPr/>
        </p:nvCxnSpPr>
        <p:spPr>
          <a:xfrm flipV="1">
            <a:off x="6917599" y="1956970"/>
            <a:ext cx="347067" cy="2111153"/>
          </a:xfrm>
          <a:prstGeom prst="line">
            <a:avLst/>
          </a:prstGeom>
          <a:ln w="19050">
            <a:solidFill>
              <a:srgbClr val="3E3E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ovéPole 70"/>
          <p:cNvSpPr txBox="1"/>
          <p:nvPr/>
        </p:nvSpPr>
        <p:spPr>
          <a:xfrm>
            <a:off x="5949889" y="1918895"/>
            <a:ext cx="513282" cy="307777"/>
          </a:xfrm>
          <a:prstGeom prst="rect">
            <a:avLst/>
          </a:prstGeom>
          <a:noFill/>
          <a:ln w="0">
            <a:noFill/>
            <a:prstDash val="sysDot"/>
          </a:ln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400"/>
              <a:t>Req</a:t>
            </a:r>
          </a:p>
        </p:txBody>
      </p:sp>
      <p:sp>
        <p:nvSpPr>
          <p:cNvPr id="72" name="TextovéPole 71"/>
          <p:cNvSpPr txBox="1"/>
          <p:nvPr/>
        </p:nvSpPr>
        <p:spPr>
          <a:xfrm>
            <a:off x="6327626" y="3791103"/>
            <a:ext cx="484428" cy="307777"/>
          </a:xfrm>
          <a:prstGeom prst="rect">
            <a:avLst/>
          </a:prstGeom>
          <a:noFill/>
          <a:ln w="0">
            <a:noFill/>
            <a:prstDash val="sysDot"/>
          </a:ln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400"/>
              <a:t>Ack</a:t>
            </a:r>
          </a:p>
        </p:txBody>
      </p:sp>
      <p:sp>
        <p:nvSpPr>
          <p:cNvPr id="75" name="TextovéPole 74"/>
          <p:cNvSpPr txBox="1"/>
          <p:nvPr/>
        </p:nvSpPr>
        <p:spPr>
          <a:xfrm>
            <a:off x="6896190" y="3791103"/>
            <a:ext cx="562975" cy="307777"/>
          </a:xfrm>
          <a:prstGeom prst="rect">
            <a:avLst/>
          </a:prstGeom>
          <a:noFill/>
          <a:ln w="0">
            <a:noFill/>
            <a:prstDash val="sysDot"/>
          </a:ln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400"/>
              <a:t>Data</a:t>
            </a:r>
          </a:p>
        </p:txBody>
      </p:sp>
      <p:pic>
        <p:nvPicPr>
          <p:cNvPr id="19" name="Picture 17" descr="C:\Users\lqs\Desktop\red-envelope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-1116632" y="4437112"/>
            <a:ext cx="360040" cy="266696"/>
          </a:xfrm>
          <a:prstGeom prst="rect">
            <a:avLst/>
          </a:prstGeom>
          <a:noFill/>
        </p:spPr>
      </p:pic>
      <p:pic>
        <p:nvPicPr>
          <p:cNvPr id="20" name="Picture 16" descr="C:\Users\lqs\Desktop\green-envelop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116632" y="3645024"/>
            <a:ext cx="360040" cy="266696"/>
          </a:xfrm>
          <a:prstGeom prst="rect">
            <a:avLst/>
          </a:prstGeom>
          <a:noFill/>
        </p:spPr>
      </p:pic>
      <p:pic>
        <p:nvPicPr>
          <p:cNvPr id="73" name="Picture 17" descr="C:\Users\lqs\Desktop\red-envelope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-1116632" y="4077072"/>
            <a:ext cx="360040" cy="266696"/>
          </a:xfrm>
          <a:prstGeom prst="rect">
            <a:avLst/>
          </a:prstGeom>
          <a:noFill/>
        </p:spPr>
      </p:pic>
      <p:sp>
        <p:nvSpPr>
          <p:cNvPr id="79" name="Pravá jednoduchá závorka 78"/>
          <p:cNvSpPr/>
          <p:nvPr/>
        </p:nvSpPr>
        <p:spPr>
          <a:xfrm>
            <a:off x="6599122" y="982790"/>
            <a:ext cx="72008" cy="1296144"/>
          </a:xfrm>
          <a:prstGeom prst="rightBracket">
            <a:avLst/>
          </a:prstGeom>
          <a:ln w="12700">
            <a:solidFill>
              <a:srgbClr val="3E3E4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ovéPole 79"/>
          <p:cNvSpPr txBox="1"/>
          <p:nvPr/>
        </p:nvSpPr>
        <p:spPr>
          <a:xfrm>
            <a:off x="6051901" y="1369252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sz="1100"/>
              <a:t>Client request</a:t>
            </a:r>
          </a:p>
        </p:txBody>
      </p:sp>
      <p:cxnSp>
        <p:nvCxnSpPr>
          <p:cNvPr id="81" name="Přímá spojovací čára 80"/>
          <p:cNvCxnSpPr/>
          <p:nvPr/>
        </p:nvCxnSpPr>
        <p:spPr>
          <a:xfrm flipH="1">
            <a:off x="6483140" y="4467358"/>
            <a:ext cx="576064" cy="1"/>
          </a:xfrm>
          <a:prstGeom prst="line">
            <a:avLst/>
          </a:prstGeom>
          <a:ln w="19050">
            <a:solidFill>
              <a:srgbClr val="3E3E4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ovéPole 81"/>
          <p:cNvSpPr txBox="1"/>
          <p:nvPr/>
        </p:nvSpPr>
        <p:spPr>
          <a:xfrm>
            <a:off x="6457270" y="4459444"/>
            <a:ext cx="64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/>
              <a:t>SRT</a:t>
            </a:r>
          </a:p>
        </p:txBody>
      </p:sp>
      <p:cxnSp>
        <p:nvCxnSpPr>
          <p:cNvPr id="83" name="Přímá spojovací čára 82"/>
          <p:cNvCxnSpPr/>
          <p:nvPr/>
        </p:nvCxnSpPr>
        <p:spPr>
          <a:xfrm flipH="1">
            <a:off x="6485550" y="3071022"/>
            <a:ext cx="4314" cy="1387046"/>
          </a:xfrm>
          <a:prstGeom prst="line">
            <a:avLst/>
          </a:prstGeom>
          <a:ln w="19050">
            <a:solidFill>
              <a:srgbClr val="3E3E40"/>
            </a:solidFill>
            <a:prstDash val="lgDash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Přímá spojovací čára 83"/>
          <p:cNvCxnSpPr/>
          <p:nvPr/>
        </p:nvCxnSpPr>
        <p:spPr>
          <a:xfrm flipH="1">
            <a:off x="7061614" y="3071022"/>
            <a:ext cx="0" cy="1387046"/>
          </a:xfrm>
          <a:prstGeom prst="line">
            <a:avLst/>
          </a:prstGeom>
          <a:ln w="19050">
            <a:solidFill>
              <a:srgbClr val="3E3E40"/>
            </a:solidFill>
            <a:prstDash val="lgDash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ovací čára 85"/>
          <p:cNvCxnSpPr/>
          <p:nvPr/>
        </p:nvCxnSpPr>
        <p:spPr>
          <a:xfrm flipV="1">
            <a:off x="8064068" y="1967982"/>
            <a:ext cx="347067" cy="2111153"/>
          </a:xfrm>
          <a:prstGeom prst="line">
            <a:avLst/>
          </a:prstGeom>
          <a:ln w="19050">
            <a:solidFill>
              <a:srgbClr val="3E3E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Přímá spojovací čára 86"/>
          <p:cNvCxnSpPr/>
          <p:nvPr/>
        </p:nvCxnSpPr>
        <p:spPr>
          <a:xfrm flipV="1">
            <a:off x="8614186" y="1967982"/>
            <a:ext cx="347067" cy="2111153"/>
          </a:xfrm>
          <a:prstGeom prst="line">
            <a:avLst/>
          </a:prstGeom>
          <a:ln w="19050">
            <a:solidFill>
              <a:srgbClr val="3E3E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ovací čára 87"/>
          <p:cNvCxnSpPr/>
          <p:nvPr/>
        </p:nvCxnSpPr>
        <p:spPr>
          <a:xfrm flipV="1">
            <a:off x="9203223" y="1967982"/>
            <a:ext cx="347067" cy="2111153"/>
          </a:xfrm>
          <a:prstGeom prst="line">
            <a:avLst/>
          </a:prstGeom>
          <a:ln w="19050">
            <a:solidFill>
              <a:srgbClr val="3E3E4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Pravá jednoduchá závorka 92"/>
          <p:cNvSpPr/>
          <p:nvPr/>
        </p:nvSpPr>
        <p:spPr>
          <a:xfrm>
            <a:off x="8830209" y="877445"/>
            <a:ext cx="72008" cy="1512168"/>
          </a:xfrm>
          <a:prstGeom prst="rightBracket">
            <a:avLst/>
          </a:prstGeom>
          <a:ln w="12700">
            <a:solidFill>
              <a:srgbClr val="3E3E4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94" name="TextovéPole 93"/>
          <p:cNvSpPr txBox="1"/>
          <p:nvPr/>
        </p:nvSpPr>
        <p:spPr>
          <a:xfrm>
            <a:off x="8243776" y="1369252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sz="1100"/>
              <a:t>Server response</a:t>
            </a:r>
          </a:p>
        </p:txBody>
      </p:sp>
      <p:sp>
        <p:nvSpPr>
          <p:cNvPr id="95" name="TextovéPole 94"/>
          <p:cNvSpPr txBox="1"/>
          <p:nvPr/>
        </p:nvSpPr>
        <p:spPr>
          <a:xfrm>
            <a:off x="8038121" y="379110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400"/>
              <a:t>Data</a:t>
            </a:r>
          </a:p>
        </p:txBody>
      </p:sp>
      <p:sp>
        <p:nvSpPr>
          <p:cNvPr id="96" name="TextovéPole 95"/>
          <p:cNvSpPr txBox="1"/>
          <p:nvPr/>
        </p:nvSpPr>
        <p:spPr>
          <a:xfrm>
            <a:off x="8614185" y="379110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400"/>
              <a:t>Data</a:t>
            </a:r>
          </a:p>
        </p:txBody>
      </p:sp>
      <p:sp>
        <p:nvSpPr>
          <p:cNvPr id="97" name="TextovéPole 96"/>
          <p:cNvSpPr txBox="1"/>
          <p:nvPr/>
        </p:nvSpPr>
        <p:spPr>
          <a:xfrm>
            <a:off x="9190249" y="379110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 sz="1400"/>
              <a:t>Data</a:t>
            </a:r>
          </a:p>
        </p:txBody>
      </p:sp>
      <p:pic>
        <p:nvPicPr>
          <p:cNvPr id="98" name="Picture 17" descr="C:\Users\lqs\Desktop\red-envelope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-1116632" y="5085184"/>
            <a:ext cx="360040" cy="266696"/>
          </a:xfrm>
          <a:prstGeom prst="rect">
            <a:avLst/>
          </a:prstGeom>
          <a:noFill/>
        </p:spPr>
      </p:pic>
      <p:pic>
        <p:nvPicPr>
          <p:cNvPr id="99" name="Picture 17" descr="C:\Users\lqs\Desktop\red-envelope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-1116632" y="5466560"/>
            <a:ext cx="360040" cy="266696"/>
          </a:xfrm>
          <a:prstGeom prst="rect">
            <a:avLst/>
          </a:prstGeom>
          <a:noFill/>
        </p:spPr>
      </p:pic>
      <p:pic>
        <p:nvPicPr>
          <p:cNvPr id="100" name="Picture 17" descr="C:\Users\lqs\Desktop\red-envelope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-1116632" y="5805264"/>
            <a:ext cx="360040" cy="266696"/>
          </a:xfrm>
          <a:prstGeom prst="rect">
            <a:avLst/>
          </a:prstGeom>
          <a:noFill/>
        </p:spPr>
      </p:pic>
      <p:cxnSp>
        <p:nvCxnSpPr>
          <p:cNvPr id="101" name="Přímá spojovací čára 100"/>
          <p:cNvCxnSpPr/>
          <p:nvPr/>
        </p:nvCxnSpPr>
        <p:spPr>
          <a:xfrm flipH="1">
            <a:off x="8254145" y="4460661"/>
            <a:ext cx="504056" cy="1"/>
          </a:xfrm>
          <a:prstGeom prst="line">
            <a:avLst/>
          </a:prstGeom>
          <a:ln w="19050">
            <a:solidFill>
              <a:srgbClr val="3E3E4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ovéPole 101"/>
          <p:cNvSpPr txBox="1"/>
          <p:nvPr/>
        </p:nvSpPr>
        <p:spPr>
          <a:xfrm>
            <a:off x="8471027" y="444292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/>
              <a:t>Delay</a:t>
            </a:r>
          </a:p>
        </p:txBody>
      </p:sp>
      <p:cxnSp>
        <p:nvCxnSpPr>
          <p:cNvPr id="103" name="Přímá spojovací čára 102"/>
          <p:cNvCxnSpPr/>
          <p:nvPr/>
        </p:nvCxnSpPr>
        <p:spPr>
          <a:xfrm flipH="1">
            <a:off x="8254145" y="3071022"/>
            <a:ext cx="4314" cy="1387046"/>
          </a:xfrm>
          <a:prstGeom prst="line">
            <a:avLst/>
          </a:prstGeom>
          <a:ln w="19050">
            <a:solidFill>
              <a:srgbClr val="3E3E40"/>
            </a:solidFill>
            <a:prstDash val="lgDash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Přímá spojovací čára 103"/>
          <p:cNvCxnSpPr/>
          <p:nvPr/>
        </p:nvCxnSpPr>
        <p:spPr>
          <a:xfrm flipH="1">
            <a:off x="8758201" y="3071022"/>
            <a:ext cx="0" cy="1387046"/>
          </a:xfrm>
          <a:prstGeom prst="line">
            <a:avLst/>
          </a:prstGeom>
          <a:ln w="19050">
            <a:solidFill>
              <a:srgbClr val="3E3E40"/>
            </a:solidFill>
            <a:prstDash val="lgDash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Přímá spojovací čára 104"/>
          <p:cNvCxnSpPr/>
          <p:nvPr/>
        </p:nvCxnSpPr>
        <p:spPr>
          <a:xfrm flipH="1">
            <a:off x="9406273" y="3071022"/>
            <a:ext cx="0" cy="1387046"/>
          </a:xfrm>
          <a:prstGeom prst="line">
            <a:avLst/>
          </a:prstGeom>
          <a:ln w="19050">
            <a:solidFill>
              <a:srgbClr val="3E3E40"/>
            </a:solidFill>
            <a:prstDash val="lgDash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Přímá spojovací čára 106"/>
          <p:cNvCxnSpPr/>
          <p:nvPr/>
        </p:nvCxnSpPr>
        <p:spPr>
          <a:xfrm flipH="1">
            <a:off x="8758201" y="4460661"/>
            <a:ext cx="648072" cy="1"/>
          </a:xfrm>
          <a:prstGeom prst="line">
            <a:avLst/>
          </a:prstGeom>
          <a:ln w="19050">
            <a:solidFill>
              <a:srgbClr val="3E3E4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Obrázek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52" y="1660534"/>
            <a:ext cx="746453" cy="560638"/>
          </a:xfrm>
          <a:prstGeom prst="rect">
            <a:avLst/>
          </a:prstGeom>
        </p:spPr>
      </p:pic>
      <p:pic>
        <p:nvPicPr>
          <p:cNvPr id="59" name="Obrázek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1" y="2931959"/>
            <a:ext cx="980398" cy="199415"/>
          </a:xfrm>
          <a:prstGeom prst="rect">
            <a:avLst/>
          </a:prstGeom>
        </p:spPr>
      </p:pic>
      <p:pic>
        <p:nvPicPr>
          <p:cNvPr id="60" name="Obrázek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707" y="3813674"/>
            <a:ext cx="300587" cy="532039"/>
          </a:xfrm>
          <a:prstGeom prst="rect">
            <a:avLst/>
          </a:prstGeom>
        </p:spPr>
      </p:pic>
      <p:sp>
        <p:nvSpPr>
          <p:cNvPr id="2" name="TextovéPole 1"/>
          <p:cNvSpPr txBox="1"/>
          <p:nvPr/>
        </p:nvSpPr>
        <p:spPr>
          <a:xfrm>
            <a:off x="2562571" y="13341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/>
              <a:t>Client</a:t>
            </a:r>
          </a:p>
        </p:txBody>
      </p:sp>
      <p:sp>
        <p:nvSpPr>
          <p:cNvPr id="62" name="TextovéPole 61"/>
          <p:cNvSpPr txBox="1"/>
          <p:nvPr/>
        </p:nvSpPr>
        <p:spPr>
          <a:xfrm>
            <a:off x="2464016" y="254664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/>
              <a:t>Probe</a:t>
            </a:r>
          </a:p>
        </p:txBody>
      </p:sp>
      <p:sp>
        <p:nvSpPr>
          <p:cNvPr id="63" name="TextovéPole 62"/>
          <p:cNvSpPr txBox="1"/>
          <p:nvPr/>
        </p:nvSpPr>
        <p:spPr>
          <a:xfrm>
            <a:off x="2464016" y="34513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en-US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710232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remove" nodeType="clickEffect">
                                  <p:childTnLst>
                                    <p:animMotion origin="layout" path="M 0.41015 -0.04676 L 0.4431 0.25671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1516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remove" nodeType="clickEffect">
                                  <p:childTnLst>
                                    <p:animMotion origin="layout" path="M 0.4431 0.2044 L 0.47304 -0.09583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-150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3" fill="hold" nodeType="with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childTnLst>
                                    <p:animMotion origin="layout" path="M 0.47304 -0.15879 L 0.50091 0.14352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15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nodeType="with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remove" nodeType="clickEffect">
                                  <p:childTnLst>
                                    <p:animMotion origin="layout" path="M 0.56666 -0.26644 L 0.59258 0.03634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1513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remove" nodeType="clickEffect">
                                  <p:childTnLst>
                                    <p:animMotion origin="layout" path="M 0.59258 -0.02662 L 0.62174 -0.32685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1502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8" presetClass="entr" presetSubtype="3" fill="hold" nodeType="withEffect"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childTnLst>
                                    <p:animMotion origin="layout" path="M 0.6431 -0.07524 L 0.67122 -0.3794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15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18" presetClass="entr" presetSubtype="3" fill="hold" nodeType="withEffect"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6" fill="hold" nodeType="clickEffect"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8" presetClass="entr" presetSubtype="6" fill="hold" nodeType="withEffect"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8" presetClass="entr" presetSubtype="6" fill="hold" grpId="0" nodeType="afterEffect"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grpId="0" nodeType="clickEffect"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6" fill="hold" grpId="0" nodeType="withEffect"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remove" nodeType="clickEffect">
                                  <p:childTnLst>
                                    <p:animMotion origin="layout" path="M 0.7375 -0.16968 L 0.76458 -0.47523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5278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8" presetClass="entr" presetSubtype="3" fill="hold" nodeType="withEffect"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remove" nodeType="clickEffect">
                                  <p:childTnLst>
                                    <p:animMotion origin="layout" path="M 0.7819 -0.22362 L 0.8082 -0.5294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-1530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8" presetClass="entr" presetSubtype="3" fill="hold" nodeType="withEffect"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8" presetClass="entr" presetSubtype="3" fill="hold" grpId="0" nodeType="withEffect"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nodeType="clickEffect">
                                  <p:childTnLst>
                                    <p:animMotion origin="layout" path="M 0.83086 -0.27477 L 0.85911 -0.57893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15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8" presetID="18" presetClass="entr" presetSubtype="3" fill="hold" nodeType="withEffect"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8" presetClass="entr" presetSubtype="6" fill="hold" nodeType="clickEffect"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8" presetClass="entr" presetSubtype="6" fill="hold" nodeType="withEffect"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8" presetClass="entr" presetSubtype="6" fill="hold" nodeType="withEffect"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8" presetClass="entr" presetSubtype="6" fill="hold" grpId="0" nodeType="afterEffect"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6" grpId="0"/>
      <p:bldP spid="65" grpId="0" animBg="1"/>
      <p:bldP spid="66" grpId="0"/>
      <p:bldP spid="71" grpId="0"/>
      <p:bldP spid="72" grpId="0"/>
      <p:bldP spid="75" grpId="0"/>
      <p:bldP spid="79" grpId="0" animBg="1"/>
      <p:bldP spid="80" grpId="0"/>
      <p:bldP spid="82" grpId="0"/>
      <p:bldP spid="93" grpId="0" animBg="1"/>
      <p:bldP spid="94" grpId="0"/>
      <p:bldP spid="95" grpId="0"/>
      <p:bldP spid="96" grpId="0"/>
      <p:bldP spid="97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972897" y="1740174"/>
            <a:ext cx="2139495" cy="13249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2F2F2">
                    <a:lumMod val="90000"/>
                  </a:srgbClr>
                </a:solidFill>
              </a:rPr>
              <a:t>NPM metrics (RTT, SRT, Jitter)</a:t>
            </a:r>
          </a:p>
        </p:txBody>
      </p:sp>
      <p:sp>
        <p:nvSpPr>
          <p:cNvPr id="14" name="Volný tvar 13"/>
          <p:cNvSpPr/>
          <p:nvPr/>
        </p:nvSpPr>
        <p:spPr>
          <a:xfrm>
            <a:off x="8678763" y="5149934"/>
            <a:ext cx="3514898" cy="1709152"/>
          </a:xfrm>
          <a:custGeom>
            <a:avLst/>
            <a:gdLst>
              <a:gd name="connsiteX0" fmla="*/ 0 w 6319311"/>
              <a:gd name="connsiteY0" fmla="*/ 4095630 h 4095630"/>
              <a:gd name="connsiteX1" fmla="*/ 6318935 w 6319311"/>
              <a:gd name="connsiteY1" fmla="*/ 0 h 4095630"/>
              <a:gd name="connsiteX2" fmla="*/ 6316325 w 6319311"/>
              <a:gd name="connsiteY2" fmla="*/ 4093028 h 4095630"/>
              <a:gd name="connsiteX3" fmla="*/ 0 w 6319311"/>
              <a:gd name="connsiteY3" fmla="*/ 4095630 h 40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9311" h="4095630">
                <a:moveTo>
                  <a:pt x="0" y="4095630"/>
                </a:moveTo>
                <a:lnTo>
                  <a:pt x="6318935" y="0"/>
                </a:lnTo>
                <a:cubicBezTo>
                  <a:pt x="6320919" y="1364343"/>
                  <a:pt x="6314341" y="2728685"/>
                  <a:pt x="6316325" y="4093028"/>
                </a:cubicBezTo>
                <a:lnTo>
                  <a:pt x="0" y="4095630"/>
                </a:lnTo>
                <a:close/>
              </a:path>
            </a:pathLst>
          </a:custGeom>
          <a:solidFill>
            <a:srgbClr val="3E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Wingdings"/>
            </a:endParaRPr>
          </a:p>
        </p:txBody>
      </p:sp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36" y="6309320"/>
            <a:ext cx="1566424" cy="289971"/>
          </a:xfrm>
          <a:prstGeom prst="rect">
            <a:avLst/>
          </a:prstGeom>
        </p:spPr>
      </p:pic>
      <p:sp>
        <p:nvSpPr>
          <p:cNvPr id="17" name="Zástupný symbol pro obsah 6"/>
          <p:cNvSpPr txBox="1"/>
          <p:nvPr/>
        </p:nvSpPr>
        <p:spPr>
          <a:xfrm>
            <a:off x="5801895" y="1756764"/>
            <a:ext cx="2203516" cy="176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cs-CZ"/>
            </a:defPPr>
            <a:lvl1pPr marL="287338" indent="-2873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87DC00"/>
              </a:buClr>
              <a:buFont typeface="Wingdings" panose="05000000000000000000" pitchFamily="2" charset="2"/>
              <a:buChar char="§"/>
              <a:defRPr sz="2800" kern="1200" baseline="0">
                <a:solidFill>
                  <a:schemeClr val="bg2">
                    <a:lumMod val="9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>
                  <a:lumMod val="95000"/>
                </a:schemeClr>
              </a:buClr>
              <a:buSzPct val="75000"/>
              <a:buFont typeface="Wingdings" panose="05000000000000000000" pitchFamily="2" charset="2"/>
              <a:buChar char="§"/>
              <a:defRPr sz="2400" kern="1200" baseline="0">
                <a:solidFill>
                  <a:schemeClr val="bg2">
                    <a:lumMod val="9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bg2">
                    <a:lumMod val="9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bg2">
                    <a:lumMod val="9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bg2">
                    <a:lumMod val="9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DC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9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time visualizations per application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90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Zástupný symbol pro obsah 6"/>
          <p:cNvSpPr txBox="1"/>
          <p:nvPr/>
        </p:nvSpPr>
        <p:spPr>
          <a:xfrm>
            <a:off x="9694914" y="1588318"/>
            <a:ext cx="2032266" cy="18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cs-CZ"/>
            </a:defPPr>
            <a:lvl1pPr marL="287338" indent="-2873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87DC00"/>
              </a:buClr>
              <a:buFont typeface="Wingdings" panose="05000000000000000000" pitchFamily="2" charset="2"/>
              <a:buChar char="§"/>
              <a:defRPr sz="2800" kern="1200" baseline="0">
                <a:solidFill>
                  <a:schemeClr val="bg2">
                    <a:lumMod val="9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>
                  <a:lumMod val="95000"/>
                </a:schemeClr>
              </a:buClr>
              <a:buSzPct val="75000"/>
              <a:buFont typeface="Wingdings" panose="05000000000000000000" pitchFamily="2" charset="2"/>
              <a:buChar char="§"/>
              <a:defRPr sz="2400" kern="1200" baseline="0">
                <a:solidFill>
                  <a:schemeClr val="bg2">
                    <a:lumMod val="9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bg2">
                    <a:lumMod val="9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bg2">
                    <a:lumMod val="9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bg2">
                    <a:lumMod val="9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7DC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9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Get quick insight, understand deviations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2074738" y="673962"/>
            <a:ext cx="8198271" cy="707886"/>
          </a:xfrm>
          <a:prstGeom prst="rect">
            <a:avLst/>
          </a:prstGeom>
          <a:solidFill>
            <a:srgbClr val="3E3E40"/>
          </a:solidFill>
          <a:ln>
            <a:solidFill>
              <a:srgbClr val="3E3E40"/>
            </a:solidFill>
          </a:ln>
        </p:spPr>
        <p:txBody>
          <a:bodyPr wrap="non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9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CLOUD APPs PERFORMANCE  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20" y="1750424"/>
            <a:ext cx="1106838" cy="1106838"/>
          </a:xfrm>
          <a:prstGeom prst="rect">
            <a:avLst/>
          </a:prstGeom>
        </p:spPr>
      </p:pic>
      <p:pic>
        <p:nvPicPr>
          <p:cNvPr id="24" name="Obráze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58" y="1804935"/>
            <a:ext cx="1154620" cy="1154620"/>
          </a:xfrm>
          <a:prstGeom prst="rect">
            <a:avLst/>
          </a:prstGeom>
        </p:spPr>
      </p:pic>
      <p:sp>
        <p:nvSpPr>
          <p:cNvPr id="21" name="Obdélník 20"/>
          <p:cNvSpPr/>
          <p:nvPr/>
        </p:nvSpPr>
        <p:spPr>
          <a:xfrm>
            <a:off x="1022483" y="3032046"/>
            <a:ext cx="282165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90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Obrázek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8" y="3114817"/>
            <a:ext cx="8532695" cy="3435732"/>
          </a:xfrm>
          <a:prstGeom prst="rect">
            <a:avLst/>
          </a:prstGeom>
        </p:spPr>
      </p:pic>
      <p:sp>
        <p:nvSpPr>
          <p:cNvPr id="32" name="Myšlenková bublina: obláček 18"/>
          <p:cNvSpPr/>
          <p:nvPr/>
        </p:nvSpPr>
        <p:spPr>
          <a:xfrm>
            <a:off x="9340232" y="4832683"/>
            <a:ext cx="2423039" cy="1012140"/>
          </a:xfrm>
          <a:prstGeom prst="borderCallout2">
            <a:avLst>
              <a:gd name="adj1" fmla="val 52858"/>
              <a:gd name="adj2" fmla="val -70"/>
              <a:gd name="adj3" fmla="val 135081"/>
              <a:gd name="adj4" fmla="val -50081"/>
              <a:gd name="adj5" fmla="val 135120"/>
              <a:gd name="adj6" fmla="val -2372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err="1">
                <a:ln>
                  <a:noFill/>
                </a:ln>
                <a:solidFill>
                  <a:srgbClr val="58BFCF"/>
                </a:solidFill>
                <a:effectLst/>
                <a:uLnTx/>
                <a:uFillTx/>
                <a:latin typeface="Arial"/>
                <a:cs typeface="Arial"/>
                <a:sym typeface="Wingdings"/>
              </a:rPr>
              <a:t>Selection of current view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8BFCF"/>
                </a:solidFill>
                <a:effectLst/>
                <a:uLnTx/>
                <a:uFillTx/>
                <a:latin typeface="Arial"/>
                <a:cs typeface="Arial"/>
                <a:sym typeface="Wingdings"/>
              </a:rPr>
              <a:t>/application</a:t>
            </a: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58BFCF"/>
              </a:solidFill>
              <a:effectLst/>
              <a:uLnTx/>
              <a:uFillTx/>
              <a:latin typeface="Arial"/>
              <a:cs typeface="Arial"/>
              <a:sym typeface="Wingdings"/>
            </a:endParaRPr>
          </a:p>
        </p:txBody>
      </p:sp>
      <p:sp>
        <p:nvSpPr>
          <p:cNvPr id="33" name="Myšlenková bublina: obláček 8"/>
          <p:cNvSpPr/>
          <p:nvPr/>
        </p:nvSpPr>
        <p:spPr>
          <a:xfrm>
            <a:off x="9340232" y="3492929"/>
            <a:ext cx="2423039" cy="1027516"/>
          </a:xfrm>
          <a:prstGeom prst="borderCallout2">
            <a:avLst>
              <a:gd name="adj1" fmla="val 50181"/>
              <a:gd name="adj2" fmla="val 163"/>
              <a:gd name="adj3" fmla="val 62163"/>
              <a:gd name="adj4" fmla="val -10914"/>
              <a:gd name="adj5" fmla="val 61874"/>
              <a:gd name="adj6" fmla="val -437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8BFCF"/>
                </a:solidFill>
                <a:effectLst/>
                <a:uLnTx/>
                <a:uFillTx/>
                <a:latin typeface="Arial"/>
                <a:cs typeface="Arial"/>
                <a:sym typeface="Wingdings"/>
              </a:rPr>
              <a:t>Time axis on the right side of traffic chart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4" y="1749148"/>
            <a:ext cx="1127636" cy="11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3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89545" y="489786"/>
            <a:ext cx="10764254" cy="613443"/>
          </a:xfrm>
        </p:spPr>
        <p:txBody>
          <a:bodyPr/>
          <a:lstStyle/>
          <a:p>
            <a:r>
              <a:rPr lang="cs-CZ"/>
              <a:t>Architecture</a:t>
            </a:r>
            <a:endParaRPr lang="cs-CZ" dirty="0"/>
          </a:p>
        </p:txBody>
      </p:sp>
      <p:pic>
        <p:nvPicPr>
          <p:cNvPr id="24" name="Obráze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91" y="1682657"/>
            <a:ext cx="6731361" cy="4148607"/>
          </a:xfrm>
          <a:prstGeom prst="rect">
            <a:avLst/>
          </a:prstGeom>
        </p:spPr>
      </p:pic>
      <p:sp>
        <p:nvSpPr>
          <p:cNvPr id="7" name="Obdélník 6"/>
          <p:cNvSpPr/>
          <p:nvPr/>
        </p:nvSpPr>
        <p:spPr>
          <a:xfrm>
            <a:off x="369870" y="1676156"/>
            <a:ext cx="1944615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E3E4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Flow export from already deployed devices</a:t>
            </a:r>
          </a:p>
        </p:txBody>
      </p:sp>
      <p:sp>
        <p:nvSpPr>
          <p:cNvPr id="8" name="Obdélník 7"/>
          <p:cNvSpPr/>
          <p:nvPr/>
        </p:nvSpPr>
        <p:spPr>
          <a:xfrm>
            <a:off x="9628858" y="1631593"/>
            <a:ext cx="237135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E3E4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Flow data export + L7 monitoring</a:t>
            </a:r>
          </a:p>
        </p:txBody>
      </p:sp>
      <p:sp>
        <p:nvSpPr>
          <p:cNvPr id="18" name="Obdélník 17"/>
          <p:cNvSpPr/>
          <p:nvPr/>
        </p:nvSpPr>
        <p:spPr>
          <a:xfrm>
            <a:off x="7112153" y="3331864"/>
            <a:ext cx="2085345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E3E4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Flow data collection, reporting, analysis</a:t>
            </a:r>
          </a:p>
        </p:txBody>
      </p:sp>
      <p:sp>
        <p:nvSpPr>
          <p:cNvPr id="19" name="Obdélník 18"/>
          <p:cNvSpPr/>
          <p:nvPr/>
        </p:nvSpPr>
        <p:spPr>
          <a:xfrm>
            <a:off x="3301717" y="6033342"/>
            <a:ext cx="533992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E3E4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Flowmon modules for advanced flow data analysis</a:t>
            </a:r>
          </a:p>
        </p:txBody>
      </p:sp>
      <p:sp>
        <p:nvSpPr>
          <p:cNvPr id="21" name="Obdélník 20"/>
          <p:cNvSpPr/>
          <p:nvPr/>
        </p:nvSpPr>
        <p:spPr>
          <a:xfrm>
            <a:off x="2404153" y="1582220"/>
            <a:ext cx="5003514" cy="1111203"/>
          </a:xfrm>
          <a:prstGeom prst="rect">
            <a:avLst/>
          </a:prstGeom>
          <a:noFill/>
          <a:ln w="19050">
            <a:solidFill>
              <a:srgbClr val="3E3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/>
              <a:cs typeface="Arial"/>
              <a:sym typeface="Wingdings"/>
            </a:endParaRPr>
          </a:p>
        </p:txBody>
      </p:sp>
      <p:sp>
        <p:nvSpPr>
          <p:cNvPr id="32" name="Obdélník 31"/>
          <p:cNvSpPr/>
          <p:nvPr/>
        </p:nvSpPr>
        <p:spPr>
          <a:xfrm>
            <a:off x="7497335" y="1582220"/>
            <a:ext cx="2041855" cy="1111203"/>
          </a:xfrm>
          <a:prstGeom prst="rect">
            <a:avLst/>
          </a:prstGeom>
          <a:noFill/>
          <a:ln w="19050">
            <a:solidFill>
              <a:srgbClr val="3E3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/>
              <a:cs typeface="Arial"/>
              <a:sym typeface="Wingdings"/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5112774" y="3237928"/>
            <a:ext cx="1859525" cy="1111203"/>
          </a:xfrm>
          <a:prstGeom prst="rect">
            <a:avLst/>
          </a:prstGeom>
          <a:noFill/>
          <a:ln w="19050">
            <a:solidFill>
              <a:srgbClr val="3E3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/>
              <a:cs typeface="Arial"/>
              <a:sym typeface="Wingdings"/>
            </a:endParaRPr>
          </a:p>
        </p:txBody>
      </p:sp>
      <p:sp>
        <p:nvSpPr>
          <p:cNvPr id="34" name="Obdélník 33"/>
          <p:cNvSpPr/>
          <p:nvPr/>
        </p:nvSpPr>
        <p:spPr>
          <a:xfrm>
            <a:off x="2404153" y="4457272"/>
            <a:ext cx="7135037" cy="1474429"/>
          </a:xfrm>
          <a:prstGeom prst="rect">
            <a:avLst/>
          </a:prstGeom>
          <a:noFill/>
          <a:ln w="19050">
            <a:solidFill>
              <a:srgbClr val="3E3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cs-CZ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Arial"/>
              <a:cs typeface="Arial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933987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8" grpId="0"/>
      <p:bldP spid="19" grpId="0"/>
      <p:bldP spid="21" grpId="0" animBg="1"/>
      <p:bldP spid="32" grpId="0" animBg="1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01.13"/>
  <p:tag name="AS_TITLE" val="Aspose.Slides for .NET 4.0"/>
  <p:tag name="AS_VERSION" val="16.12.1.0"/>
</p:tagLst>
</file>

<file path=ppt/theme/theme1.xml><?xml version="1.0" encoding="utf-8"?>
<a:theme xmlns:a="http://schemas.openxmlformats.org/drawingml/2006/main" name="Flowmon_intro_squares_master">
  <a:themeElements>
    <a:clrScheme name="Flowmon 2017">
      <a:dk1>
        <a:srgbClr val="3E3E40"/>
      </a:dk1>
      <a:lt1>
        <a:srgbClr val="F2F2F2"/>
      </a:lt1>
      <a:dk2>
        <a:srgbClr val="000000"/>
      </a:dk2>
      <a:lt2>
        <a:srgbClr val="FFFFFF"/>
      </a:lt2>
      <a:accent1>
        <a:srgbClr val="58BFCF"/>
      </a:accent1>
      <a:accent2>
        <a:srgbClr val="87DC00"/>
      </a:accent2>
      <a:accent3>
        <a:srgbClr val="3E3E40"/>
      </a:accent3>
      <a:accent4>
        <a:srgbClr val="F2F2F2"/>
      </a:accent4>
      <a:accent5>
        <a:srgbClr val="FFFFFF"/>
      </a:accent5>
      <a:accent6>
        <a:srgbClr val="FFFFFF"/>
      </a:accent6>
      <a:hlink>
        <a:srgbClr val="58BFCF"/>
      </a:hlink>
      <a:folHlink>
        <a:srgbClr val="58BFCF"/>
      </a:folHlink>
    </a:clrScheme>
    <a:fontScheme name="Flowmon 2017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mon_white_content_master">
  <a:themeElements>
    <a:clrScheme name="Flowmon 2017">
      <a:dk1>
        <a:srgbClr val="3E3E40"/>
      </a:dk1>
      <a:lt1>
        <a:srgbClr val="F2F2F2"/>
      </a:lt1>
      <a:dk2>
        <a:srgbClr val="000000"/>
      </a:dk2>
      <a:lt2>
        <a:srgbClr val="FFFFFF"/>
      </a:lt2>
      <a:accent1>
        <a:srgbClr val="58BFCF"/>
      </a:accent1>
      <a:accent2>
        <a:srgbClr val="87DC00"/>
      </a:accent2>
      <a:accent3>
        <a:srgbClr val="3E3E40"/>
      </a:accent3>
      <a:accent4>
        <a:srgbClr val="F2F2F2"/>
      </a:accent4>
      <a:accent5>
        <a:srgbClr val="FFFFFF"/>
      </a:accent5>
      <a:accent6>
        <a:srgbClr val="FFFFFF"/>
      </a:accent6>
      <a:hlink>
        <a:srgbClr val="58BFCF"/>
      </a:hlink>
      <a:folHlink>
        <a:srgbClr val="58BFCF"/>
      </a:folHlink>
    </a:clrScheme>
    <a:fontScheme name="Flowmon 2017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lowmon_right_bar_master">
  <a:themeElements>
    <a:clrScheme name="Flowmon 2017">
      <a:dk1>
        <a:srgbClr val="3E3E40"/>
      </a:dk1>
      <a:lt1>
        <a:srgbClr val="F2F2F2"/>
      </a:lt1>
      <a:dk2>
        <a:srgbClr val="000000"/>
      </a:dk2>
      <a:lt2>
        <a:srgbClr val="FFFFFF"/>
      </a:lt2>
      <a:accent1>
        <a:srgbClr val="58BFCF"/>
      </a:accent1>
      <a:accent2>
        <a:srgbClr val="87DC00"/>
      </a:accent2>
      <a:accent3>
        <a:srgbClr val="3E3E40"/>
      </a:accent3>
      <a:accent4>
        <a:srgbClr val="F2F2F2"/>
      </a:accent4>
      <a:accent5>
        <a:srgbClr val="FFFFFF"/>
      </a:accent5>
      <a:accent6>
        <a:srgbClr val="FFFFFF"/>
      </a:accent6>
      <a:hlink>
        <a:srgbClr val="58BFCF"/>
      </a:hlink>
      <a:folHlink>
        <a:srgbClr val="58BFCF"/>
      </a:folHlink>
    </a:clrScheme>
    <a:fontScheme name="Flowmon 2017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lowmon_outro_master">
  <a:themeElements>
    <a:clrScheme name="Flowmon 2017">
      <a:dk1>
        <a:srgbClr val="3E3E40"/>
      </a:dk1>
      <a:lt1>
        <a:srgbClr val="F2F2F2"/>
      </a:lt1>
      <a:dk2>
        <a:srgbClr val="000000"/>
      </a:dk2>
      <a:lt2>
        <a:srgbClr val="FFFFFF"/>
      </a:lt2>
      <a:accent1>
        <a:srgbClr val="58BFCF"/>
      </a:accent1>
      <a:accent2>
        <a:srgbClr val="87DC00"/>
      </a:accent2>
      <a:accent3>
        <a:srgbClr val="3E3E40"/>
      </a:accent3>
      <a:accent4>
        <a:srgbClr val="F2F2F2"/>
      </a:accent4>
      <a:accent5>
        <a:srgbClr val="FFFFFF"/>
      </a:accent5>
      <a:accent6>
        <a:srgbClr val="FFFFFF"/>
      </a:accent6>
      <a:hlink>
        <a:srgbClr val="58BFCF"/>
      </a:hlink>
      <a:folHlink>
        <a:srgbClr val="58BFCF"/>
      </a:folHlink>
    </a:clrScheme>
    <a:fontScheme name="Flowmon 2017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629</Words>
  <Application>Microsoft Office PowerPoint</Application>
  <PresentationFormat>Širokoúhlá obrazovka</PresentationFormat>
  <Paragraphs>134</Paragraphs>
  <Slides>10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Flowmon_intro_squares_master</vt:lpstr>
      <vt:lpstr>Flowmon_white_content_master</vt:lpstr>
      <vt:lpstr>Flowmon_right_bar_master</vt:lpstr>
      <vt:lpstr>Flowmon_outro_master</vt:lpstr>
      <vt:lpstr>Flowmon</vt:lpstr>
      <vt:lpstr>Prezentace aplikace PowerPoint</vt:lpstr>
      <vt:lpstr>How was Flowmon Started?</vt:lpstr>
      <vt:lpstr>Flow Monitoring Principle</vt:lpstr>
      <vt:lpstr>Flow vs. Packet Analysis</vt:lpstr>
      <vt:lpstr>Flowmon Probes</vt:lpstr>
      <vt:lpstr>NPM Principles</vt:lpstr>
      <vt:lpstr>Prezentace aplikace PowerPoint</vt:lpstr>
      <vt:lpstr>Architecture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Flowmon</dc:title>
  <cp:lastModifiedBy>minarik</cp:lastModifiedBy>
  <cp:revision>4</cp:revision>
  <cp:lastPrinted>2017-12-01T15:40:53Z</cp:lastPrinted>
  <dcterms:created xsi:type="dcterms:W3CDTF">2017-12-01T14:40:53Z</dcterms:created>
  <dcterms:modified xsi:type="dcterms:W3CDTF">2018-03-01T18:04:36Z</dcterms:modified>
</cp:coreProperties>
</file>