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arrows thickness represents the volume of the data flow</a:t>
            </a:r>
          </a:p>
          <a:p>
            <a:pPr>
              <a:defRPr sz="2000"/>
            </a:pPr>
            <a:r>
              <a:t>webserver nginx</a:t>
            </a:r>
          </a:p>
          <a:p>
            <a:pPr>
              <a:defRPr sz="2000"/>
            </a:pPr>
            <a:r>
              <a:t>general public: limited access as some data can contain personally identifiable information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57907"/>
            <a:ext cx="12640077" cy="840359"/>
            <a:chOff x="0" y="-96179"/>
            <a:chExt cx="12640075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96180"/>
              <a:ext cx="4140001" cy="840359"/>
              <a:chOff x="0" y="-96179"/>
              <a:chExt cx="4140000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96180"/>
                <a:ext cx="4140002" cy="84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S. Neuhaus, M. Kühlewind: Path Transparency Observatory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56" name="Shape 156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5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Neuhaus, Kühlewind, Gubser: Path Transparency Observatory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  <a:defRPr sz="3200"/>
            </a:lvl2pPr>
            <a:lvl3pPr>
              <a:buClr>
                <a:srgbClr val="FF8080"/>
              </a:buClr>
              <a:defRPr sz="3000"/>
            </a:lvl3pPr>
            <a:lvl4pPr>
              <a:buClr>
                <a:srgbClr val="FF8080"/>
              </a:buClr>
              <a:defRPr sz="2800"/>
            </a:lvl4pPr>
            <a:lvl5pPr>
              <a:buClr>
                <a:srgbClr val="FF8080"/>
              </a:buClr>
              <a:defRPr sz="2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0" name="Shape 17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17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Neuhaus, Kühlewind, Gubser: Path Transparency Observatory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83" name="Shape 183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84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828100" y="379078"/>
            <a:ext cx="178802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264190" y="379078"/>
            <a:ext cx="235193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31136"/>
            <a:ext cx="12640077" cy="815059"/>
            <a:chOff x="0" y="-83479"/>
            <a:chExt cx="12640075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41565"/>
            <a:ext cx="12640077" cy="815059"/>
            <a:chOff x="0" y="-83479"/>
            <a:chExt cx="12640075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S. Neuhaus, M. Kühlewind: Path Transparency Observatory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observatory.mami-project.eu/#/observatory" TargetMode="External"/><Relationship Id="rId3" Type="http://schemas.openxmlformats.org/officeDocument/2006/relationships/hyperlink" Target="https://github.com/mami-project/observatory-upload" TargetMode="External"/><Relationship Id="rId4" Type="http://schemas.openxmlformats.org/officeDocument/2006/relationships/hyperlink" Target="https://github.com/mami-project/pto-core" TargetMode="External"/><Relationship Id="rId5" Type="http://schemas.openxmlformats.org/officeDocument/2006/relationships/hyperlink" Target="https://github.com/mami-project/pto-web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Transparency Observatory</a:t>
            </a:r>
          </a:p>
          <a:p>
            <a:pPr>
              <a:defRPr sz="5000"/>
            </a:pPr>
            <a:r>
              <a:t>Demo of the Web User Interface</a:t>
            </a:r>
          </a:p>
        </p:txBody>
      </p:sp>
      <p:sp>
        <p:nvSpPr>
          <p:cNvPr id="196" name="Shape 19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Stephan Neuhaus and Mirja Kühlewind</a:t>
            </a:r>
          </a:p>
          <a:p>
            <a:pPr/>
            <a:r>
              <a:t>Brussels, Oct 21,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measurement study (1):</a:t>
            </a:r>
          </a:p>
          <a:p>
            <a:pPr/>
            <a:r>
              <a:t>ECN observations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7999" indent="-507999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ECN.connectivity.{works, broken, transient, offline}</a:t>
            </a:r>
          </a:p>
          <a:p>
            <a:pPr lvl="1" marL="869950" indent="-508000">
              <a:defRPr sz="2800"/>
            </a:pPr>
            <a:r>
              <a:rPr b="1"/>
              <a:t>works:</a:t>
            </a:r>
            <a:r>
              <a:t> all TCP w/o ECN connections and all TCP connections w/ ECN worked</a:t>
            </a:r>
          </a:p>
          <a:p>
            <a:pPr lvl="1" marL="869950" indent="-508000">
              <a:defRPr sz="2800"/>
            </a:pPr>
            <a:r>
              <a:rPr b="1"/>
              <a:t>broken:</a:t>
            </a:r>
            <a:r>
              <a:t> all TCP w/o ECN connections and no TCP connections w/ ECN worked</a:t>
            </a:r>
          </a:p>
          <a:p>
            <a:pPr lvl="1" marL="869950" indent="-508000">
              <a:defRPr sz="2800"/>
            </a:pPr>
            <a:r>
              <a:rPr b="1"/>
              <a:t>transient:</a:t>
            </a:r>
            <a:r>
              <a:t> TCP connections w/ ECN did not work</a:t>
            </a:r>
          </a:p>
          <a:p>
            <a:pPr lvl="1" marL="869950" indent="-508000">
              <a:defRPr sz="2800"/>
            </a:pPr>
            <a:r>
              <a:rPr b="1"/>
              <a:t>offline:</a:t>
            </a:r>
            <a:r>
              <a:t> no TCP connections could be established at all</a:t>
            </a:r>
          </a:p>
          <a:p>
            <a: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ECN.negotiation_attempt.{succeeded, failed}</a:t>
            </a:r>
          </a:p>
          <a:p>
            <a:pPr lvl="1" marL="869950" indent="-508000">
              <a:defRPr sz="2800"/>
            </a:pPr>
            <a:r>
              <a:rPr b="1"/>
              <a:t>succeeded:</a:t>
            </a:r>
            <a:r>
              <a:t> ECN was successfully negotiated</a:t>
            </a:r>
          </a:p>
          <a:p>
            <a:pPr lvl="1" marL="869950" indent="-508000">
              <a:defRPr sz="2800"/>
            </a:pPr>
            <a:r>
              <a:rPr b="1"/>
              <a:t>failed:</a:t>
            </a:r>
            <a:r>
              <a:t> target host did not support ECN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measurement study (3):</a:t>
            </a:r>
          </a:p>
          <a:p>
            <a:pPr/>
            <a:r>
              <a:t>ECN path transparency 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60587" y="2750972"/>
            <a:ext cx="12052882" cy="5769905"/>
          </a:xfrm>
          <a:prstGeom prst="rect">
            <a:avLst/>
          </a:prstGeom>
        </p:spPr>
        <p:txBody>
          <a:bodyPr/>
          <a:lstStyle/>
          <a:p>
            <a:pPr/>
            <a:r>
              <a:t>Measuring path-dependency based on different vantage points</a:t>
            </a:r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Group 306"/>
          <p:cNvGrpSpPr/>
          <p:nvPr/>
        </p:nvGrpSpPr>
        <p:grpSpPr>
          <a:xfrm>
            <a:off x="1031642" y="4270726"/>
            <a:ext cx="10910771" cy="3562523"/>
            <a:chOff x="0" y="0"/>
            <a:chExt cx="10910769" cy="3562522"/>
          </a:xfrm>
        </p:grpSpPr>
        <p:grpSp>
          <p:nvGrpSpPr>
            <p:cNvPr id="276" name="Group 276"/>
            <p:cNvGrpSpPr/>
            <p:nvPr/>
          </p:nvGrpSpPr>
          <p:grpSpPr>
            <a:xfrm>
              <a:off x="4146876" y="657759"/>
              <a:ext cx="2502127" cy="1851199"/>
              <a:chOff x="0" y="0"/>
              <a:chExt cx="2502125" cy="1851198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-1" y="0"/>
                <a:ext cx="2502127" cy="1851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0" y="7160"/>
                    </a:moveTo>
                    <a:cubicBezTo>
                      <a:pt x="1530" y="4490"/>
                      <a:pt x="3400" y="1970"/>
                      <a:pt x="5270" y="1970"/>
                    </a:cubicBezTo>
                    <a:cubicBezTo>
                      <a:pt x="5860" y="1950"/>
                      <a:pt x="6470" y="2210"/>
                      <a:pt x="6970" y="2600"/>
                    </a:cubicBezTo>
                    <a:cubicBezTo>
                      <a:pt x="7450" y="1390"/>
                      <a:pt x="8340" y="650"/>
                      <a:pt x="9340" y="650"/>
                    </a:cubicBezTo>
                    <a:cubicBezTo>
                      <a:pt x="10004" y="690"/>
                      <a:pt x="10710" y="1050"/>
                      <a:pt x="11210" y="1700"/>
                    </a:cubicBezTo>
                    <a:cubicBezTo>
                      <a:pt x="11570" y="630"/>
                      <a:pt x="12330" y="0"/>
                      <a:pt x="13150" y="0"/>
                    </a:cubicBezTo>
                    <a:cubicBezTo>
                      <a:pt x="13840" y="0"/>
                      <a:pt x="14470" y="460"/>
                      <a:pt x="14870" y="1160"/>
                    </a:cubicBezTo>
                    <a:cubicBezTo>
                      <a:pt x="15330" y="440"/>
                      <a:pt x="16020" y="0"/>
                      <a:pt x="16740" y="0"/>
                    </a:cubicBezTo>
                    <a:cubicBezTo>
                      <a:pt x="17910" y="0"/>
                      <a:pt x="18900" y="1130"/>
                      <a:pt x="19110" y="2710"/>
                    </a:cubicBezTo>
                    <a:cubicBezTo>
                      <a:pt x="20240" y="3150"/>
                      <a:pt x="21060" y="4580"/>
                      <a:pt x="21060" y="6220"/>
                    </a:cubicBezTo>
                    <a:cubicBezTo>
                      <a:pt x="21060" y="6720"/>
                      <a:pt x="21000" y="7200"/>
                      <a:pt x="20830" y="7660"/>
                    </a:cubicBezTo>
                    <a:cubicBezTo>
                      <a:pt x="21310" y="8460"/>
                      <a:pt x="21600" y="9450"/>
                      <a:pt x="21600" y="10460"/>
                    </a:cubicBezTo>
                    <a:cubicBezTo>
                      <a:pt x="21600" y="12750"/>
                      <a:pt x="20310" y="14680"/>
                      <a:pt x="18650" y="15010"/>
                    </a:cubicBezTo>
                    <a:cubicBezTo>
                      <a:pt x="18650" y="17200"/>
                      <a:pt x="17370" y="18920"/>
                      <a:pt x="15770" y="18920"/>
                    </a:cubicBezTo>
                    <a:cubicBezTo>
                      <a:pt x="15220" y="18920"/>
                      <a:pt x="14700" y="18710"/>
                      <a:pt x="14240" y="18310"/>
                    </a:cubicBezTo>
                    <a:cubicBezTo>
                      <a:pt x="13820" y="20240"/>
                      <a:pt x="12490" y="21600"/>
                      <a:pt x="11000" y="21600"/>
                    </a:cubicBezTo>
                    <a:cubicBezTo>
                      <a:pt x="9890" y="21600"/>
                      <a:pt x="8840" y="20790"/>
                      <a:pt x="8210" y="19510"/>
                    </a:cubicBezTo>
                    <a:cubicBezTo>
                      <a:pt x="7620" y="20000"/>
                      <a:pt x="7930" y="20290"/>
                      <a:pt x="6240" y="20290"/>
                    </a:cubicBezTo>
                    <a:cubicBezTo>
                      <a:pt x="4850" y="20290"/>
                      <a:pt x="3570" y="19280"/>
                      <a:pt x="2900" y="17640"/>
                    </a:cubicBezTo>
                    <a:cubicBezTo>
                      <a:pt x="1300" y="17600"/>
                      <a:pt x="480" y="16300"/>
                      <a:pt x="480" y="14660"/>
                    </a:cubicBezTo>
                    <a:cubicBezTo>
                      <a:pt x="480" y="13900"/>
                      <a:pt x="690" y="13210"/>
                      <a:pt x="1070" y="12640"/>
                    </a:cubicBezTo>
                    <a:cubicBezTo>
                      <a:pt x="380" y="12160"/>
                      <a:pt x="0" y="11210"/>
                      <a:pt x="0" y="10120"/>
                    </a:cubicBezTo>
                    <a:cubicBezTo>
                      <a:pt x="0" y="8590"/>
                      <a:pt x="840" y="7330"/>
                      <a:pt x="1930" y="7160"/>
                    </a:cubicBezTo>
                    <a:close/>
                  </a:path>
                </a:pathLst>
              </a:custGeom>
              <a:solidFill>
                <a:srgbClr val="DDDDDD"/>
              </a:solidFill>
              <a:ln w="1908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123947" y="99416"/>
                <a:ext cx="2288983" cy="1572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40" y="7063"/>
                    </a:moveTo>
                    <a:cubicBezTo>
                      <a:pt x="962" y="7357"/>
                      <a:pt x="1060" y="7687"/>
                      <a:pt x="1115" y="7957"/>
                    </a:cubicBezTo>
                    <a:moveTo>
                      <a:pt x="6449" y="1695"/>
                    </a:moveTo>
                    <a:cubicBezTo>
                      <a:pt x="6701" y="1919"/>
                      <a:pt x="7007" y="2225"/>
                      <a:pt x="7215" y="2531"/>
                    </a:cubicBezTo>
                    <a:moveTo>
                      <a:pt x="11084" y="636"/>
                    </a:moveTo>
                    <a:cubicBezTo>
                      <a:pt x="10997" y="883"/>
                      <a:pt x="10942" y="1177"/>
                      <a:pt x="10887" y="1460"/>
                    </a:cubicBezTo>
                    <a:moveTo>
                      <a:pt x="15085" y="0"/>
                    </a:moveTo>
                    <a:cubicBezTo>
                      <a:pt x="14921" y="283"/>
                      <a:pt x="14834" y="659"/>
                      <a:pt x="14724" y="1001"/>
                    </a:cubicBezTo>
                    <a:moveTo>
                      <a:pt x="19720" y="1825"/>
                    </a:moveTo>
                    <a:cubicBezTo>
                      <a:pt x="19742" y="2036"/>
                      <a:pt x="19851" y="2507"/>
                      <a:pt x="19807" y="2613"/>
                    </a:cubicBezTo>
                    <a:moveTo>
                      <a:pt x="21600" y="7651"/>
                    </a:moveTo>
                    <a:cubicBezTo>
                      <a:pt x="21414" y="8252"/>
                      <a:pt x="21163" y="8781"/>
                      <a:pt x="20813" y="9217"/>
                    </a:cubicBezTo>
                    <a:moveTo>
                      <a:pt x="19228" y="16303"/>
                    </a:moveTo>
                    <a:cubicBezTo>
                      <a:pt x="19315" y="15350"/>
                      <a:pt x="18813" y="12995"/>
                      <a:pt x="17413" y="12112"/>
                    </a:cubicBezTo>
                    <a:moveTo>
                      <a:pt x="14396" y="20187"/>
                    </a:moveTo>
                    <a:cubicBezTo>
                      <a:pt x="14484" y="19799"/>
                      <a:pt x="14517" y="19446"/>
                      <a:pt x="14538" y="19069"/>
                    </a:cubicBezTo>
                    <a:moveTo>
                      <a:pt x="7816" y="21600"/>
                    </a:moveTo>
                    <a:cubicBezTo>
                      <a:pt x="7641" y="21294"/>
                      <a:pt x="7532" y="20941"/>
                      <a:pt x="7422" y="20576"/>
                    </a:cubicBezTo>
                    <a:moveTo>
                      <a:pt x="2000" y="19399"/>
                    </a:moveTo>
                    <a:cubicBezTo>
                      <a:pt x="2208" y="19352"/>
                      <a:pt x="2416" y="19281"/>
                      <a:pt x="2613" y="19175"/>
                    </a:cubicBezTo>
                    <a:moveTo>
                      <a:pt x="0" y="13513"/>
                    </a:moveTo>
                    <a:cubicBezTo>
                      <a:pt x="361" y="13819"/>
                      <a:pt x="776" y="14090"/>
                      <a:pt x="1377" y="13984"/>
                    </a:cubicBezTo>
                  </a:path>
                </a:pathLst>
              </a:custGeom>
              <a:noFill/>
              <a:ln w="1908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>
              <a:off x="54105" y="1442579"/>
              <a:ext cx="2095354" cy="467407"/>
              <a:chOff x="0" y="0"/>
              <a:chExt cx="2095352" cy="467405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0" y="2302"/>
                <a:ext cx="2095353" cy="462801"/>
              </a:xfrm>
              <a:prstGeom prst="rect">
                <a:avLst/>
              </a:prstGeom>
              <a:solidFill>
                <a:srgbClr val="A7A7A7"/>
              </a:solidFill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92170" y="0"/>
                <a:ext cx="1711013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ctr">
                <a:noAutofit/>
              </a:bodyPr>
              <a:lstStyle>
                <a:lvl1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New York City</a:t>
                </a: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>
              <a:off x="8815416" y="1306407"/>
              <a:ext cx="2095354" cy="578501"/>
              <a:chOff x="0" y="0"/>
              <a:chExt cx="2095352" cy="578499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0" y="-1"/>
                <a:ext cx="2095353" cy="578501"/>
              </a:xfrm>
              <a:prstGeom prst="rect">
                <a:avLst/>
              </a:prstGeom>
              <a:solidFill>
                <a:srgbClr val="A7A7A7"/>
              </a:solidFill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372466" y="55547"/>
                <a:ext cx="1350421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ctr">
                <a:noAutofit/>
              </a:bodyPr>
              <a:lstStyle>
                <a:lvl1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Webserver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54105" y="2202373"/>
              <a:ext cx="2095354" cy="467407"/>
              <a:chOff x="0" y="0"/>
              <a:chExt cx="2095352" cy="467405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0" y="2302"/>
                <a:ext cx="2095353" cy="462801"/>
              </a:xfrm>
              <a:prstGeom prst="rect">
                <a:avLst/>
              </a:prstGeom>
              <a:solidFill>
                <a:srgbClr val="A7A7A7"/>
              </a:solidFill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75537" y="0"/>
                <a:ext cx="1544278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ctr">
                <a:noAutofit/>
              </a:bodyPr>
              <a:lstStyle>
                <a:lvl1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Singapore</a:t>
                </a:r>
              </a:p>
            </p:txBody>
          </p:sp>
        </p:grpSp>
        <p:grpSp>
          <p:nvGrpSpPr>
            <p:cNvPr id="288" name="Group 288"/>
            <p:cNvGrpSpPr/>
            <p:nvPr/>
          </p:nvGrpSpPr>
          <p:grpSpPr>
            <a:xfrm>
              <a:off x="54105" y="731070"/>
              <a:ext cx="2095354" cy="467407"/>
              <a:chOff x="0" y="0"/>
              <a:chExt cx="2095352" cy="467405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0" y="2302"/>
                <a:ext cx="2095353" cy="462801"/>
              </a:xfrm>
              <a:prstGeom prst="rect">
                <a:avLst/>
              </a:prstGeom>
              <a:solidFill>
                <a:srgbClr val="A7A7A7"/>
              </a:solidFill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452646" y="0"/>
                <a:ext cx="1190060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ctr">
                <a:noAutofit/>
              </a:bodyPr>
              <a:lstStyle>
                <a:lvl1pPr algn="ctr" defTabSz="914400">
                  <a:defRPr b="1"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London</a:t>
                </a:r>
              </a:p>
            </p:txBody>
          </p:sp>
        </p:grpSp>
        <p:sp>
          <p:nvSpPr>
            <p:cNvPr id="289" name="Shape 289"/>
            <p:cNvSpPr/>
            <p:nvPr/>
          </p:nvSpPr>
          <p:spPr>
            <a:xfrm>
              <a:off x="8833554" y="0"/>
              <a:ext cx="1994396" cy="820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noAutofit/>
            </a:bodyPr>
            <a:lstStyle/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Alexa top 1M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websites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9561"/>
              <a:ext cx="2203564" cy="467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noAutofit/>
            </a:bodyPr>
            <a:lstStyle>
              <a:lvl1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Vantage Points</a:t>
              </a:r>
            </a:p>
          </p:txBody>
        </p:sp>
        <p:grpSp>
          <p:nvGrpSpPr>
            <p:cNvPr id="295" name="Group 295"/>
            <p:cNvGrpSpPr/>
            <p:nvPr/>
          </p:nvGrpSpPr>
          <p:grpSpPr>
            <a:xfrm>
              <a:off x="2139891" y="1222593"/>
              <a:ext cx="6675526" cy="1218038"/>
              <a:chOff x="0" y="0"/>
              <a:chExt cx="6675524" cy="1218036"/>
            </a:xfrm>
          </p:grpSpPr>
          <p:sp>
            <p:nvSpPr>
              <p:cNvPr id="291" name="Shape 291"/>
              <p:cNvSpPr/>
              <p:nvPr/>
            </p:nvSpPr>
            <p:spPr>
              <a:xfrm flipV="1">
                <a:off x="9566" y="350743"/>
                <a:ext cx="6650470" cy="112057"/>
              </a:xfrm>
              <a:prstGeom prst="line">
                <a:avLst/>
              </a:prstGeom>
              <a:noFill/>
              <a:ln w="38160" cap="flat">
                <a:solidFill>
                  <a:srgbClr val="00CC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 flipV="1">
                <a:off x="-1" y="662313"/>
                <a:ext cx="6675525" cy="555724"/>
              </a:xfrm>
              <a:prstGeom prst="line">
                <a:avLst/>
              </a:prstGeom>
              <a:noFill/>
              <a:ln w="38160" cap="flat">
                <a:solidFill>
                  <a:srgbClr val="FF3333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403128" y="0"/>
                <a:ext cx="885275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t">
                <a:noAutofit/>
              </a:bodyPr>
              <a:lstStyle>
                <a:lvl1pPr defTabSz="914400">
                  <a:defRPr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works</a:t>
                </a: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414061" y="694199"/>
                <a:ext cx="1014363" cy="467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t">
                <a:noAutofit/>
              </a:bodyPr>
              <a:lstStyle>
                <a:lvl1pPr defTabSz="914400">
                  <a:defRPr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broken</a:t>
                </a:r>
              </a:p>
            </p:txBody>
          </p:sp>
        </p:grpSp>
        <p:grpSp>
          <p:nvGrpSpPr>
            <p:cNvPr id="300" name="Group 300"/>
            <p:cNvGrpSpPr/>
            <p:nvPr/>
          </p:nvGrpSpPr>
          <p:grpSpPr>
            <a:xfrm>
              <a:off x="7343202" y="763437"/>
              <a:ext cx="2570139" cy="2111804"/>
              <a:chOff x="0" y="0"/>
              <a:chExt cx="2570138" cy="2111802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0" y="0"/>
                <a:ext cx="347100" cy="1619799"/>
              </a:xfrm>
              <a:prstGeom prst="ellipse">
                <a:avLst/>
              </a:prstGeom>
              <a:noFill/>
              <a:ln w="291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413605" y="1644397"/>
                <a:ext cx="2156534" cy="467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t">
                <a:noAutofit/>
              </a:bodyPr>
              <a:lstStyle>
                <a:lvl1pPr defTabSz="914400">
                  <a:defRPr sz="1800">
                    <a:uFillTx/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pPr/>
                <a:r>
                  <a:t>path-dependent</a:t>
                </a:r>
              </a:p>
            </p:txBody>
          </p:sp>
          <p:sp>
            <p:nvSpPr>
              <p:cNvPr id="298" name="Shape 298"/>
              <p:cNvSpPr/>
              <p:nvPr/>
            </p:nvSpPr>
            <p:spPr>
              <a:xfrm flipH="1">
                <a:off x="176739" y="1619799"/>
                <a:ext cx="1" cy="231401"/>
              </a:xfrm>
              <a:prstGeom prst="line">
                <a:avLst/>
              </a:prstGeom>
              <a:noFill/>
              <a:ln w="1908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76739" y="1851199"/>
                <a:ext cx="236867" cy="1"/>
              </a:xfrm>
              <a:prstGeom prst="line">
                <a:avLst/>
              </a:prstGeom>
              <a:noFill/>
              <a:ln w="1908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14400">
                  <a:defRPr sz="1800">
                    <a:uFillTx/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301" name="Shape 301"/>
            <p:cNvSpPr/>
            <p:nvPr/>
          </p:nvSpPr>
          <p:spPr>
            <a:xfrm>
              <a:off x="1224082" y="2867185"/>
              <a:ext cx="3523153" cy="695338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noAutofit/>
            </a:bodyPr>
            <a:lstStyle>
              <a:lvl1pPr algn="ctr" defTabSz="914400">
                <a:defRPr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TCP w/o ECN connection always work but TCP w/ ECN never</a:t>
              </a:r>
            </a:p>
          </p:txBody>
        </p:sp>
        <p:sp>
          <p:nvSpPr>
            <p:cNvPr id="302" name="Shape 302"/>
            <p:cNvSpPr/>
            <p:nvPr/>
          </p:nvSpPr>
          <p:spPr>
            <a:xfrm rot="10800000">
              <a:off x="2785809" y="2578650"/>
              <a:ext cx="578500" cy="26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0" y="0"/>
                  </a:moveTo>
                  <a:lnTo>
                    <a:pt x="5750" y="6711"/>
                  </a:lnTo>
                  <a:lnTo>
                    <a:pt x="0" y="6711"/>
                  </a:lnTo>
                  <a:lnTo>
                    <a:pt x="10800" y="21600"/>
                  </a:lnTo>
                  <a:lnTo>
                    <a:pt x="21600" y="6711"/>
                  </a:lnTo>
                  <a:lnTo>
                    <a:pt x="15850" y="6711"/>
                  </a:lnTo>
                  <a:lnTo>
                    <a:pt x="1585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543021" y="552991"/>
              <a:ext cx="885275" cy="467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noAutofit/>
            </a:bodyPr>
            <a:lstStyle>
              <a:lvl1pPr defTabSz="914400">
                <a:defRPr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works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25772" y="990283"/>
              <a:ext cx="6665504" cy="346644"/>
            </a:xfrm>
            <a:prstGeom prst="line">
              <a:avLst/>
            </a:prstGeom>
            <a:noFill/>
            <a:ln w="1908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137616" y="985727"/>
              <a:ext cx="6665503" cy="346645"/>
            </a:xfrm>
            <a:prstGeom prst="line">
              <a:avLst/>
            </a:prstGeom>
            <a:noFill/>
            <a:ln w="38160" cap="flat">
              <a:solidFill>
                <a:srgbClr val="00CC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ecn-analys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794" y="2490430"/>
            <a:ext cx="5825640" cy="565919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measurement study (4):</a:t>
            </a:r>
          </a:p>
          <a:p>
            <a:pPr/>
            <a:r>
              <a:t>ECN path transparency analyses </a:t>
            </a:r>
          </a:p>
        </p:txBody>
      </p:sp>
      <p:sp>
        <p:nvSpPr>
          <p:cNvPr id="310" name="Shape 310"/>
          <p:cNvSpPr/>
          <p:nvPr>
            <p:ph type="body" sz="half" idx="1"/>
          </p:nvPr>
        </p:nvSpPr>
        <p:spPr>
          <a:xfrm>
            <a:off x="460587" y="2750972"/>
            <a:ext cx="7532872" cy="615807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800"/>
            </a:pPr>
            <a:r>
              <a:t>Additional analysis tool in PTO (analyzer-ecnspider-vp) compares observations from different vantage points and derived a path-dependent observation:</a:t>
            </a:r>
          </a:p>
          <a:p>
            <a:pPr marL="280736" indent="-280736">
              <a:buClrTx/>
              <a:buSzPct val="100000"/>
              <a:defRPr sz="2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ecn.path_dependent:</a:t>
            </a:r>
            <a:r>
              <a:t> from some vantage points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ecn.connectivity.works</a:t>
            </a:r>
            <a:r>
              <a:t> and some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ecn.connectivity.broken</a:t>
            </a:r>
          </a:p>
          <a:p>
            <a:pPr marL="280736" indent="-280736">
              <a:buClrTx/>
              <a:buSzPct val="100000"/>
              <a:defRPr sz="2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ecn.site_dependent:</a:t>
            </a:r>
            <a:r>
              <a:t> from all vantage points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ecn.connectivity.broken</a:t>
            </a:r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Shape 312"/>
          <p:cNvSpPr/>
          <p:nvPr/>
        </p:nvSpPr>
        <p:spPr>
          <a:xfrm>
            <a:off x="9241366" y="5403697"/>
            <a:ext cx="2275352" cy="459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defRPr sz="1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ecn.negotiation_attempt.succeeded</a:t>
            </a:r>
          </a:p>
          <a:p>
            <a:pPr>
              <a:defRPr sz="12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ecn.negotiation_attempt.failed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Web UI: Query Parameters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7" name="Screen Shot 2016-10-17 at 12.5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452464"/>
            <a:ext cx="11465019" cy="6533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Web UI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selects criteria in PTO UI:</a:t>
            </a:r>
          </a:p>
          <a:p>
            <a:pPr lvl="1" marL="869950" indent="-508000"/>
            <a:r>
              <a:t>Date and time</a:t>
            </a:r>
          </a:p>
          <a:p>
            <a:pPr lvl="1" marL="869950" indent="-508000"/>
            <a:r>
              <a:t>Path</a:t>
            </a:r>
          </a:p>
          <a:p>
            <a:pPr lvl="1" marL="869950" indent="-508000"/>
            <a:r>
              <a:t>Condition(s)</a:t>
            </a:r>
          </a:p>
          <a:p>
            <a:pPr/>
            <a:r>
              <a:t>Submits query to PTO</a:t>
            </a:r>
          </a:p>
          <a:p>
            <a:pPr/>
            <a:r>
              <a:t>PTO queries mongo database according to submission</a:t>
            </a:r>
          </a:p>
          <a:p>
            <a:pPr/>
            <a:r>
              <a:t>PTO returns JSON to PTO UI</a:t>
            </a:r>
          </a:p>
          <a:p>
            <a:pPr/>
            <a:r>
              <a:t>PTO UI renders JSON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Web UI: Rendering Results (1)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Screen Shot 2016-10-17 at 12.54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920" y="1821705"/>
            <a:ext cx="9143451" cy="702786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2736468" y="3908497"/>
            <a:ext cx="62450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Percentages of mutually exclusive conditions</a:t>
            </a:r>
          </a:p>
        </p:txBody>
      </p:sp>
      <p:sp>
        <p:nvSpPr>
          <p:cNvPr id="327" name="Shape 327"/>
          <p:cNvSpPr/>
          <p:nvPr/>
        </p:nvSpPr>
        <p:spPr>
          <a:xfrm>
            <a:off x="9777646" y="7604221"/>
            <a:ext cx="12490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Timeline</a:t>
            </a:r>
          </a:p>
        </p:txBody>
      </p:sp>
      <p:sp>
        <p:nvSpPr>
          <p:cNvPr id="328" name="Shape 328"/>
          <p:cNvSpPr/>
          <p:nvPr/>
        </p:nvSpPr>
        <p:spPr>
          <a:xfrm>
            <a:off x="815440" y="2010825"/>
            <a:ext cx="1843235" cy="4256710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>
            <a:off x="815440" y="7191801"/>
            <a:ext cx="8830444" cy="1286206"/>
          </a:xfrm>
          <a:prstGeom prst="roundRect">
            <a:avLst>
              <a:gd name="adj" fmla="val 21496"/>
            </a:avLst>
          </a:prstGeom>
          <a:ln w="25400">
            <a:solidFill>
              <a:schemeClr val="accent1"/>
            </a:solidFill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330" name="Shape 330"/>
          <p:cNvSpPr/>
          <p:nvPr/>
        </p:nvSpPr>
        <p:spPr>
          <a:xfrm>
            <a:off x="5658809" y="7749525"/>
            <a:ext cx="304699" cy="452947"/>
          </a:xfrm>
          <a:prstGeom prst="roundRect">
            <a:avLst>
              <a:gd name="adj" fmla="val 31955"/>
            </a:avLst>
          </a:prstGeom>
          <a:ln w="25400">
            <a:solidFill>
              <a:schemeClr val="accent1"/>
            </a:solidFill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>
            <a:off x="6051144" y="7753805"/>
            <a:ext cx="3310129" cy="461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Clickable measurement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99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9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99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99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9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99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99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2"/>
      <p:bldP build="whole" bldLvl="1" animBg="1" rev="0" advAuto="0" spid="330" grpId="5"/>
      <p:bldP build="whole" bldLvl="1" animBg="1" rev="0" advAuto="0" spid="329" grpId="3"/>
      <p:bldP build="whole" bldLvl="1" animBg="1" rev="0" advAuto="0" spid="331" grpId="6"/>
      <p:bldP build="whole" bldLvl="1" animBg="1" rev="0" advAuto="0" spid="327" grpId="4"/>
      <p:bldP build="whole" bldLvl="1" animBg="1" rev="0" advAuto="0" spid="3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Web UI: Rendering Results (2)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5" name="Screen Shot 2016-10-17 at 12.5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245" y="2177598"/>
            <a:ext cx="9525550" cy="614994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217436" y="2758564"/>
            <a:ext cx="8853314" cy="5839534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>
            <a:off x="9005323" y="5447648"/>
            <a:ext cx="155905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 View</a:t>
            </a:r>
          </a:p>
        </p:txBody>
      </p:sp>
      <p:sp>
        <p:nvSpPr>
          <p:cNvPr id="338" name="Shape 338"/>
          <p:cNvSpPr/>
          <p:nvPr/>
        </p:nvSpPr>
        <p:spPr>
          <a:xfrm>
            <a:off x="344436" y="3177538"/>
            <a:ext cx="8322723" cy="435966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>
            <a:off x="8763567" y="3164838"/>
            <a:ext cx="19540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Clickable row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99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9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99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99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9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99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1"/>
      <p:bldP build="whole" bldLvl="1" animBg="1" rev="0" advAuto="0" spid="338" grpId="3"/>
      <p:bldP build="whole" bldLvl="1" animBg="1" rev="0" advAuto="0" spid="337" grpId="2"/>
      <p:bldP build="whole" bldLvl="1" animBg="1" rev="0" advAuto="0" spid="339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Web UI: Rendering Results (3)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3" name="Screen Shot 2016-10-17 at 12.5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923" y="1713055"/>
            <a:ext cx="6964954" cy="6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on the web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xfrm>
            <a:off x="155787" y="2673283"/>
            <a:ext cx="12052882" cy="6158078"/>
          </a:xfrm>
          <a:prstGeom prst="rect">
            <a:avLst/>
          </a:prstGeom>
        </p:spPr>
        <p:txBody>
          <a:bodyPr/>
          <a:lstStyle/>
          <a:p>
            <a:pPr/>
            <a:r>
              <a:t>Path Transparency Observatory web UI:</a:t>
            </a:r>
          </a:p>
          <a:p>
            <a:pPr lvl="1"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https://observatory.mami-project.eu/#/observatory</a:t>
            </a:r>
          </a:p>
          <a:p>
            <a:pPr/>
          </a:p>
          <a:p>
            <a:pPr/>
            <a:r>
              <a:t>All sources on GitHub!</a:t>
            </a:r>
          </a:p>
          <a:p>
            <a:pPr lvl="1"/>
            <a:r>
              <a:t>data upload: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https://github.com/mami-project/observatory-upload</a:t>
            </a:r>
          </a:p>
          <a:p>
            <a:pPr lvl="1"/>
            <a:r>
              <a:t>core: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https://github.com/mami-project/pto-core</a:t>
            </a:r>
          </a:p>
          <a:p>
            <a:pPr lvl="1"/>
            <a:r>
              <a:t>web interface: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https://github.com/mami-project/pto-web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Transparency Observatory - PTO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</a:t>
            </a:r>
          </a:p>
          <a:p>
            <a:pPr lvl="1" marL="869950" indent="-508000"/>
            <a:r>
              <a:t>raw data and</a:t>
            </a:r>
          </a:p>
          <a:p>
            <a:pPr lvl="1" marL="869950" indent="-508000"/>
            <a:r>
              <a:t>computed conditions</a:t>
            </a:r>
          </a:p>
          <a:p>
            <a:pPr/>
            <a:r>
              <a:t>that relate to path transparency, enabling</a:t>
            </a:r>
          </a:p>
          <a:p>
            <a:pPr lvl="1" marL="869950" indent="-508000"/>
            <a:r>
              <a:t>exploration and</a:t>
            </a:r>
          </a:p>
          <a:p>
            <a:pPr lvl="1" marL="869950" indent="-508000"/>
            <a:r>
              <a:t>analysis</a:t>
            </a:r>
          </a:p>
          <a:p>
            <a:pPr/>
            <a:r>
              <a:t>with a special focus on</a:t>
            </a:r>
          </a:p>
          <a:p>
            <a:pPr lvl="1" marL="869950" indent="-508000"/>
            <a:r>
              <a:t>easing replication and</a:t>
            </a:r>
          </a:p>
          <a:p>
            <a:pPr lvl="1" marL="869950" indent="-508000"/>
            <a:r>
              <a:t>providing insights to the general public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- Architecture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6805738" y="2750972"/>
            <a:ext cx="5707730" cy="6158078"/>
          </a:xfrm>
          <a:prstGeom prst="rect">
            <a:avLst/>
          </a:prstGeom>
        </p:spPr>
        <p:txBody>
          <a:bodyPr/>
          <a:lstStyle/>
          <a:p>
            <a:pPr marL="452119" indent="-452119" defTabSz="1152905">
              <a:spcBef>
                <a:spcPts val="600"/>
              </a:spcBef>
              <a:buSzPct val="100000"/>
              <a:defRPr b="1" sz="3026"/>
            </a:pPr>
            <a:r>
              <a:t>Raw measurement storage</a:t>
            </a:r>
          </a:p>
          <a:p>
            <a:pPr lvl="1" marL="716327" indent="-394191" defTabSz="1152905">
              <a:spcBef>
                <a:spcPts val="600"/>
              </a:spcBef>
              <a:defRPr sz="2492"/>
            </a:pPr>
            <a:r>
              <a:t>manual or automated upload </a:t>
            </a:r>
            <a:br/>
            <a:r>
              <a:t>per measurement campaign</a:t>
            </a:r>
          </a:p>
          <a:p>
            <a:pPr marL="452119" indent="-452119" defTabSz="1152905">
              <a:spcBef>
                <a:spcPts val="600"/>
              </a:spcBef>
              <a:buSzPct val="100000"/>
              <a:defRPr b="1" sz="3026"/>
            </a:pPr>
            <a:r>
              <a:t>Analyzers</a:t>
            </a:r>
          </a:p>
          <a:p>
            <a:pPr lvl="1" marL="716327" indent="-394191" defTabSz="1152905">
              <a:spcBef>
                <a:spcPts val="600"/>
              </a:spcBef>
              <a:defRPr sz="2492"/>
            </a:pPr>
            <a:r>
              <a:t>generate </a:t>
            </a:r>
            <a:r>
              <a:rPr i="1"/>
              <a:t>observations</a:t>
            </a:r>
            <a:r>
              <a:t> from measurements</a:t>
            </a:r>
          </a:p>
          <a:p>
            <a:pPr lvl="1" marL="716327" indent="-394191" defTabSz="1152905">
              <a:spcBef>
                <a:spcPts val="600"/>
              </a:spcBef>
              <a:defRPr sz="2492"/>
            </a:pPr>
            <a:r>
              <a:t>Jupyterhub for interactive analysis and analysis development</a:t>
            </a:r>
          </a:p>
          <a:p>
            <a:pPr marL="452119" indent="-452119" defTabSz="1152905">
              <a:spcBef>
                <a:spcPts val="600"/>
              </a:spcBef>
              <a:buSzPct val="100000"/>
              <a:defRPr b="1" sz="3026"/>
            </a:pPr>
            <a:r>
              <a:t>Web UI for g</a:t>
            </a:r>
            <a:r>
              <a:t>eneral public</a:t>
            </a:r>
          </a:p>
          <a:p>
            <a:pPr lvl="1" marL="716327" indent="-394191" defTabSz="1152905">
              <a:spcBef>
                <a:spcPts val="600"/>
              </a:spcBef>
              <a:defRPr sz="2492"/>
            </a:pPr>
            <a:r>
              <a:t>access to selected observations from vetted analysis modules</a:t>
            </a:r>
          </a:p>
        </p:txBody>
      </p:sp>
      <p:pic>
        <p:nvPicPr>
          <p:cNvPr id="205" name="Architectur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41" y="3411582"/>
            <a:ext cx="6070601" cy="4615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- Measurements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75959" y="2750972"/>
            <a:ext cx="12052882" cy="6158078"/>
          </a:xfrm>
          <a:prstGeom prst="rect">
            <a:avLst/>
          </a:prstGeom>
        </p:spPr>
        <p:txBody>
          <a:bodyPr/>
          <a:lstStyle/>
          <a:p>
            <a:pPr/>
            <a:r>
              <a:t>Raw data stored from measurement campaigns</a:t>
            </a:r>
          </a:p>
          <a:p>
            <a:pPr/>
            <a:r>
              <a:t>Data format most appropriate to the tool/campaign</a:t>
            </a:r>
          </a:p>
          <a:p>
            <a:pPr lvl="1" marL="869950" indent="-508000">
              <a:defRPr sz="3000"/>
            </a:pPr>
            <a:r>
              <a:t>IPFIX, tracebox, json, mPlane results …</a:t>
            </a:r>
          </a:p>
          <a:p>
            <a:pPr/>
            <a:r>
              <a:t>Stored in HDFS for easy clustering</a:t>
            </a:r>
          </a:p>
          <a:p>
            <a:pPr lvl="2" marL="1135062" indent="-508000">
              <a:defRPr sz="3000"/>
            </a:pPr>
            <a:r>
              <a:t>metadata stored in MongoDB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Architectu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6741" y="1166981"/>
            <a:ext cx="1719182" cy="130709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115300" y="1191370"/>
            <a:ext cx="1270000" cy="1270001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- Observations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475959" y="2750972"/>
            <a:ext cx="12052882" cy="6158078"/>
          </a:xfrm>
          <a:prstGeom prst="rect">
            <a:avLst/>
          </a:prstGeom>
        </p:spPr>
        <p:txBody>
          <a:bodyPr/>
          <a:lstStyle/>
          <a:p>
            <a:pPr marL="259079" indent="-259079" defTabSz="694944">
              <a:lnSpc>
                <a:spcPct val="100000"/>
              </a:lnSpc>
              <a:spcBef>
                <a:spcPts val="300"/>
              </a:spcBef>
              <a:buClrTx/>
              <a:buSzPct val="100000"/>
              <a:defRPr b="1" sz="2584">
                <a:uFillTx/>
              </a:defRPr>
            </a:pPr>
            <a:r>
              <a:t>Path Transparency Observation {P, t, c, v}</a:t>
            </a:r>
          </a:p>
          <a:p>
            <a:pPr lvl="1" marL="548640" indent="-259079" defTabSz="694944">
              <a:lnSpc>
                <a:spcPct val="100000"/>
              </a:lnSpc>
              <a:spcBef>
                <a:spcPts val="300"/>
              </a:spcBef>
              <a:buClrTx/>
              <a:buSzPct val="100000"/>
              <a:defRPr sz="2584">
                <a:uFillTx/>
              </a:defRPr>
            </a:pPr>
            <a:r>
              <a:rPr i="1"/>
              <a:t>path designator</a:t>
            </a:r>
            <a:r>
              <a:rPr b="1" i="1"/>
              <a:t> </a:t>
            </a:r>
            <a:r>
              <a:rPr b="1"/>
              <a:t>P</a:t>
            </a:r>
            <a:r>
              <a:rPr b="1" i="1"/>
              <a:t>: </a:t>
            </a:r>
            <a:r>
              <a:t>sequence</a:t>
            </a:r>
            <a:r>
              <a:rPr b="1" i="1"/>
              <a:t> </a:t>
            </a:r>
            <a:r>
              <a:t>of identifiers for path along which the observation was taken (initiator, target, and other point on along path between them, as e.g. network-layer addresses, prefixes, or AS numbers)</a:t>
            </a:r>
          </a:p>
          <a:p>
            <a:pPr lvl="1" marL="548640" indent="-259079" defTabSz="694944">
              <a:lnSpc>
                <a:spcPct val="100000"/>
              </a:lnSpc>
              <a:spcBef>
                <a:spcPts val="300"/>
              </a:spcBef>
              <a:buClrTx/>
              <a:buSzPct val="100000"/>
              <a:defRPr sz="2584">
                <a:uFillTx/>
              </a:defRPr>
            </a:pPr>
            <a:r>
              <a:rPr i="1"/>
              <a:t>temporal scope</a:t>
            </a:r>
            <a:r>
              <a:rPr b="1" i="1"/>
              <a:t> </a:t>
            </a:r>
            <a:r>
              <a:rPr b="1"/>
              <a:t>t</a:t>
            </a:r>
            <a:r>
              <a:rPr b="1" i="1"/>
              <a:t>:</a:t>
            </a:r>
            <a:r>
              <a:t> when a observation was taken and is considered valid</a:t>
            </a:r>
          </a:p>
          <a:p>
            <a:pPr lvl="1" marL="548640" indent="-259079" defTabSz="694944">
              <a:lnSpc>
                <a:spcPct val="100000"/>
              </a:lnSpc>
              <a:spcBef>
                <a:spcPts val="300"/>
              </a:spcBef>
              <a:buClrTx/>
              <a:buSzPct val="100000"/>
              <a:defRPr sz="2584">
                <a:uFillTx/>
              </a:defRPr>
            </a:pPr>
            <a:r>
              <a:rPr i="1"/>
              <a:t>condition</a:t>
            </a:r>
            <a:r>
              <a:rPr b="1"/>
              <a:t> c:</a:t>
            </a:r>
            <a:r>
              <a:t> condition observed along the path (e.g. whether ECN causes connectivity failure, whether a TFO cookie request succeeds); inherently boolean, but may contain associated values </a:t>
            </a:r>
            <a:r>
              <a:rPr b="1"/>
              <a:t>v</a:t>
            </a:r>
            <a:r>
              <a:t>.</a:t>
            </a:r>
          </a:p>
          <a:p>
            <a:pPr marL="386079" indent="-386079" defTabSz="984503">
              <a:spcBef>
                <a:spcPts val="500"/>
              </a:spcBef>
              <a:defRPr sz="2584"/>
            </a:pPr>
          </a:p>
          <a:p>
            <a:pPr marL="386079" indent="-386079" defTabSz="984503">
              <a:spcBef>
                <a:spcPts val="500"/>
              </a:spcBef>
              <a:defRPr sz="2584"/>
            </a:pPr>
            <a:r>
              <a:t>Conditions have symbolic names, arranged in hierarchy, e.g.,</a:t>
            </a:r>
          </a:p>
          <a:p>
            <a:pPr lvl="1" marL="661161" indent="-386079" defTabSz="984503">
              <a:spcBef>
                <a:spcPts val="500"/>
              </a:spcBef>
              <a:defRPr b="1" sz="25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ecn.connectivity.works </a:t>
            </a:r>
          </a:p>
          <a:p>
            <a:pPr lvl="1" marL="661161" indent="-386079" defTabSz="984503">
              <a:spcBef>
                <a:spcPts val="500"/>
              </a:spcBef>
              <a:defRPr b="1" sz="25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ecn.negotiation_attempt.succeeded</a:t>
            </a:r>
          </a:p>
          <a:p>
            <a:pPr marL="386079" indent="-386079" defTabSz="984503">
              <a:spcBef>
                <a:spcPts val="500"/>
              </a:spcBef>
              <a:defRPr sz="2584"/>
            </a:pPr>
            <a:r>
              <a:t>Stored in MongoDB for ease of clustering and querying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Architectu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6741" y="1166981"/>
            <a:ext cx="1719182" cy="130709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8636000" y="1185525"/>
            <a:ext cx="1270000" cy="1270001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- Analyzers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7359" indent="-467359" defTabSz="1191768">
              <a:spcBef>
                <a:spcPts val="600"/>
              </a:spcBef>
              <a:defRPr sz="3128"/>
            </a:pPr>
            <a:r>
              <a:t>Analyzers produce Observations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based on measurements in the raw data or other Observations</a:t>
            </a: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Observations contain the name of the analyzer…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…and the commit identifier of the exact analyzer version</a:t>
            </a: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This enables reproducibility and also easier filtering: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“Give me all observations from analyser x, excluding (buggy) commit 1a2b3c4d”</a:t>
            </a: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Analysis console is Jupyterhub, enables easy exploratory analysis of measurements and observations</a:t>
            </a: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Architectur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6741" y="1166981"/>
            <a:ext cx="1719182" cy="1307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8115300" y="1191370"/>
            <a:ext cx="577900" cy="1270001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9416250" y="1166981"/>
            <a:ext cx="577900" cy="1270001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Analysis and Reanalysis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168" y="5258332"/>
            <a:ext cx="7945720" cy="376874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>
            <p:ph type="body" sz="half" idx="1"/>
          </p:nvPr>
        </p:nvSpPr>
        <p:spPr>
          <a:xfrm>
            <a:off x="460587" y="2750972"/>
            <a:ext cx="12052882" cy="2635416"/>
          </a:xfrm>
          <a:prstGeom prst="rect">
            <a:avLst/>
          </a:prstGeom>
        </p:spPr>
        <p:txBody>
          <a:bodyPr/>
          <a:lstStyle/>
          <a:p>
            <a:pPr marL="386079" indent="-386079" defTabSz="984503">
              <a:spcBef>
                <a:spcPts val="500"/>
              </a:spcBef>
              <a:defRPr sz="2584"/>
            </a:pPr>
            <a:r>
              <a:t>Research is inherently exploratory, but</a:t>
            </a:r>
            <a:br/>
            <a:r>
              <a:t>requires immutable raw data for repeatability.</a:t>
            </a:r>
          </a:p>
          <a:p>
            <a:pPr marL="386079" indent="-386079" defTabSz="984503">
              <a:spcBef>
                <a:spcPts val="500"/>
              </a:spcBef>
              <a:defRPr sz="2584"/>
            </a:pPr>
            <a:r>
              <a:t>Observations contain all information required to regenerate them.</a:t>
            </a:r>
          </a:p>
          <a:p>
            <a:pPr marL="386079" indent="-386079" defTabSz="984503">
              <a:spcBef>
                <a:spcPts val="500"/>
              </a:spcBef>
              <a:defRPr sz="2584"/>
            </a:pPr>
            <a:r>
              <a:t>Sensors </a:t>
            </a:r>
            <a:r>
              <a:t>trigger on new data uploads, rerun analysis on data replacement.</a:t>
            </a:r>
          </a:p>
          <a:p>
            <a:pPr marL="386079" indent="-386079" defTabSz="984503">
              <a:spcBef>
                <a:spcPts val="500"/>
              </a:spcBef>
              <a:defRPr sz="2584"/>
            </a:pPr>
            <a:r>
              <a:t>Observations marked deprecated due to invalidated raw data remain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- State of Development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PTO backend infrastructure up since </a:t>
            </a:r>
            <a:r>
              <a:rPr b="1" i="1"/>
              <a:t>~March</a:t>
            </a:r>
          </a:p>
          <a:p>
            <a:pPr/>
            <a:r>
              <a:t>PTO measurement upload software since </a:t>
            </a:r>
            <a:r>
              <a:rPr b="1" i="1"/>
              <a:t>~April</a:t>
            </a:r>
          </a:p>
          <a:p>
            <a:pPr/>
            <a:r>
              <a:t>PTO condition-querying REST service since </a:t>
            </a:r>
            <a:r>
              <a:rPr b="1" i="1"/>
              <a:t>~May</a:t>
            </a:r>
          </a:p>
          <a:p>
            <a:pPr/>
            <a:r>
              <a:t>PTO query API working since </a:t>
            </a:r>
            <a:r>
              <a:rPr b="1" i="1"/>
              <a:t>~June</a:t>
            </a:r>
          </a:p>
          <a:p>
            <a:pPr lvl="1" marL="869950" indent="-508000"/>
            <a:r>
              <a:t>…but being constantly optimised</a:t>
            </a:r>
          </a:p>
          <a:p>
            <a:pPr/>
            <a:r>
              <a:t>PTO Web UI in active development since </a:t>
            </a:r>
            <a:r>
              <a:rPr b="1" i="1"/>
              <a:t>~July</a:t>
            </a:r>
          </a:p>
          <a:p>
            <a:pPr lvl="1" marL="869950" indent="-508000"/>
            <a:r>
              <a:t>…now in Beta testing inside MAMI</a:t>
            </a:r>
          </a:p>
          <a:p>
            <a:pPr lvl="1" marL="869950" indent="-508000"/>
            <a:r>
              <a:t>…about to go live in December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measurement study (1):</a:t>
            </a:r>
          </a:p>
          <a:p>
            <a:pPr/>
            <a:r>
              <a:t>ECN connectivity testing</a:t>
            </a:r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xfrm>
            <a:off x="460587" y="2750972"/>
            <a:ext cx="12052882" cy="1902880"/>
          </a:xfrm>
          <a:prstGeom prst="rect">
            <a:avLst/>
          </a:prstGeom>
        </p:spPr>
        <p:txBody>
          <a:bodyPr/>
          <a:lstStyle/>
          <a:p>
            <a:pPr marL="487679" indent="-487679" defTabSz="1243583">
              <a:spcBef>
                <a:spcPts val="600"/>
              </a:spcBef>
              <a:defRPr sz="2304"/>
            </a:pPr>
            <a:r>
              <a:rPr b="1"/>
              <a:t>Explicit Congestion Notification (ECN):</a:t>
            </a:r>
            <a:r>
              <a:t> TCP extension to signal congestion before dropping packets</a:t>
            </a:r>
          </a:p>
          <a:p>
            <a:pPr lvl="1" marL="835151" indent="-487679" defTabSz="1243583">
              <a:spcBef>
                <a:spcPts val="600"/>
              </a:spcBef>
              <a:defRPr sz="2304"/>
            </a:pPr>
            <a:r>
              <a:t>Negotiation between both endpoints and network support needed</a:t>
            </a:r>
          </a:p>
          <a:p>
            <a:pPr marL="487679" indent="-487679" defTabSz="1243583">
              <a:spcBef>
                <a:spcPts val="600"/>
              </a:spcBef>
              <a:defRPr sz="2304"/>
            </a:pPr>
            <a:r>
              <a:rPr b="1"/>
              <a:t>ECNspider:</a:t>
            </a:r>
            <a:r>
              <a:t> A/B testing using PATHspider for ECN connectivity testing: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3" name="Group 243"/>
          <p:cNvGrpSpPr/>
          <p:nvPr/>
        </p:nvGrpSpPr>
        <p:grpSpPr>
          <a:xfrm>
            <a:off x="4757733" y="5481099"/>
            <a:ext cx="3456001" cy="2916001"/>
            <a:chOff x="0" y="0"/>
            <a:chExt cx="3455999" cy="2916000"/>
          </a:xfrm>
        </p:grpSpPr>
        <p:sp>
          <p:nvSpPr>
            <p:cNvPr id="240" name="Shape 240"/>
            <p:cNvSpPr/>
            <p:nvPr/>
          </p:nvSpPr>
          <p:spPr>
            <a:xfrm>
              <a:off x="0" y="-1"/>
              <a:ext cx="3456000" cy="291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</a:pathLst>
            </a:custGeom>
            <a:solidFill>
              <a:srgbClr val="DDDDDD"/>
            </a:solidFill>
            <a:ln w="1908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71199" y="156600"/>
              <a:ext cx="3161602" cy="247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0" y="7063"/>
                  </a:moveTo>
                  <a:cubicBezTo>
                    <a:pt x="962" y="7357"/>
                    <a:pt x="1060" y="7687"/>
                    <a:pt x="1115" y="7957"/>
                  </a:cubicBezTo>
                  <a:moveTo>
                    <a:pt x="6449" y="1695"/>
                  </a:moveTo>
                  <a:cubicBezTo>
                    <a:pt x="6701" y="1919"/>
                    <a:pt x="7007" y="2225"/>
                    <a:pt x="7215" y="2531"/>
                  </a:cubicBezTo>
                  <a:moveTo>
                    <a:pt x="11084" y="636"/>
                  </a:moveTo>
                  <a:cubicBezTo>
                    <a:pt x="10997" y="883"/>
                    <a:pt x="10942" y="1177"/>
                    <a:pt x="10887" y="1460"/>
                  </a:cubicBezTo>
                  <a:moveTo>
                    <a:pt x="15085" y="0"/>
                  </a:moveTo>
                  <a:cubicBezTo>
                    <a:pt x="14921" y="283"/>
                    <a:pt x="14834" y="659"/>
                    <a:pt x="14724" y="1001"/>
                  </a:cubicBezTo>
                  <a:moveTo>
                    <a:pt x="19720" y="1825"/>
                  </a:moveTo>
                  <a:cubicBezTo>
                    <a:pt x="19742" y="2036"/>
                    <a:pt x="19851" y="2507"/>
                    <a:pt x="19807" y="2613"/>
                  </a:cubicBezTo>
                  <a:moveTo>
                    <a:pt x="21600" y="7651"/>
                  </a:moveTo>
                  <a:cubicBezTo>
                    <a:pt x="21414" y="8252"/>
                    <a:pt x="21163" y="8781"/>
                    <a:pt x="20813" y="9217"/>
                  </a:cubicBezTo>
                  <a:moveTo>
                    <a:pt x="19228" y="16303"/>
                  </a:moveTo>
                  <a:cubicBezTo>
                    <a:pt x="19315" y="15350"/>
                    <a:pt x="18813" y="12995"/>
                    <a:pt x="17413" y="12112"/>
                  </a:cubicBezTo>
                  <a:moveTo>
                    <a:pt x="14396" y="20187"/>
                  </a:moveTo>
                  <a:cubicBezTo>
                    <a:pt x="14484" y="19799"/>
                    <a:pt x="14517" y="19446"/>
                    <a:pt x="14538" y="19069"/>
                  </a:cubicBezTo>
                  <a:moveTo>
                    <a:pt x="7816" y="21600"/>
                  </a:moveTo>
                  <a:cubicBezTo>
                    <a:pt x="7641" y="21294"/>
                    <a:pt x="7532" y="20941"/>
                    <a:pt x="7422" y="20576"/>
                  </a:cubicBezTo>
                  <a:moveTo>
                    <a:pt x="2000" y="19399"/>
                  </a:moveTo>
                  <a:cubicBezTo>
                    <a:pt x="2208" y="19352"/>
                    <a:pt x="2416" y="19281"/>
                    <a:pt x="2613" y="19175"/>
                  </a:cubicBezTo>
                  <a:moveTo>
                    <a:pt x="0" y="13513"/>
                  </a:moveTo>
                  <a:cubicBezTo>
                    <a:pt x="361" y="13819"/>
                    <a:pt x="776" y="14090"/>
                    <a:pt x="1377" y="13984"/>
                  </a:cubicBezTo>
                </a:path>
              </a:pathLst>
            </a:custGeom>
            <a:noFill/>
            <a:ln w="1908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28952" y="1199814"/>
              <a:ext cx="959696" cy="388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359" tIns="54359" rIns="54359" bIns="54359" numCol="1" anchor="ctr">
              <a:spAutoFit/>
            </a:bodyPr>
            <a:lstStyle>
              <a:lvl1pPr algn="ctr" defTabSz="914400">
                <a:defRPr b="1" sz="1800">
                  <a:solidFill>
                    <a:srgbClr val="626262"/>
                  </a:solidFill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Internet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2129733" y="5733100"/>
            <a:ext cx="1656000" cy="2232001"/>
            <a:chOff x="0" y="0"/>
            <a:chExt cx="1655999" cy="2232000"/>
          </a:xfrm>
        </p:grpSpPr>
        <p:sp>
          <p:nvSpPr>
            <p:cNvPr id="244" name="Shape 244"/>
            <p:cNvSpPr/>
            <p:nvPr/>
          </p:nvSpPr>
          <p:spPr>
            <a:xfrm>
              <a:off x="-1" y="0"/>
              <a:ext cx="1656001" cy="2232001"/>
            </a:xfrm>
            <a:prstGeom prst="rect">
              <a:avLst/>
            </a:prstGeom>
            <a:solidFill>
              <a:srgbClr val="A7A7A7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54249" y="512200"/>
              <a:ext cx="1347500" cy="120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vantage 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point 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(running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ECNspider)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9041731" y="5733100"/>
            <a:ext cx="1656000" cy="2232001"/>
            <a:chOff x="0" y="0"/>
            <a:chExt cx="1655999" cy="2232000"/>
          </a:xfrm>
        </p:grpSpPr>
        <p:sp>
          <p:nvSpPr>
            <p:cNvPr id="247" name="Shape 247"/>
            <p:cNvSpPr/>
            <p:nvPr/>
          </p:nvSpPr>
          <p:spPr>
            <a:xfrm>
              <a:off x="-1" y="0"/>
              <a:ext cx="1656001" cy="2232001"/>
            </a:xfrm>
            <a:prstGeom prst="rect">
              <a:avLst/>
            </a:prstGeom>
            <a:solidFill>
              <a:srgbClr val="A7A7A7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73057" y="512200"/>
              <a:ext cx="1309884" cy="120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target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endpoint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(public 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webserver)</a:t>
              </a:r>
            </a:p>
          </p:txBody>
        </p:sp>
      </p:grpSp>
      <p:sp>
        <p:nvSpPr>
          <p:cNvPr id="250" name="Shape 250"/>
          <p:cNvSpPr/>
          <p:nvPr/>
        </p:nvSpPr>
        <p:spPr>
          <a:xfrm>
            <a:off x="3785733" y="6309099"/>
            <a:ext cx="5255641" cy="1"/>
          </a:xfrm>
          <a:prstGeom prst="line">
            <a:avLst/>
          </a:prstGeom>
          <a:ln w="38160">
            <a:solidFill>
              <a:srgbClr val="00CC00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" name="Shape 251"/>
          <p:cNvSpPr/>
          <p:nvPr/>
        </p:nvSpPr>
        <p:spPr>
          <a:xfrm flipH="1">
            <a:off x="3786093" y="7497100"/>
            <a:ext cx="5255641" cy="1"/>
          </a:xfrm>
          <a:prstGeom prst="line">
            <a:avLst/>
          </a:prstGeom>
          <a:ln w="38160">
            <a:solidFill>
              <a:srgbClr val="00CC00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3776373" y="7317099"/>
            <a:ext cx="5255641" cy="1"/>
          </a:xfrm>
          <a:prstGeom prst="line">
            <a:avLst/>
          </a:prstGeom>
          <a:ln w="38160">
            <a:solidFill>
              <a:srgbClr val="00CC00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" name="Shape 253"/>
          <p:cNvSpPr/>
          <p:nvPr/>
        </p:nvSpPr>
        <p:spPr>
          <a:xfrm flipH="1" flipV="1">
            <a:off x="3795813" y="6489100"/>
            <a:ext cx="5255641" cy="1"/>
          </a:xfrm>
          <a:prstGeom prst="line">
            <a:avLst/>
          </a:prstGeom>
          <a:ln w="38160">
            <a:solidFill>
              <a:srgbClr val="00CC00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6" name="Group 256"/>
          <p:cNvGrpSpPr/>
          <p:nvPr/>
        </p:nvGrpSpPr>
        <p:grpSpPr>
          <a:xfrm>
            <a:off x="1841732" y="4796698"/>
            <a:ext cx="2232001" cy="648801"/>
            <a:chOff x="0" y="-72400"/>
            <a:chExt cx="2232000" cy="648799"/>
          </a:xfrm>
        </p:grpSpPr>
        <p:sp>
          <p:nvSpPr>
            <p:cNvPr id="254" name="Shape 254"/>
            <p:cNvSpPr/>
            <p:nvPr/>
          </p:nvSpPr>
          <p:spPr>
            <a:xfrm>
              <a:off x="0" y="-1"/>
              <a:ext cx="2232001" cy="504000"/>
            </a:xfrm>
            <a:prstGeom prst="rect">
              <a:avLst/>
            </a:prstGeom>
            <a:solidFill>
              <a:srgbClr val="DDDDDD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39044" y="-72401"/>
              <a:ext cx="1753912" cy="64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/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list of target IP</a:t>
              </a:r>
            </a:p>
            <a:p>
              <a: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t>addresses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3784293" y="5949100"/>
            <a:ext cx="2892782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914400">
              <a:defRPr b="1" sz="1800">
                <a:uFillTx/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 TCP connection w/o ECN</a:t>
            </a:r>
          </a:p>
        </p:txBody>
      </p:sp>
      <p:sp>
        <p:nvSpPr>
          <p:cNvPr id="258" name="Shape 258"/>
          <p:cNvSpPr/>
          <p:nvPr/>
        </p:nvSpPr>
        <p:spPr>
          <a:xfrm>
            <a:off x="3835093" y="6980400"/>
            <a:ext cx="2689631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914400">
              <a:defRPr b="1" sz="1800">
                <a:uFillTx/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TCP connection w/ ECN</a:t>
            </a:r>
          </a:p>
        </p:txBody>
      </p:sp>
      <p:sp>
        <p:nvSpPr>
          <p:cNvPr id="259" name="Shape 259"/>
          <p:cNvSpPr/>
          <p:nvPr/>
        </p:nvSpPr>
        <p:spPr>
          <a:xfrm flipH="1">
            <a:off x="3786453" y="7497100"/>
            <a:ext cx="5255641" cy="1"/>
          </a:xfrm>
          <a:prstGeom prst="line">
            <a:avLst/>
          </a:prstGeom>
          <a:ln w="38160">
            <a:solidFill>
              <a:srgbClr val="FF3333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3776733" y="7317099"/>
            <a:ext cx="5255641" cy="1"/>
          </a:xfrm>
          <a:prstGeom prst="line">
            <a:avLst/>
          </a:prstGeom>
          <a:ln w="38160">
            <a:solidFill>
              <a:srgbClr val="FF3333"/>
            </a:solidFill>
            <a:tailEnd type="triangle"/>
          </a:ln>
        </p:spPr>
        <p:txBody>
          <a:bodyPr lIns="45718" tIns="45718" rIns="45718" bIns="45718"/>
          <a:lstStyle/>
          <a:p>
            <a:pPr defTabSz="914400">
              <a:defRPr sz="1800">
                <a:uFillTx/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3" name="Group 263"/>
          <p:cNvGrpSpPr/>
          <p:nvPr/>
        </p:nvGrpSpPr>
        <p:grpSpPr>
          <a:xfrm>
            <a:off x="1841732" y="8324348"/>
            <a:ext cx="2232001" cy="504000"/>
            <a:chOff x="0" y="0"/>
            <a:chExt cx="2232000" cy="503998"/>
          </a:xfrm>
        </p:grpSpPr>
        <p:sp>
          <p:nvSpPr>
            <p:cNvPr id="261" name="Shape 261"/>
            <p:cNvSpPr/>
            <p:nvPr/>
          </p:nvSpPr>
          <p:spPr>
            <a:xfrm>
              <a:off x="0" y="-1"/>
              <a:ext cx="2232001" cy="504000"/>
            </a:xfrm>
            <a:prstGeom prst="rect">
              <a:avLst/>
            </a:prstGeom>
            <a:solidFill>
              <a:srgbClr val="DDDDDD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53232" y="67299"/>
              <a:ext cx="1525536" cy="36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914400">
                <a:defRPr b="1" sz="1800">
                  <a:uFillTx/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observations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2957732" y="5370636"/>
            <a:ext cx="1" cy="31435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Shape 265"/>
          <p:cNvSpPr/>
          <p:nvPr/>
        </p:nvSpPr>
        <p:spPr>
          <a:xfrm>
            <a:off x="2957732" y="7978972"/>
            <a:ext cx="1" cy="31435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6"/>
      <p:bldP build="whole" bldLvl="1" animBg="1" rev="0" advAuto="0" spid="253" grpId="2"/>
      <p:bldP build="whole" bldLvl="1" animBg="1" rev="0" advAuto="0" spid="250" grpId="1"/>
      <p:bldP build="whole" bldLvl="1" animBg="1" rev="0" advAuto="0" spid="257" grpId="3"/>
      <p:bldP build="whole" bldLvl="1" animBg="1" rev="0" advAuto="0" spid="251" grpId="4"/>
      <p:bldP build="whole" bldLvl="1" animBg="1" rev="0" advAuto="0" spid="259" grpId="7"/>
      <p:bldP build="whole" bldLvl="1" animBg="1" rev="0" advAuto="0" spid="252" grpId="5"/>
      <p:bldP build="whole" bldLvl="1" animBg="1" rev="0" advAuto="0" spid="260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