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handoutMasterIdLst>
    <p:handoutMasterId r:id="rId21"/>
  </p:handoutMasterIdLst>
  <p:sldIdLst>
    <p:sldId id="266" r:id="rId2"/>
    <p:sldId id="267" r:id="rId3"/>
    <p:sldId id="270" r:id="rId4"/>
    <p:sldId id="271" r:id="rId5"/>
    <p:sldId id="279" r:id="rId6"/>
    <p:sldId id="268" r:id="rId7"/>
    <p:sldId id="272" r:id="rId8"/>
    <p:sldId id="273" r:id="rId9"/>
    <p:sldId id="274" r:id="rId10"/>
    <p:sldId id="277" r:id="rId11"/>
    <p:sldId id="269" r:id="rId12"/>
    <p:sldId id="276" r:id="rId13"/>
    <p:sldId id="282" r:id="rId14"/>
    <p:sldId id="280" r:id="rId15"/>
    <p:sldId id="278" r:id="rId16"/>
    <p:sldId id="283" r:id="rId17"/>
    <p:sldId id="285" r:id="rId18"/>
    <p:sldId id="284" r:id="rId19"/>
  </p:sldIdLst>
  <p:sldSz cx="13004800" cy="9753600"/>
  <p:notesSz cx="6858000" cy="9144000"/>
  <p:defaultTextStyle>
    <a:lvl1pPr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1pPr>
    <a:lvl2pPr indent="3429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2pPr>
    <a:lvl3pPr indent="6858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3pPr>
    <a:lvl4pPr indent="10287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4pPr>
    <a:lvl5pPr indent="13716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5pPr>
    <a:lvl6pPr indent="17145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6pPr>
    <a:lvl7pPr indent="20574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7pPr>
    <a:lvl8pPr indent="24003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8pPr>
    <a:lvl9pPr indent="27432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3FF"/>
    <a:srgbClr val="FF8080"/>
    <a:srgbClr val="87DEAA"/>
    <a:srgbClr val="9999FF"/>
    <a:srgbClr val="909BFF"/>
    <a:srgbClr val="77ECA5"/>
    <a:srgbClr val="FF7172"/>
    <a:srgbClr val="07FD7C"/>
    <a:srgbClr val="008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6E6"/>
          </a:solidFill>
        </a:fill>
      </a:tcStyle>
    </a:wholeTbl>
    <a:band2H>
      <a:tcTxStyle/>
      <a:tcStyle>
        <a:tcBdr/>
        <a:fill>
          <a:solidFill>
            <a:srgbClr val="F7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6" autoAdjust="0"/>
    <p:restoredTop sz="50000" autoAdjust="0"/>
  </p:normalViewPr>
  <p:slideViewPr>
    <p:cSldViewPr>
      <p:cViewPr>
        <p:scale>
          <a:sx n="80" d="100"/>
          <a:sy n="80" d="100"/>
        </p:scale>
        <p:origin x="1160" y="9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A946-BE12-485E-8CED-EB49F79C0D9F}" type="datetimeFigureOut">
              <a:rPr lang="de-CH" smtClean="0"/>
              <a:t>03.02.17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FCD5B-4957-4027-8017-EFFEE2DC5C0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4220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79636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>
      <a:defRPr sz="1200">
        <a:uFill>
          <a:solidFill/>
        </a:uFill>
        <a:latin typeface="Arial"/>
        <a:ea typeface="Arial"/>
        <a:cs typeface="Arial"/>
        <a:sym typeface="Arial"/>
      </a:defRPr>
    </a:lvl1pPr>
    <a:lvl2pPr indent="228600">
      <a:defRPr sz="1200">
        <a:uFill>
          <a:solidFill/>
        </a:uFill>
        <a:latin typeface="Arial"/>
        <a:ea typeface="Arial"/>
        <a:cs typeface="Arial"/>
        <a:sym typeface="Arial"/>
      </a:defRPr>
    </a:lvl2pPr>
    <a:lvl3pPr indent="457200">
      <a:defRPr sz="1200">
        <a:uFill>
          <a:solidFill/>
        </a:uFill>
        <a:latin typeface="Arial"/>
        <a:ea typeface="Arial"/>
        <a:cs typeface="Arial"/>
        <a:sym typeface="Arial"/>
      </a:defRPr>
    </a:lvl3pPr>
    <a:lvl4pPr indent="685800">
      <a:defRPr sz="1200">
        <a:uFill>
          <a:solidFill/>
        </a:uFill>
        <a:latin typeface="Arial"/>
        <a:ea typeface="Arial"/>
        <a:cs typeface="Arial"/>
        <a:sym typeface="Arial"/>
      </a:defRPr>
    </a:lvl4pPr>
    <a:lvl5pPr indent="914400">
      <a:defRPr sz="1200">
        <a:uFill>
          <a:solidFill/>
        </a:uFill>
        <a:latin typeface="Arial"/>
        <a:ea typeface="Arial"/>
        <a:cs typeface="Arial"/>
        <a:sym typeface="Arial"/>
      </a:defRPr>
    </a:lvl5pPr>
    <a:lvl6pPr indent="1143000">
      <a:defRPr sz="1200">
        <a:uFill>
          <a:solidFill/>
        </a:uFill>
        <a:latin typeface="Arial"/>
        <a:ea typeface="Arial"/>
        <a:cs typeface="Arial"/>
        <a:sym typeface="Arial"/>
      </a:defRPr>
    </a:lvl6pPr>
    <a:lvl7pPr indent="1371600">
      <a:defRPr sz="1200">
        <a:uFill>
          <a:solidFill/>
        </a:uFill>
        <a:latin typeface="Arial"/>
        <a:ea typeface="Arial"/>
        <a:cs typeface="Arial"/>
        <a:sym typeface="Arial"/>
      </a:defRPr>
    </a:lvl7pPr>
    <a:lvl8pPr indent="1600200">
      <a:defRPr sz="1200">
        <a:uFill>
          <a:solidFill/>
        </a:uFill>
        <a:latin typeface="Arial"/>
        <a:ea typeface="Arial"/>
        <a:cs typeface="Arial"/>
        <a:sym typeface="Arial"/>
      </a:defRPr>
    </a:lvl8pPr>
    <a:lvl9pPr indent="1828800">
      <a:defRPr sz="1200">
        <a:uFill>
          <a:solidFill/>
        </a:u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10A9-B551-EB41-96D0-C3A336A20D3C}" type="datetime1">
              <a:rPr lang="en-US" smtClean="0"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5286-C7D9-394A-8584-975B4A9D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6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E825-B399-2A41-B4FE-AB0876D39FC1}" type="datetime1">
              <a:rPr lang="en-US" smtClean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8748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B823-BAF1-F745-8B2A-45223E72DDAE}" type="datetime1">
              <a:rPr lang="en-US" smtClean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414631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24040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55408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54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234" y="8612055"/>
            <a:ext cx="1169707" cy="781754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8435970"/>
            <a:ext cx="11694998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826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0" y="7325072"/>
            <a:ext cx="4608512" cy="1742244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5782320" y="8196194"/>
            <a:ext cx="464229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60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6837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efault - Titelfoli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4842300" y="8837240"/>
            <a:ext cx="4288451" cy="693358"/>
            <a:chOff x="5789772" y="8765232"/>
            <a:chExt cx="4288451" cy="693358"/>
          </a:xfrm>
        </p:grpSpPr>
        <p:sp>
          <p:nvSpPr>
            <p:cNvPr id="15" name="Textfeld 14"/>
            <p:cNvSpPr txBox="1"/>
            <p:nvPr userDrawn="1"/>
          </p:nvSpPr>
          <p:spPr>
            <a:xfrm>
              <a:off x="7250526" y="8802000"/>
              <a:ext cx="282769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1295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noProof="0" dirty="0" smtClean="0">
                  <a:ln>
                    <a:noFill/>
                  </a:ln>
                  <a:solidFill>
                    <a:srgbClr val="FF808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Bauhaus 93" panose="04030905020B02020C02" pitchFamily="82" charset="0"/>
                  <a:ea typeface="+mn-ea"/>
                  <a:cs typeface="+mn-cs"/>
                  <a:sym typeface="Helvetica Neue"/>
                </a:rPr>
                <a:t>measurement</a:t>
              </a:r>
              <a:endParaRPr kumimoji="0" lang="en-US" sz="3600" b="0" i="0" u="none" strike="noStrike" cap="none" spc="0" normalizeH="0" baseline="0" noProof="0" dirty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endParaRPr>
            </a:p>
          </p:txBody>
        </p:sp>
        <p:pic>
          <p:nvPicPr>
            <p:cNvPr id="4" name="Grafik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72" y="8765232"/>
              <a:ext cx="1460754" cy="678942"/>
            </a:xfrm>
            <a:prstGeom prst="rect">
              <a:avLst/>
            </a:prstGeom>
          </p:spPr>
        </p:pic>
      </p:grp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1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FF8080"/>
              </a:buClr>
              <a:defRPr/>
            </a:lvl1pPr>
            <a:lvl2pPr>
              <a:buClr>
                <a:srgbClr val="FF8080"/>
              </a:buClr>
              <a:defRPr/>
            </a:lvl2pPr>
            <a:lvl3pPr>
              <a:buClr>
                <a:srgbClr val="FF8080"/>
              </a:buClr>
              <a:defRPr/>
            </a:lvl3pPr>
            <a:lvl4pPr>
              <a:buClr>
                <a:srgbClr val="FF8080"/>
              </a:buClr>
              <a:defRPr/>
            </a:lvl4pPr>
            <a:lvl5pPr>
              <a:buClr>
                <a:srgbClr val="FF808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8630001" y="372436"/>
            <a:ext cx="1986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467" y="450000"/>
            <a:ext cx="1906613" cy="1906613"/>
          </a:xfrm>
          <a:prstGeom prst="rect">
            <a:avLst/>
          </a:prstGeom>
        </p:spPr>
      </p:pic>
      <p:sp>
        <p:nvSpPr>
          <p:cNvPr id="20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38BD8A2-3A76-FA48-8052-DB5FD1A8486C}" type="datetime1">
              <a:rPr lang="en-US" smtClean="0"/>
              <a:t>2/3/17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7DEAA"/>
              </a:buClr>
              <a:defRPr/>
            </a:lvl1pPr>
            <a:lvl2pPr>
              <a:buClr>
                <a:srgbClr val="87DEAA"/>
              </a:buClr>
              <a:defRPr/>
            </a:lvl2pPr>
            <a:lvl3pPr>
              <a:buClr>
                <a:srgbClr val="87DEAA"/>
              </a:buClr>
              <a:defRPr/>
            </a:lvl3pPr>
            <a:lvl4pPr>
              <a:buClr>
                <a:srgbClr val="87DEAA"/>
              </a:buClr>
              <a:defRPr/>
            </a:lvl4pPr>
            <a:lvl5pPr>
              <a:buClr>
                <a:srgbClr val="87DEAA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7DEAA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823964" y="372436"/>
            <a:ext cx="1792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7DEAA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architecture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7DEAA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567"/>
            <a:ext cx="1905953" cy="1905953"/>
          </a:xfrm>
          <a:prstGeom prst="rect">
            <a:avLst/>
          </a:prstGeom>
        </p:spPr>
      </p:pic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312DC89-7EC0-FE4E-A2F3-5985D7C93BC0}" type="datetime1">
              <a:rPr lang="en-US" smtClean="0"/>
              <a:t>2/3/17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4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0B3FF"/>
              </a:buClr>
              <a:defRPr/>
            </a:lvl1pPr>
            <a:lvl2pPr>
              <a:buClr>
                <a:srgbClr val="80B3FF"/>
              </a:buClr>
              <a:defRPr/>
            </a:lvl2pPr>
            <a:lvl3pPr>
              <a:buClr>
                <a:srgbClr val="80B3FF"/>
              </a:buClr>
              <a:defRPr/>
            </a:lvl3pPr>
            <a:lvl4pPr>
              <a:buClr>
                <a:srgbClr val="80B3FF"/>
              </a:buClr>
              <a:defRPr/>
            </a:lvl4pPr>
            <a:lvl5pPr>
              <a:buClr>
                <a:srgbClr val="80B3FF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0B3FF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254898" y="372436"/>
            <a:ext cx="2361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0B3FF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experimentation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0B3FF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000"/>
            <a:ext cx="1905953" cy="1905953"/>
          </a:xfrm>
          <a:prstGeom prst="rect">
            <a:avLst/>
          </a:prstGeom>
        </p:spPr>
      </p:pic>
      <p:sp>
        <p:nvSpPr>
          <p:cNvPr id="13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3320025-6BAB-0040-94C9-35C6BDA60FC9}" type="datetime1">
              <a:rPr lang="en-US" smtClean="0"/>
              <a:t>2/3/17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10093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841461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0456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5421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5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460976"/>
            <a:ext cx="10104906" cy="274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2000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4400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27" name="Grafik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173" y="144943"/>
            <a:ext cx="969134" cy="647704"/>
          </a:xfrm>
          <a:prstGeom prst="rect">
            <a:avLst/>
          </a:prstGeom>
        </p:spPr>
      </p:pic>
      <p:sp>
        <p:nvSpPr>
          <p:cNvPr id="28" name="Textfeld 27"/>
          <p:cNvSpPr txBox="1"/>
          <p:nvPr userDrawn="1"/>
        </p:nvSpPr>
        <p:spPr>
          <a:xfrm>
            <a:off x="4054128" y="136057"/>
            <a:ext cx="76851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 688421.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3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299F-E98A-C44C-B3D3-DF7C1E5A5AF5}" type="datetime1">
              <a:rPr lang="en-US" smtClean="0"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5286-C7D9-394A-8584-975B4A9D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9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011364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325044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530" y="8153889"/>
            <a:ext cx="1311126" cy="876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8" y="8153889"/>
            <a:ext cx="951427" cy="1055563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7980288"/>
            <a:ext cx="12609057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4599" y="9034241"/>
            <a:ext cx="12609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6477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chemeClr val="tx1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00" y="847527"/>
            <a:ext cx="1868634" cy="122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5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A06423-26C0-8B4E-B39D-55ABCF550F78}" type="datetime1">
              <a:rPr lang="en-US" smtClean="0"/>
              <a:t>2/3/17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2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5360" y="3029939"/>
            <a:ext cx="11054080" cy="2090702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 err="1" smtClean="0"/>
              <a:t>Click</a:t>
            </a:r>
            <a:r>
              <a:rPr lang="nb-NO" dirty="0" smtClean="0"/>
              <a:t> to Edit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130046" tIns="65023" rIns="130046" bIns="65023"/>
          <a:lstStyle/>
          <a:p>
            <a:fld id="{22EF3B9E-8A43-8945-A07F-113CFDA78008}" type="datetime1">
              <a:rPr lang="en-US" smtClean="0"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130046" tIns="65023" rIns="130046" bIns="65023"/>
          <a:lstStyle/>
          <a:p>
            <a:fld id="{ED525286-C7D9-394A-8584-975B4A9D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03F5-E62C-3647-B683-D5DE5BB597D1}" type="datetime1">
              <a:rPr lang="en-US" smtClean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90159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D7D4-6374-0C42-81F9-D3456EF7D980}" type="datetime1">
              <a:rPr lang="en-US" smtClean="0"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13549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4F10-4C91-B741-BAED-79D401E37B26}" type="datetime1">
              <a:rPr lang="en-US" smtClean="0"/>
              <a:t>2/3/17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60859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BC6-1D07-AA48-9A47-808BDD89CD33}" type="datetime1">
              <a:rPr lang="en-US" smtClean="0"/>
              <a:t>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5286-C7D9-394A-8584-975B4A9D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6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E258-949A-C64C-A99A-657B514C52C5}" type="datetime1">
              <a:rPr lang="en-US" smtClean="0"/>
              <a:t>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5286-C7D9-394A-8584-975B4A9D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3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B3BF-CB25-FD44-A7F6-EC97A800A6DE}" type="datetime1">
              <a:rPr lang="en-US" smtClean="0"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2711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5CE3-F5F3-6648-A5EB-CF0FE15E520D}" type="datetime1">
              <a:rPr lang="en-US" smtClean="0"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01580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D2046-BC7B-AF49-A085-60EBD9888854}" type="datetime1">
              <a:rPr lang="en-US" smtClean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24076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71" r:id="rId13"/>
    <p:sldLayoutId id="2147483672" r:id="rId14"/>
    <p:sldLayoutId id="2147483661" r:id="rId15"/>
    <p:sldLayoutId id="2147483662" r:id="rId16"/>
    <p:sldLayoutId id="2147483663" r:id="rId17"/>
    <p:sldLayoutId id="2147483665" r:id="rId18"/>
    <p:sldLayoutId id="2147483666" r:id="rId19"/>
    <p:sldLayoutId id="2147483669" r:id="rId20"/>
    <p:sldLayoutId id="2147483656" r:id="rId21"/>
    <p:sldLayoutId id="2147483673" r:id="rId22"/>
  </p:sldLayoutIdLst>
  <p:hf hdr="0" ftr="0" dt="0"/>
  <p:txStyles>
    <p:titleStyle>
      <a:lvl1pPr algn="ctr" defTabSz="65023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65023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Measuring ECN generalization feasibility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Anna Maria </a:t>
            </a:r>
            <a:r>
              <a:rPr lang="en-US" dirty="0" err="1" smtClean="0"/>
              <a:t>Mandalari</a:t>
            </a:r>
            <a:r>
              <a:rPr lang="en-US" dirty="0" smtClean="0"/>
              <a:t>, Marcelo </a:t>
            </a:r>
            <a:r>
              <a:rPr lang="en-US" dirty="0" err="1" smtClean="0"/>
              <a:t>Bagnulo</a:t>
            </a:r>
            <a:r>
              <a:rPr lang="en-US" dirty="0" smtClean="0"/>
              <a:t>, Bob Briscoe, </a:t>
            </a:r>
            <a:r>
              <a:rPr lang="en-US" dirty="0" err="1" smtClean="0"/>
              <a:t>Andra</a:t>
            </a:r>
            <a:r>
              <a:rPr lang="en-US" dirty="0" smtClean="0"/>
              <a:t> </a:t>
            </a:r>
            <a:r>
              <a:rPr lang="en-US" dirty="0" err="1" smtClean="0"/>
              <a:t>Lutu</a:t>
            </a:r>
            <a:endParaRPr lang="en-US" dirty="0" smtClean="0"/>
          </a:p>
          <a:p>
            <a:r>
              <a:rPr lang="en-US" dirty="0" err="1" smtClean="0"/>
              <a:t>Sevilla</a:t>
            </a:r>
            <a:r>
              <a:rPr lang="en-US" dirty="0" smtClean="0"/>
              <a:t>, February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219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802928"/>
            <a:ext cx="11704320" cy="1625600"/>
          </a:xfrm>
        </p:spPr>
        <p:txBody>
          <a:bodyPr>
            <a:normAutofit/>
          </a:bodyPr>
          <a:lstStyle/>
          <a:p>
            <a:r>
              <a:rPr lang="en-US" dirty="0"/>
              <a:t>Generalized ECN feasibility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41295" y="2750973"/>
            <a:ext cx="8325801" cy="6158077"/>
          </a:xfrm>
        </p:spPr>
        <p:txBody>
          <a:bodyPr>
            <a:normAutofit fontScale="85000" lnSpcReduction="10000"/>
          </a:bodyPr>
          <a:lstStyle/>
          <a:p>
            <a:r>
              <a:rPr lang="en-US" sz="4800" i="1" dirty="0" smtClean="0"/>
              <a:t>RFC 5562, [draft-</a:t>
            </a:r>
            <a:r>
              <a:rPr lang="en-US" sz="4800" i="1" dirty="0" err="1" smtClean="0"/>
              <a:t>bagnulo</a:t>
            </a:r>
            <a:r>
              <a:rPr lang="en-US" sz="4800" i="1" dirty="0" smtClean="0"/>
              <a:t>-</a:t>
            </a:r>
            <a:r>
              <a:rPr lang="en-US" sz="4800" i="1" dirty="0" err="1" smtClean="0"/>
              <a:t>tswg</a:t>
            </a:r>
            <a:r>
              <a:rPr lang="en-US" sz="4800" i="1" dirty="0" smtClean="0"/>
              <a:t>-generalized-</a:t>
            </a:r>
            <a:r>
              <a:rPr lang="en-US" sz="4800" i="1" dirty="0" err="1" smtClean="0"/>
              <a:t>ecn</a:t>
            </a:r>
            <a:r>
              <a:rPr lang="en-US" sz="4800" i="1" dirty="0" smtClean="0"/>
              <a:t>] </a:t>
            </a:r>
          </a:p>
          <a:p>
            <a:r>
              <a:rPr lang="en-US" b="1" dirty="0" smtClean="0"/>
              <a:t>SYN/ACK + ECT </a:t>
            </a:r>
            <a:r>
              <a:rPr lang="mr-IN" dirty="0" smtClean="0"/>
              <a:t>–</a:t>
            </a:r>
            <a:r>
              <a:rPr lang="en-US" dirty="0" smtClean="0"/>
              <a:t> check for servers that set the ECT on SYN/ACK (tomography-based approach)</a:t>
            </a:r>
          </a:p>
          <a:p>
            <a:pPr lvl="1"/>
            <a:r>
              <a:rPr lang="en-US" dirty="0"/>
              <a:t>test ECE and non-ECE </a:t>
            </a:r>
            <a:r>
              <a:rPr lang="en-US" dirty="0" smtClean="0"/>
              <a:t>feedback from such servers</a:t>
            </a:r>
            <a:endParaRPr lang="en-US" dirty="0"/>
          </a:p>
          <a:p>
            <a:pPr lvl="1"/>
            <a:r>
              <a:rPr lang="en-US" dirty="0" smtClean="0"/>
              <a:t>testing </a:t>
            </a:r>
            <a:r>
              <a:rPr lang="en-US" dirty="0"/>
              <a:t>for servers with TFO and ECN-capable </a:t>
            </a:r>
            <a:r>
              <a:rPr lang="en-US" dirty="0" smtClean="0"/>
              <a:t>SYN/ACKs?</a:t>
            </a:r>
          </a:p>
          <a:p>
            <a:pPr lvl="1"/>
            <a:r>
              <a:rPr lang="en-US" dirty="0" smtClean="0"/>
              <a:t>RFC5562 </a:t>
            </a:r>
            <a:r>
              <a:rPr lang="mr-IN" dirty="0" smtClean="0"/>
              <a:t>–</a:t>
            </a:r>
            <a:r>
              <a:rPr lang="en-US" dirty="0" smtClean="0"/>
              <a:t> why the 5way-handshake?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10</a:t>
            </a:fld>
            <a:endParaRPr lang="de-CH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50240" y="2572544"/>
            <a:ext cx="27378" cy="691266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66096" y="2757415"/>
            <a:ext cx="0" cy="672779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50240" y="2760077"/>
            <a:ext cx="3115856" cy="100811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047841">
            <a:off x="868561" y="2705108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TCP: SYN, ECE, CWR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50240" y="4173177"/>
            <a:ext cx="3029900" cy="66276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0913771">
            <a:off x="995509" y="3724526"/>
            <a:ext cx="1946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TCP: SYN, ACK</a:t>
            </a:r>
          </a:p>
          <a:p>
            <a:pPr algn="ctr"/>
            <a:r>
              <a:rPr lang="en-US" dirty="0" smtClean="0"/>
              <a:t>IP: ECT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78666" y="7083639"/>
            <a:ext cx="3029900" cy="66276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913771">
            <a:off x="582738" y="6680845"/>
            <a:ext cx="2557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TCP: SYN, ACK, ECE</a:t>
            </a:r>
          </a:p>
          <a:p>
            <a:pPr algn="ctr"/>
            <a:r>
              <a:rPr lang="en-US" dirty="0" smtClean="0"/>
              <a:t>IP: ECT --&gt; CE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65696" y="4948808"/>
            <a:ext cx="3960440" cy="95697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77618" y="5746624"/>
            <a:ext cx="3088478" cy="97389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047841">
            <a:off x="868561" y="5657436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TCP: SYN, ECE, CWR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0241" y="7933665"/>
            <a:ext cx="3115856" cy="100811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047841">
            <a:off x="1238053" y="7878696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TCP: ACK, ECE</a:t>
            </a:r>
          </a:p>
        </p:txBody>
      </p:sp>
    </p:spTree>
    <p:extLst>
      <p:ext uri="{BB962C8B-B14F-4D97-AF65-F5344CB8AC3E}">
        <p14:creationId xmlns:p14="http://schemas.microsoft.com/office/powerpoint/2010/main" val="93569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802928"/>
            <a:ext cx="11704320" cy="1625600"/>
          </a:xfrm>
        </p:spPr>
        <p:txBody>
          <a:bodyPr>
            <a:normAutofit/>
          </a:bodyPr>
          <a:lstStyle/>
          <a:p>
            <a:r>
              <a:rPr lang="en-US" dirty="0"/>
              <a:t>Generalized ECN feasibility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SYN + ECT</a:t>
            </a:r>
          </a:p>
          <a:p>
            <a:pPr lvl="1"/>
            <a:r>
              <a:rPr lang="en-US" dirty="0" smtClean="0"/>
              <a:t>Does the server drop the SYN packet (silently or by sending RST)?</a:t>
            </a:r>
          </a:p>
          <a:p>
            <a:pPr lvl="2"/>
            <a:r>
              <a:rPr lang="en-US" dirty="0" smtClean="0"/>
              <a:t>Is RST, penalty is one RTT; otherwise, performance impacted</a:t>
            </a:r>
          </a:p>
          <a:p>
            <a:pPr lvl="2"/>
            <a:r>
              <a:rPr lang="en-US" dirty="0" smtClean="0"/>
              <a:t>Quantify prevalence in the wild</a:t>
            </a:r>
          </a:p>
          <a:p>
            <a:pPr lvl="1"/>
            <a:r>
              <a:rPr lang="en-US" dirty="0" smtClean="0"/>
              <a:t>Server replies with non-ECT marked SYN/ACK</a:t>
            </a:r>
          </a:p>
          <a:p>
            <a:pPr lvl="2"/>
            <a:r>
              <a:rPr lang="en-US" dirty="0" smtClean="0"/>
              <a:t>Conservative approach: reduce the congestion window 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easure performance impact</a:t>
            </a:r>
          </a:p>
          <a:p>
            <a:pPr lvl="1"/>
            <a:r>
              <a:rPr lang="en-US" dirty="0" smtClean="0"/>
              <a:t>[Trammell-PAM15] - 0,82</a:t>
            </a:r>
            <a:r>
              <a:rPr lang="en-US" dirty="0"/>
              <a:t>% of IPv4 sites and 0,61% of IPv6 sites fail </a:t>
            </a:r>
            <a:r>
              <a:rPr lang="en-US" dirty="0" smtClean="0"/>
              <a:t>to establish </a:t>
            </a:r>
            <a:r>
              <a:rPr lang="en-US" dirty="0"/>
              <a:t>a connection when they receive a TCP SYN with any </a:t>
            </a:r>
            <a:r>
              <a:rPr lang="en-US" dirty="0" smtClean="0"/>
              <a:t>ECN </a:t>
            </a:r>
            <a:r>
              <a:rPr lang="en-US" dirty="0" err="1" smtClean="0"/>
              <a:t>codepoint</a:t>
            </a:r>
            <a:r>
              <a:rPr lang="en-US" dirty="0" smtClean="0"/>
              <a:t> set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11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0096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802928"/>
            <a:ext cx="11704320" cy="1625600"/>
          </a:xfrm>
        </p:spPr>
        <p:txBody>
          <a:bodyPr>
            <a:normAutofit/>
          </a:bodyPr>
          <a:lstStyle/>
          <a:p>
            <a:r>
              <a:rPr lang="en-US" dirty="0"/>
              <a:t>Generalized ECN feasibility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41295" y="2750973"/>
            <a:ext cx="8325801" cy="6158077"/>
          </a:xfrm>
        </p:spPr>
        <p:txBody>
          <a:bodyPr>
            <a:normAutofit fontScale="92500" lnSpcReduction="10000"/>
          </a:bodyPr>
          <a:lstStyle/>
          <a:p>
            <a:r>
              <a:rPr lang="en-US" sz="4800" i="1" dirty="0"/>
              <a:t>[draft-</a:t>
            </a:r>
            <a:r>
              <a:rPr lang="en-US" sz="4800" i="1" dirty="0" err="1"/>
              <a:t>bagnulo</a:t>
            </a:r>
            <a:r>
              <a:rPr lang="en-US" sz="4800" i="1" dirty="0"/>
              <a:t>-</a:t>
            </a:r>
            <a:r>
              <a:rPr lang="en-US" sz="4800" i="1" dirty="0" err="1"/>
              <a:t>tswg</a:t>
            </a:r>
            <a:r>
              <a:rPr lang="en-US" sz="4800" i="1" dirty="0"/>
              <a:t>-generalized-</a:t>
            </a:r>
            <a:r>
              <a:rPr lang="en-US" sz="4800" i="1" dirty="0" err="1"/>
              <a:t>ecn</a:t>
            </a:r>
            <a:r>
              <a:rPr lang="en-US" sz="4800" i="1" dirty="0" smtClean="0"/>
              <a:t>] </a:t>
            </a:r>
          </a:p>
          <a:p>
            <a:r>
              <a:rPr lang="en-US" b="1" dirty="0" smtClean="0"/>
              <a:t>SYN + ECT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testing path support using </a:t>
            </a:r>
            <a:r>
              <a:rPr lang="en-US" dirty="0" err="1" smtClean="0"/>
              <a:t>tracebox</a:t>
            </a:r>
            <a:r>
              <a:rPr lang="en-US" dirty="0" smtClean="0"/>
              <a:t> (tomography-based approach)</a:t>
            </a:r>
          </a:p>
          <a:p>
            <a:pPr lvl="1"/>
            <a:r>
              <a:rPr lang="en-US" dirty="0" smtClean="0"/>
              <a:t>SYN+ECE+CWR </a:t>
            </a:r>
          </a:p>
          <a:p>
            <a:pPr lvl="1"/>
            <a:r>
              <a:rPr lang="en-US" dirty="0" smtClean="0"/>
              <a:t>SYN+ECE+CWR+ECT(1)/ECT(0)</a:t>
            </a:r>
          </a:p>
          <a:p>
            <a:pPr lvl="1"/>
            <a:r>
              <a:rPr lang="en-US" dirty="0" smtClean="0"/>
              <a:t>SYN+ECE+CWR+CE</a:t>
            </a:r>
          </a:p>
          <a:p>
            <a:pPr lvl="1"/>
            <a:r>
              <a:rPr lang="en-US" dirty="0" smtClean="0"/>
              <a:t>Prevalence of paths stripping ECN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12</a:t>
            </a:fld>
            <a:endParaRPr lang="de-CH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50240" y="2572544"/>
            <a:ext cx="28426" cy="633650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66096" y="2757415"/>
            <a:ext cx="0" cy="615163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50240" y="2760077"/>
            <a:ext cx="3115856" cy="100811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047841">
            <a:off x="868561" y="2448434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TCP: SYN, ECE, CWR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IP: ECT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50240" y="4173177"/>
            <a:ext cx="3029900" cy="66276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0913771">
            <a:off x="995509" y="3724526"/>
            <a:ext cx="1946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TCP: SYN, ACK</a:t>
            </a:r>
          </a:p>
          <a:p>
            <a:pPr algn="ctr"/>
            <a:r>
              <a:rPr lang="en-US" dirty="0" smtClean="0"/>
              <a:t>IP: ECT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78666" y="7083639"/>
            <a:ext cx="3029900" cy="66276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913771">
            <a:off x="582738" y="6680845"/>
            <a:ext cx="2557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TCP: SYN, ACK, ECE</a:t>
            </a:r>
          </a:p>
          <a:p>
            <a:pPr algn="ctr"/>
            <a:r>
              <a:rPr lang="en-US" dirty="0" smtClean="0"/>
              <a:t>IP: ECT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65696" y="4948808"/>
            <a:ext cx="3960440" cy="95697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78666" y="5812904"/>
            <a:ext cx="3087430" cy="90761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047841">
            <a:off x="868561" y="5472770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TCP: SYN, ECE, CWR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IP: ECT --&gt; CE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2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802928"/>
            <a:ext cx="11704320" cy="1625600"/>
          </a:xfrm>
        </p:spPr>
        <p:txBody>
          <a:bodyPr>
            <a:normAutofit/>
          </a:bodyPr>
          <a:lstStyle/>
          <a:p>
            <a:r>
              <a:rPr lang="en-US" dirty="0"/>
              <a:t>Generalized ECN feasibility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41295" y="2750973"/>
            <a:ext cx="8325801" cy="6158077"/>
          </a:xfrm>
        </p:spPr>
        <p:txBody>
          <a:bodyPr>
            <a:normAutofit fontScale="62500" lnSpcReduction="20000"/>
          </a:bodyPr>
          <a:lstStyle/>
          <a:p>
            <a:r>
              <a:rPr lang="en-US" sz="4800" i="1" dirty="0"/>
              <a:t>[draft-</a:t>
            </a:r>
            <a:r>
              <a:rPr lang="en-US" sz="4800" i="1" dirty="0" err="1"/>
              <a:t>bagnulo</a:t>
            </a:r>
            <a:r>
              <a:rPr lang="en-US" sz="4800" i="1" dirty="0"/>
              <a:t>-</a:t>
            </a:r>
            <a:r>
              <a:rPr lang="en-US" sz="4800" i="1" dirty="0" err="1"/>
              <a:t>tswg</a:t>
            </a:r>
            <a:r>
              <a:rPr lang="en-US" sz="4800" i="1" dirty="0"/>
              <a:t>-generalized-</a:t>
            </a:r>
            <a:r>
              <a:rPr lang="en-US" sz="4800" i="1" dirty="0" err="1"/>
              <a:t>ecn</a:t>
            </a:r>
            <a:r>
              <a:rPr lang="en-US" sz="4800" i="1" dirty="0" smtClean="0"/>
              <a:t>] </a:t>
            </a:r>
          </a:p>
          <a:p>
            <a:r>
              <a:rPr lang="en-US" b="1" dirty="0" smtClean="0"/>
              <a:t>“Pure” ACK + ECT</a:t>
            </a:r>
          </a:p>
          <a:p>
            <a:r>
              <a:rPr lang="en-US" dirty="0" smtClean="0"/>
              <a:t>Congestion on the ACK-path</a:t>
            </a:r>
            <a:endParaRPr lang="en-US" dirty="0"/>
          </a:p>
          <a:p>
            <a:pPr lvl="1"/>
            <a:r>
              <a:rPr lang="en-US" dirty="0" smtClean="0"/>
              <a:t>[RFC 3168] For </a:t>
            </a:r>
            <a:r>
              <a:rPr lang="en-US" dirty="0"/>
              <a:t>the current generation of TCP congestion control algorithms, pure acknowledgement packets (e.g., packets that do not contain any accompanying data) MUST be sent with the not-ECT </a:t>
            </a:r>
            <a:r>
              <a:rPr lang="en-US" dirty="0" err="1"/>
              <a:t>codepoint</a:t>
            </a:r>
            <a:r>
              <a:rPr lang="en-US" dirty="0"/>
              <a:t>. Current TCP receivers have no mechanisms for reducing traffic on the ACK-path in response to congestion notification. Mechanisms for responding to congestion on the ACK-path are areas for current and future research. (One simple possibility would be for the sender to reduce its congestion window when it receives a pure ACK packet with the CE </a:t>
            </a:r>
            <a:r>
              <a:rPr lang="en-US" dirty="0" err="1"/>
              <a:t>codepointset</a:t>
            </a:r>
            <a:r>
              <a:rPr lang="en-US" dirty="0"/>
              <a:t>). For current TCP implementations, a single dropped ACK generally has only a very small effect on the TCP's sending rate. 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13</a:t>
            </a:fld>
            <a:endParaRPr lang="de-CH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50240" y="2428528"/>
            <a:ext cx="28426" cy="648052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66096" y="2428528"/>
            <a:ext cx="0" cy="648052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50240" y="2428528"/>
            <a:ext cx="3115856" cy="72008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0808080">
            <a:off x="1450762" y="2358758"/>
            <a:ext cx="1035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IP</a:t>
            </a:r>
            <a:r>
              <a:rPr lang="en-US" dirty="0" smtClean="0"/>
              <a:t>: ECT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78666" y="3753163"/>
            <a:ext cx="3087430" cy="90761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003549">
            <a:off x="1275723" y="3326218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TCP: ACK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IP: ECT --&gt; CE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8666" y="4979953"/>
            <a:ext cx="3115856" cy="72008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0808080">
            <a:off x="1289233" y="49101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TCP: ECE?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Tools to use</a:t>
            </a:r>
          </a:p>
          <a:p>
            <a:pPr lvl="1"/>
            <a:r>
              <a:rPr lang="en-US" dirty="0" err="1" smtClean="0"/>
              <a:t>Pathspider</a:t>
            </a:r>
            <a:endParaRPr lang="en-US" dirty="0" smtClean="0"/>
          </a:p>
          <a:p>
            <a:pPr lvl="1"/>
            <a:r>
              <a:rPr lang="en-US" dirty="0" err="1" smtClean="0"/>
              <a:t>Tracebox</a:t>
            </a:r>
            <a:r>
              <a:rPr lang="en-US" dirty="0" smtClean="0"/>
              <a:t> (inclining to use this for a tomography-based approach; information from </a:t>
            </a:r>
            <a:r>
              <a:rPr lang="en-US" dirty="0" err="1" smtClean="0"/>
              <a:t>pathspider</a:t>
            </a:r>
            <a:r>
              <a:rPr lang="en-US" dirty="0" smtClean="0"/>
              <a:t> may be redundant)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14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90329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 aim to use multiple platforms:</a:t>
            </a:r>
          </a:p>
          <a:p>
            <a:pPr lvl="1"/>
            <a:r>
              <a:rPr lang="en-US" dirty="0" err="1" smtClean="0"/>
              <a:t>Planetlab</a:t>
            </a:r>
            <a:r>
              <a:rPr lang="en-US" dirty="0" smtClean="0"/>
              <a:t> (700nodes available, working w a UIO account, no longer available </a:t>
            </a:r>
            <a:r>
              <a:rPr lang="mr-IN" dirty="0" smtClean="0"/>
              <a:t>–</a:t>
            </a:r>
            <a:r>
              <a:rPr lang="en-US" dirty="0" smtClean="0"/>
              <a:t> any chance for support on this from MAMI?)</a:t>
            </a:r>
            <a:endParaRPr lang="en-US" dirty="0"/>
          </a:p>
          <a:p>
            <a:pPr lvl="1"/>
            <a:r>
              <a:rPr lang="en-US" dirty="0" smtClean="0"/>
              <a:t> MONROE (at least one dev node per country, summing up 13 different MBB operators)</a:t>
            </a:r>
          </a:p>
          <a:p>
            <a:pPr lvl="2"/>
            <a:r>
              <a:rPr lang="en-US" dirty="0" smtClean="0"/>
              <a:t>Made some initial tests with my dev node in NO </a:t>
            </a:r>
            <a:r>
              <a:rPr lang="mr-IN" dirty="0" smtClean="0"/>
              <a:t>–</a:t>
            </a:r>
            <a:r>
              <a:rPr lang="en-US" dirty="0" smtClean="0"/>
              <a:t> but nothing sounds enough to report yet</a:t>
            </a:r>
          </a:p>
          <a:p>
            <a:pPr lvl="1"/>
            <a:r>
              <a:rPr lang="en-US" dirty="0" err="1" smtClean="0"/>
              <a:t>BISmark</a:t>
            </a:r>
            <a:r>
              <a:rPr lang="en-US" dirty="0" smtClean="0"/>
              <a:t>, CAIDA’s Ark? Other platforms?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15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7326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1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ECN Congestion Behavior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Distribution of initial congestion window over the Alexa top 1M</a:t>
            </a:r>
          </a:p>
          <a:p>
            <a:pPr lvl="1"/>
            <a:r>
              <a:rPr lang="en-US" dirty="0" smtClean="0"/>
              <a:t>(IW10) upper </a:t>
            </a:r>
            <a:r>
              <a:rPr lang="en-US" dirty="0"/>
              <a:t>bound for the initial window will be</a:t>
            </a:r>
            <a:br>
              <a:rPr lang="en-US" dirty="0"/>
            </a:br>
            <a:r>
              <a:rPr lang="en-US" dirty="0"/>
              <a:t>         min (10*MSS, max (2*MSS, 14600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Set large </a:t>
            </a:r>
            <a:r>
              <a:rPr lang="en-US" dirty="0" err="1" smtClean="0"/>
              <a:t>rwnd</a:t>
            </a:r>
            <a:r>
              <a:rPr lang="en-US" dirty="0" smtClean="0"/>
              <a:t>, very small </a:t>
            </a:r>
            <a:r>
              <a:rPr lang="en-US" dirty="0" err="1" smtClean="0"/>
              <a:t>cwnd</a:t>
            </a:r>
            <a:r>
              <a:rPr lang="en-US" dirty="0" smtClean="0"/>
              <a:t> (e.g., MSS = 600B)</a:t>
            </a:r>
          </a:p>
          <a:p>
            <a:pPr lvl="1"/>
            <a:r>
              <a:rPr lang="en-US" dirty="0" smtClean="0"/>
              <a:t>Download home webpage and no ACK to the data =&gt; received bytes = </a:t>
            </a:r>
            <a:r>
              <a:rPr lang="en-US" dirty="0" err="1" smtClean="0"/>
              <a:t>init_cwnd</a:t>
            </a:r>
            <a:endParaRPr lang="en-US" dirty="0" smtClean="0"/>
          </a:p>
          <a:p>
            <a:pPr lvl="2"/>
            <a:r>
              <a:rPr lang="en-US" dirty="0" smtClean="0"/>
              <a:t>Repeat several times, check distribution, select max.</a:t>
            </a:r>
          </a:p>
          <a:p>
            <a:pPr lvl="1"/>
            <a:r>
              <a:rPr lang="en-US" dirty="0" smtClean="0"/>
              <a:t>Once we know cwnd0, we can ACK the bytes and measure similarly the increased </a:t>
            </a:r>
            <a:r>
              <a:rPr lang="en-US" dirty="0" err="1" smtClean="0"/>
              <a:t>cwnd</a:t>
            </a:r>
            <a:r>
              <a:rPr lang="en-US" dirty="0" smtClean="0"/>
              <a:t> (cwnd1)</a:t>
            </a:r>
          </a:p>
          <a:p>
            <a:r>
              <a:rPr lang="en-US" dirty="0" smtClean="0"/>
              <a:t>Test response to congestion signals from web servers</a:t>
            </a:r>
          </a:p>
          <a:p>
            <a:pPr lvl="1"/>
            <a:r>
              <a:rPr lang="en-US" dirty="0" smtClean="0"/>
              <a:t>3 duplicate ACKs</a:t>
            </a:r>
          </a:p>
          <a:p>
            <a:pPr lvl="1"/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ECE mark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18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31056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ECN generalization </a:t>
            </a:r>
            <a:endParaRPr lang="en-US" dirty="0"/>
          </a:p>
          <a:p>
            <a:pPr lvl="1"/>
            <a:r>
              <a:rPr lang="en-US" dirty="0" smtClean="0"/>
              <a:t>Why does it matter?</a:t>
            </a:r>
          </a:p>
          <a:p>
            <a:r>
              <a:rPr lang="en-US" dirty="0" smtClean="0"/>
              <a:t>Testing ECN support</a:t>
            </a:r>
          </a:p>
          <a:p>
            <a:pPr lvl="1"/>
            <a:r>
              <a:rPr lang="en-US" dirty="0" smtClean="0"/>
              <a:t>Updated study / evolutionary study</a:t>
            </a:r>
          </a:p>
          <a:p>
            <a:r>
              <a:rPr lang="en-US" dirty="0" smtClean="0"/>
              <a:t>Generalized ECN feasibility</a:t>
            </a:r>
          </a:p>
          <a:p>
            <a:pPr lvl="1"/>
            <a:r>
              <a:rPr lang="en-US" dirty="0"/>
              <a:t>ECN in TCP control packets?</a:t>
            </a:r>
          </a:p>
          <a:p>
            <a:pPr lvl="1"/>
            <a:r>
              <a:rPr lang="en-US" dirty="0"/>
              <a:t>Defining the tests of interest</a:t>
            </a:r>
          </a:p>
          <a:p>
            <a:pPr lvl="1"/>
            <a:r>
              <a:rPr lang="en-US" dirty="0"/>
              <a:t>Measurement approach</a:t>
            </a:r>
          </a:p>
          <a:p>
            <a:pPr lvl="2"/>
            <a:r>
              <a:rPr lang="en-US" dirty="0"/>
              <a:t>Measurement methodology, tools and </a:t>
            </a:r>
            <a:r>
              <a:rPr lang="en-US" dirty="0" smtClean="0"/>
              <a:t>platforms</a:t>
            </a:r>
          </a:p>
          <a:p>
            <a:r>
              <a:rPr lang="en-US" dirty="0" smtClean="0"/>
              <a:t>Server ECN Congestion Behavior</a:t>
            </a:r>
          </a:p>
          <a:p>
            <a:pPr lvl="1"/>
            <a:r>
              <a:rPr lang="en-US" dirty="0" smtClean="0"/>
              <a:t>Methodology idea in implementation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2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89569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ECN overview (I)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ECN marking in IP header</a:t>
            </a:r>
          </a:p>
          <a:p>
            <a:pPr lvl="1"/>
            <a:r>
              <a:rPr lang="en-US" dirty="0" smtClean="0"/>
              <a:t>IP packets in an ECN TCP flow set the ECN Capable Transport (ECT) </a:t>
            </a:r>
            <a:r>
              <a:rPr lang="en-US" dirty="0" err="1" smtClean="0"/>
              <a:t>codepoint</a:t>
            </a:r>
            <a:r>
              <a:rPr lang="en-US" dirty="0" smtClean="0"/>
              <a:t> 0x01/0x10</a:t>
            </a:r>
          </a:p>
          <a:p>
            <a:pPr lvl="1"/>
            <a:r>
              <a:rPr lang="en-US" dirty="0" smtClean="0"/>
              <a:t>If a router detects congestion, it will mark the packet with Congestion Experience (CE) </a:t>
            </a:r>
            <a:r>
              <a:rPr lang="en-US" dirty="0" err="1" smtClean="0"/>
              <a:t>codepoint</a:t>
            </a:r>
            <a:r>
              <a:rPr lang="en-US" dirty="0" smtClean="0"/>
              <a:t> 0x11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3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909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ECN overview (II)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ECN marking in TCP header</a:t>
            </a:r>
          </a:p>
          <a:p>
            <a:pPr lvl="1"/>
            <a:r>
              <a:rPr lang="en-US" dirty="0" smtClean="0"/>
              <a:t>Negotiation of ECN support in TCP 3-way handshake</a:t>
            </a:r>
          </a:p>
          <a:p>
            <a:pPr lvl="1"/>
            <a:r>
              <a:rPr lang="en-US" dirty="0" smtClean="0"/>
              <a:t>When receiving a packet marked with the CE </a:t>
            </a:r>
            <a:r>
              <a:rPr lang="en-US" dirty="0" err="1" smtClean="0"/>
              <a:t>codepoint</a:t>
            </a:r>
            <a:r>
              <a:rPr lang="en-US" dirty="0" smtClean="0"/>
              <a:t>, the destination host marks </a:t>
            </a:r>
            <a:r>
              <a:rPr lang="en-US" dirty="0"/>
              <a:t>the TCP ECN </a:t>
            </a:r>
            <a:r>
              <a:rPr lang="en-US" dirty="0" smtClean="0"/>
              <a:t>Echo (ECE) in the packets it sends to the source</a:t>
            </a:r>
          </a:p>
          <a:p>
            <a:pPr lvl="1"/>
            <a:r>
              <a:rPr lang="en-US" dirty="0" smtClean="0"/>
              <a:t>Host receiving the packet with ECE mark reduces its congestion window and sends a packet with the Congestion Window Reduced (CWR) 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4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400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874936"/>
            <a:ext cx="11704320" cy="1625600"/>
          </a:xfrm>
        </p:spPr>
        <p:txBody>
          <a:bodyPr>
            <a:normAutofit/>
          </a:bodyPr>
          <a:lstStyle/>
          <a:p>
            <a:r>
              <a:rPr lang="en-US" dirty="0"/>
              <a:t>ECN </a:t>
            </a:r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3600" i="1" dirty="0" smtClean="0"/>
              <a:t>[draft-</a:t>
            </a:r>
            <a:r>
              <a:rPr lang="en-US" sz="3600" i="1" dirty="0" err="1" smtClean="0"/>
              <a:t>bagnulo</a:t>
            </a:r>
            <a:r>
              <a:rPr lang="en-US" sz="3600" i="1" dirty="0" smtClean="0"/>
              <a:t>-</a:t>
            </a:r>
            <a:r>
              <a:rPr lang="en-US" sz="3600" i="1" dirty="0" err="1" smtClean="0"/>
              <a:t>tswg</a:t>
            </a:r>
            <a:r>
              <a:rPr lang="en-US" sz="3600" i="1" dirty="0" smtClean="0"/>
              <a:t>-generalized-</a:t>
            </a:r>
            <a:r>
              <a:rPr lang="en-US" sz="3600" i="1" dirty="0" err="1" smtClean="0"/>
              <a:t>ecn</a:t>
            </a:r>
            <a:r>
              <a:rPr lang="en-US" sz="3600" i="1" dirty="0" smtClean="0"/>
              <a:t>]</a:t>
            </a:r>
          </a:p>
          <a:p>
            <a:r>
              <a:rPr lang="en-US" sz="3600" dirty="0"/>
              <a:t> </a:t>
            </a:r>
            <a:r>
              <a:rPr lang="en-US" sz="3600" dirty="0" smtClean="0"/>
              <a:t>[</a:t>
            </a:r>
            <a:r>
              <a:rPr lang="en-US" sz="3600" dirty="0"/>
              <a:t>RFC3168</a:t>
            </a:r>
            <a:r>
              <a:rPr lang="en-US" sz="3600" dirty="0" smtClean="0"/>
              <a:t>] Switches performing AQM </a:t>
            </a:r>
            <a:r>
              <a:rPr lang="en-US" sz="3600" dirty="0"/>
              <a:t>can use ECN </a:t>
            </a:r>
            <a:r>
              <a:rPr lang="en-US" sz="3600" dirty="0" smtClean="0"/>
              <a:t>marks to </a:t>
            </a:r>
            <a:r>
              <a:rPr lang="en-US" sz="3600" dirty="0"/>
              <a:t>signal congestion to the endpoints of </a:t>
            </a:r>
            <a:r>
              <a:rPr lang="en-US" sz="3600" dirty="0" smtClean="0"/>
              <a:t>a communication</a:t>
            </a:r>
          </a:p>
          <a:p>
            <a:pPr lvl="1"/>
            <a:r>
              <a:rPr lang="en-US" sz="2800" dirty="0"/>
              <a:t>P</a:t>
            </a:r>
            <a:r>
              <a:rPr lang="en-US" sz="2800" dirty="0" smtClean="0"/>
              <a:t>recludes using ECN in TCP control packets (RFC 5562 --  SYN/ACK + ECT)</a:t>
            </a:r>
          </a:p>
          <a:p>
            <a:r>
              <a:rPr lang="en-US" sz="3600" dirty="0" smtClean="0"/>
              <a:t>Data Center TCP (DCTCP) environment: non-ECT marked packets receive a penalty when they go through congested links </a:t>
            </a:r>
          </a:p>
          <a:p>
            <a:pPr lvl="1"/>
            <a:r>
              <a:rPr lang="en-US" sz="3000" dirty="0" smtClean="0"/>
              <a:t>Important to enable ECN marks on TCP control packets to increase the overall performance of the communication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5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6126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874936"/>
            <a:ext cx="11704320" cy="1625600"/>
          </a:xfrm>
        </p:spPr>
        <p:txBody>
          <a:bodyPr>
            <a:normAutofit/>
          </a:bodyPr>
          <a:lstStyle/>
          <a:p>
            <a:r>
              <a:rPr lang="en-US" dirty="0"/>
              <a:t>ECN </a:t>
            </a:r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3600" i="1" dirty="0" smtClean="0"/>
              <a:t>[draft-</a:t>
            </a:r>
            <a:r>
              <a:rPr lang="en-US" sz="3600" i="1" dirty="0" err="1" smtClean="0"/>
              <a:t>bagnulo</a:t>
            </a:r>
            <a:r>
              <a:rPr lang="en-US" sz="3600" i="1" dirty="0" smtClean="0"/>
              <a:t>-</a:t>
            </a:r>
            <a:r>
              <a:rPr lang="en-US" sz="3600" i="1" dirty="0" err="1" smtClean="0"/>
              <a:t>tswg</a:t>
            </a:r>
            <a:r>
              <a:rPr lang="en-US" sz="3600" i="1" dirty="0" smtClean="0"/>
              <a:t>-generalized-</a:t>
            </a:r>
            <a:r>
              <a:rPr lang="en-US" sz="3600" i="1" dirty="0" err="1" smtClean="0"/>
              <a:t>ecn</a:t>
            </a:r>
            <a:r>
              <a:rPr lang="en-US" sz="3600" i="1" dirty="0" smtClean="0"/>
              <a:t>]</a:t>
            </a:r>
          </a:p>
          <a:p>
            <a:r>
              <a:rPr lang="en-US" sz="3600" dirty="0"/>
              <a:t>T</a:t>
            </a:r>
            <a:r>
              <a:rPr lang="en-US" sz="3600" dirty="0" smtClean="0"/>
              <a:t>est the path support for SYN+ECT, pure ACK + ECT, FIN + ECT</a:t>
            </a:r>
          </a:p>
          <a:p>
            <a:r>
              <a:rPr lang="en-US" sz="3600" dirty="0" smtClean="0"/>
              <a:t>Revisit the support for SYN/ACK + ECT</a:t>
            </a:r>
          </a:p>
          <a:p>
            <a:r>
              <a:rPr lang="en-US" sz="3600" dirty="0" smtClean="0"/>
              <a:t>What about TFO + SYN/ACK + ECT (may be too specific)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6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17877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ECN Support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Medina-2004, Bauer-IMC11, Trammell-PAM2015</a:t>
            </a:r>
          </a:p>
          <a:p>
            <a:r>
              <a:rPr lang="en-US" dirty="0" smtClean="0"/>
              <a:t>Support of server ECN in the wild</a:t>
            </a:r>
          </a:p>
          <a:p>
            <a:r>
              <a:rPr lang="en-US" dirty="0" smtClean="0"/>
              <a:t>Path support for ECN marks (SYN, SYN/ACK)</a:t>
            </a:r>
          </a:p>
          <a:p>
            <a:r>
              <a:rPr lang="en-US" dirty="0" smtClean="0"/>
              <a:t>Focus on web servers (e.g., Alexa top sites)</a:t>
            </a:r>
          </a:p>
          <a:p>
            <a:pPr lvl="1"/>
            <a:r>
              <a:rPr lang="en-US" dirty="0" smtClean="0"/>
              <a:t>Expand this to encompass other services:</a:t>
            </a:r>
          </a:p>
          <a:p>
            <a:pPr lvl="2"/>
            <a:r>
              <a:rPr lang="en-US" dirty="0" smtClean="0"/>
              <a:t>CDN networks (CDN brokers?)</a:t>
            </a:r>
          </a:p>
          <a:p>
            <a:pPr lvl="2"/>
            <a:r>
              <a:rPr lang="en-US" dirty="0" smtClean="0"/>
              <a:t>University networks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7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6030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ECN Support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51435" y="2750973"/>
            <a:ext cx="8062033" cy="615807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ECN in the wild: update on fraction of servers that negotiate ECN?</a:t>
            </a:r>
          </a:p>
          <a:p>
            <a:endParaRPr lang="en-US" dirty="0" smtClean="0"/>
          </a:p>
          <a:p>
            <a:r>
              <a:rPr lang="en-US" dirty="0" smtClean="0"/>
              <a:t>After TCP is negotiated, is ECT mark present at IP?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Upon sending artificial CE signal, do we observe the corresponding ECE?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8</a:t>
            </a:fld>
            <a:endParaRPr lang="de-CH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50240" y="1852464"/>
            <a:ext cx="0" cy="662375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66096" y="1852464"/>
            <a:ext cx="0" cy="655174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0240" y="2295891"/>
            <a:ext cx="3115856" cy="100811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047841">
            <a:off x="868561" y="224092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TCP: SYN, ECE, CWR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50240" y="3304003"/>
            <a:ext cx="3029900" cy="66276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913771">
            <a:off x="690137" y="3223371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TCP: SYN, ACK, ECE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9032" y="4187099"/>
            <a:ext cx="3115856" cy="100811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047841">
            <a:off x="1845290" y="43260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TCP: ACK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85292" y="5287183"/>
            <a:ext cx="3029900" cy="66276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0913771">
            <a:off x="1485815" y="5206551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IP: ECT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50240" y="6527298"/>
            <a:ext cx="3115856" cy="100811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047841">
            <a:off x="2028894" y="6666287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P: CE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01145" y="7670416"/>
            <a:ext cx="3029900" cy="66276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0913771">
            <a:off x="1383047" y="7589784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TCP: ECE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69753" y="4046328"/>
            <a:ext cx="4104455" cy="6801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0545" y="6128865"/>
            <a:ext cx="4093663" cy="47849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90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ECN Support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95876" y="2750973"/>
            <a:ext cx="7417592" cy="61580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ECN Server Behavior in case of congestion</a:t>
            </a:r>
          </a:p>
          <a:p>
            <a:r>
              <a:rPr lang="en-US" dirty="0" smtClean="0"/>
              <a:t>Upon receiving the ECE TCP mark, does the server reply with the CWR mark?</a:t>
            </a:r>
          </a:p>
          <a:p>
            <a:pPr lvl="1"/>
            <a:r>
              <a:rPr lang="en-US" dirty="0" smtClean="0"/>
              <a:t>How does the server reduce the congestion window? (cuts in half? </a:t>
            </a:r>
            <a:r>
              <a:rPr lang="mr-IN" dirty="0" smtClean="0"/>
              <a:t>–</a:t>
            </a:r>
            <a:r>
              <a:rPr lang="en-US" dirty="0" smtClean="0"/>
              <a:t> can we measure this?)</a:t>
            </a:r>
          </a:p>
          <a:p>
            <a:pPr lvl="1"/>
            <a:r>
              <a:rPr lang="en-US" dirty="0" smtClean="0"/>
              <a:t>Can we observe the CWR mark?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9</a:t>
            </a:fld>
            <a:endParaRPr lang="de-CH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50240" y="2258295"/>
            <a:ext cx="0" cy="621792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66096" y="2186287"/>
            <a:ext cx="0" cy="621792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0240" y="2511915"/>
            <a:ext cx="3115856" cy="100811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047841">
            <a:off x="868561" y="2456946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TCP: SYN, ECE, CWR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50240" y="3520027"/>
            <a:ext cx="3029900" cy="66276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913771">
            <a:off x="690137" y="343939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TCP: SYN, ACK, ECE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9032" y="4187099"/>
            <a:ext cx="3115856" cy="100811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047841">
            <a:off x="1845290" y="43260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TCP: ACK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85292" y="5287183"/>
            <a:ext cx="3029900" cy="66276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0913771">
            <a:off x="1561156" y="5206551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IP: CE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50240" y="6050652"/>
            <a:ext cx="3115856" cy="100811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047841">
            <a:off x="1834932" y="6189641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TCP: ECE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01145" y="7193770"/>
            <a:ext cx="3029900" cy="66276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0913771">
            <a:off x="1313317" y="7113138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TCP: CWR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8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4144</TotalTime>
  <Words>967</Words>
  <Application>Microsoft Macintosh PowerPoint</Application>
  <PresentationFormat>Custom</PresentationFormat>
  <Paragraphs>153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Bauhaus 93</vt:lpstr>
      <vt:lpstr>Calibri</vt:lpstr>
      <vt:lpstr>Helvetica Neue</vt:lpstr>
      <vt:lpstr>Mangal</vt:lpstr>
      <vt:lpstr>Arial</vt:lpstr>
      <vt:lpstr>Office Theme</vt:lpstr>
      <vt:lpstr>Measuring ECN generalization feasibility</vt:lpstr>
      <vt:lpstr>Outline</vt:lpstr>
      <vt:lpstr>ECN overview (I)</vt:lpstr>
      <vt:lpstr>ECN overview (II)</vt:lpstr>
      <vt:lpstr>ECN generalization</vt:lpstr>
      <vt:lpstr>ECN generalization</vt:lpstr>
      <vt:lpstr>Testing ECN Support</vt:lpstr>
      <vt:lpstr>Testing ECN Support</vt:lpstr>
      <vt:lpstr>Testing ECN Support</vt:lpstr>
      <vt:lpstr>Generalized ECN feasibility</vt:lpstr>
      <vt:lpstr>Generalized ECN feasibility</vt:lpstr>
      <vt:lpstr>Generalized ECN feasibility</vt:lpstr>
      <vt:lpstr>Generalized ECN feasibility</vt:lpstr>
      <vt:lpstr>Measurement Approach</vt:lpstr>
      <vt:lpstr>Measurement Approach</vt:lpstr>
      <vt:lpstr>Questions?</vt:lpstr>
      <vt:lpstr>Backup slides</vt:lpstr>
      <vt:lpstr>Server ECN Congestion Behavior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Eggenberger Schmidtpeter Katharina (F&amp;W)</dc:creator>
  <cp:lastModifiedBy>Microsoft Office User</cp:lastModifiedBy>
  <cp:revision>321</cp:revision>
  <dcterms:modified xsi:type="dcterms:W3CDTF">2017-02-06T01:33:56Z</dcterms:modified>
</cp:coreProperties>
</file>