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6A"/>
    <a:srgbClr val="FF6666"/>
    <a:srgbClr val="FFCC66"/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20" d="100"/>
          <a:sy n="20" d="100"/>
        </p:scale>
        <p:origin x="1236" y="1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://observatory.mami-project.eu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cebox.org/" TargetMode="External"/><Relationship Id="rId11" Type="http://schemas.openxmlformats.org/officeDocument/2006/relationships/image" Target="../media/image9.emf"/><Relationship Id="rId5" Type="http://schemas.openxmlformats.org/officeDocument/2006/relationships/hyperlink" Target="https://www.monroe-project.eu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pathspider.net/" TargetMode="External"/><Relationship Id="rId9" Type="http://schemas.openxmlformats.org/officeDocument/2006/relationships/hyperlink" Target="https://datatracker.ietf.org/doc/draft-trammell-plus-spec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1" y="34254330"/>
            <a:ext cx="7173581" cy="222523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594" y="14232793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0956188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US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to measure Internet path transparency,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publicly available on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GitHub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4"/>
              </a:rPr>
              <a:t>https://pathspider.net/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Experimental evaluation focusing on Mobile Broadband network, using MONROE nodes connected to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up to 3 providers and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WiFi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https://www.monroe-project.eu/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Complemented measurement of the path with tools such as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http://www.tracebox.org/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Large-scale data collection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from diverse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sources in the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Path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Transperancy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Observatory (PTO):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http://observatory.mami-project.eu/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was </a:t>
            </a:r>
            <a:br>
              <a:rPr lang="en-US" sz="3200" dirty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observed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on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at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e.g. that ECN was successfully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negotiated, or TFO works</a:t>
            </a: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06189" y="638632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214640" y="6933010"/>
            <a:ext cx="13320000" cy="20956189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IN-NETWORK FUNCTIONS AND </a:t>
            </a:r>
            <a:endParaRPr lang="de-DE" sz="44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Many </a:t>
            </a:r>
            <a:r>
              <a:rPr lang="en-US" sz="3200" b="1" dirty="0" err="1" smtClean="0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in current generation mobile networks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e.g. for NATs, firewall, or performance enhancing as transcoding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often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utilising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clear text information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in protocol headers/payload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e.g., TCP sequence and acknowledgement numbers to measure RTT for performances diagnostics</a:t>
            </a: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Three driving forces presents a need for an architectural change: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This raises new questions on the design of transport protocols: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How does encryption impact existing deployed infrastructure?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What options exist to design new protocols with explicit support for certain in-network function?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What operational support is needed to deploy new protocols?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[1] Z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. Wang, Z.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Qian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Q.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Xu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Z. M. Mao, and M. Zhang, “An untold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story  of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 in cellular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</a:t>
            </a:r>
            <a:br>
              <a:rPr lang="en-US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     networks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,”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ACM SIGCOMM, 2011.</a:t>
            </a:r>
            <a:endParaRPr lang="de-DE" sz="20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1214640" y="29155832"/>
            <a:ext cx="27656146" cy="8855242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PROTOCOL DESIGN FOR </a:t>
            </a:r>
            <a:r>
              <a:rPr lang="de-DE" sz="4400" dirty="0" smtClean="0">
                <a:solidFill>
                  <a:schemeClr val="tx1"/>
                </a:solidFill>
                <a:latin typeface="Helvetica Neue"/>
              </a:rPr>
              <a:t>MEASUREMENT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availability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of large scale measurement data enables a new approach to protocol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design:</a:t>
            </a:r>
          </a:p>
          <a:p>
            <a:pPr marL="817563" indent="-536575">
              <a:buFontTx/>
              <a:buChar char="→"/>
            </a:pP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Maps of </a:t>
            </a:r>
            <a:r>
              <a:rPr lang="en-US" sz="3200" b="1" dirty="0" err="1">
                <a:solidFill>
                  <a:schemeClr val="tx1"/>
                </a:solidFill>
                <a:latin typeface="Helvetica Neue"/>
              </a:rPr>
              <a:t>middlebox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 manipulation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within the Internet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provide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background for design decisions about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protocol engineering and evolution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i="1" dirty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(PLUS)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proposes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framework for information exposure with a focus on measurements and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transport-protocol-independent way: see </a:t>
            </a:r>
            <a:r>
              <a:rPr lang="en-US" sz="3200" dirty="0">
                <a:solidFill>
                  <a:schemeClr val="tx1"/>
                </a:solidFill>
                <a:latin typeface="Helvetica Neue"/>
                <a:hlinkClick r:id="rId9"/>
              </a:rPr>
              <a:t>https://datatracker.ietf.org/doc/draft-trammell-plus-spec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9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345290" y="2869863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Helvetica Neue"/>
              </a:rPr>
              <a:t>Measurement-based Protocol </a:t>
            </a:r>
            <a:r>
              <a:rPr lang="en-US" sz="9600" b="1" dirty="0" smtClean="0">
                <a:latin typeface="Helvetica Neue"/>
              </a:rPr>
              <a:t>Design</a:t>
            </a:r>
          </a:p>
          <a:p>
            <a:r>
              <a:rPr lang="en-US" sz="3200" b="1" dirty="0" err="1">
                <a:latin typeface="Helvetica Neue"/>
              </a:rPr>
              <a:t>Gorry</a:t>
            </a:r>
            <a:r>
              <a:rPr lang="en-US" sz="3200" b="1" dirty="0">
                <a:latin typeface="Helvetica Neue"/>
              </a:rPr>
              <a:t> </a:t>
            </a:r>
            <a:r>
              <a:rPr lang="en-US" sz="3200" b="1" dirty="0" err="1" smtClean="0">
                <a:latin typeface="Helvetica Neue"/>
              </a:rPr>
              <a:t>Fairhurst</a:t>
            </a:r>
            <a:r>
              <a:rPr lang="en-US" sz="3200" b="1" dirty="0" smtClean="0">
                <a:latin typeface="Helvetica Neue"/>
              </a:rPr>
              <a:t> (University </a:t>
            </a:r>
            <a:r>
              <a:rPr lang="en-US" sz="3200" b="1" dirty="0">
                <a:latin typeface="Helvetica Neue"/>
              </a:rPr>
              <a:t>of </a:t>
            </a:r>
            <a:r>
              <a:rPr lang="en-US" sz="3200" b="1" dirty="0" smtClean="0">
                <a:latin typeface="Helvetica Neue"/>
              </a:rPr>
              <a:t>Aberdeen), Mirja </a:t>
            </a:r>
            <a:r>
              <a:rPr lang="en-US" sz="3200" b="1" dirty="0" err="1" smtClean="0">
                <a:latin typeface="Helvetica Neue"/>
              </a:rPr>
              <a:t>Kuühlewind</a:t>
            </a:r>
            <a:r>
              <a:rPr lang="en-US" sz="3200" b="1" dirty="0" smtClean="0">
                <a:latin typeface="Helvetica Neue"/>
              </a:rPr>
              <a:t> (Networked </a:t>
            </a:r>
            <a:r>
              <a:rPr lang="en-US" sz="3200" b="1" dirty="0">
                <a:latin typeface="Helvetica Neue"/>
              </a:rPr>
              <a:t>Systems Group, ETH </a:t>
            </a:r>
            <a:r>
              <a:rPr lang="en-US" sz="3200" b="1" dirty="0" smtClean="0">
                <a:latin typeface="Helvetica Neue"/>
              </a:rPr>
              <a:t>Zurich), and  </a:t>
            </a:r>
            <a:r>
              <a:rPr lang="en-US" sz="3200" b="1" dirty="0">
                <a:latin typeface="Helvetica Neue"/>
              </a:rPr>
              <a:t>Diego </a:t>
            </a:r>
            <a:r>
              <a:rPr lang="en-US" sz="3200" b="1" dirty="0" smtClean="0">
                <a:latin typeface="Helvetica Neue"/>
              </a:rPr>
              <a:t>Lopez (</a:t>
            </a:r>
            <a:r>
              <a:rPr lang="en-US" sz="3200" b="1" dirty="0" err="1" smtClean="0">
                <a:latin typeface="Helvetica Neue"/>
              </a:rPr>
              <a:t>Telefonica</a:t>
            </a:r>
            <a:r>
              <a:rPr lang="en-US" sz="3200" b="1" dirty="0" smtClean="0">
                <a:latin typeface="Helvetica Neue"/>
              </a:rPr>
              <a:t> I+D</a:t>
            </a:r>
            <a:r>
              <a:rPr lang="en-US" sz="3200" b="1" dirty="0">
                <a:latin typeface="Helvetica Neue"/>
              </a:rPr>
              <a:t>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3573609" y="11705690"/>
            <a:ext cx="8737600" cy="5705356"/>
            <a:chOff x="3277600" y="17433339"/>
            <a:chExt cx="8737600" cy="5705356"/>
          </a:xfrm>
        </p:grpSpPr>
        <p:sp>
          <p:nvSpPr>
            <p:cNvPr id="27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sp>
        <p:nvSpPr>
          <p:cNvPr id="5" name="Gleichschenkliges Dreieck 4"/>
          <p:cNvSpPr/>
          <p:nvPr/>
        </p:nvSpPr>
        <p:spPr>
          <a:xfrm>
            <a:off x="6570809" y="19695999"/>
            <a:ext cx="2743200" cy="2412061"/>
          </a:xfrm>
          <a:prstGeom prst="triangle">
            <a:avLst/>
          </a:prstGeom>
          <a:solidFill>
            <a:srgbClr val="FFD66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090162" y="18335682"/>
            <a:ext cx="7511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Expanding deployment of encryption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</a:t>
            </a:r>
            <a:r>
              <a:rPr lang="en-US" sz="3200" b="1" dirty="0">
                <a:latin typeface="Helvetica Neue"/>
              </a:rPr>
              <a:t>protect end-user privacy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79270" y="20908963"/>
            <a:ext cx="46217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Restoration </a:t>
            </a:r>
            <a:r>
              <a:rPr lang="en-US" sz="3200" b="1" dirty="0">
                <a:latin typeface="Helvetica Neue"/>
              </a:rPr>
              <a:t>of the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end-to-end </a:t>
            </a:r>
            <a:r>
              <a:rPr lang="en-US" sz="3200" b="1" dirty="0">
                <a:latin typeface="Helvetica Neue"/>
              </a:rPr>
              <a:t>principle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 </a:t>
            </a:r>
            <a:r>
              <a:rPr lang="en-US" sz="3200" b="1" dirty="0">
                <a:latin typeface="Helvetica Neue"/>
              </a:rPr>
              <a:t>the face of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increasing </a:t>
            </a:r>
            <a:r>
              <a:rPr lang="en-US" sz="3200" b="1" dirty="0">
                <a:latin typeface="Helvetica Neue"/>
              </a:rPr>
              <a:t>ossification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521657" y="20908962"/>
            <a:ext cx="4916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Dependency on</a:t>
            </a:r>
          </a:p>
          <a:p>
            <a:pPr algn="ctr"/>
            <a:r>
              <a:rPr lang="en-US" sz="3200" b="1" dirty="0" smtClean="0">
                <a:latin typeface="Helvetica Neue"/>
              </a:rPr>
              <a:t>in-network functionality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support </a:t>
            </a:r>
          </a:p>
          <a:p>
            <a:pPr algn="ctr"/>
            <a:r>
              <a:rPr lang="en-US" sz="3200" b="1" dirty="0" smtClean="0">
                <a:latin typeface="Helvetica Neue"/>
              </a:rPr>
              <a:t>network operations</a:t>
            </a:r>
            <a:endParaRPr lang="en-US" sz="3200" b="1" dirty="0">
              <a:latin typeface="Helvetica Neue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666" y="10278023"/>
            <a:ext cx="6162675" cy="28670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9467666" y="13079028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A/B-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r>
              <a:rPr lang="de-DE" sz="2800" dirty="0" err="1" smtClean="0">
                <a:latin typeface="Bauhaus 93" panose="04030905020B02020C02" pitchFamily="82" charset="0"/>
              </a:rPr>
              <a:t>spider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915" y="10616160"/>
            <a:ext cx="2190750" cy="21907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311" y="17821964"/>
            <a:ext cx="3419475" cy="218122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693" y="20902030"/>
            <a:ext cx="8768597" cy="647707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238702" y="31528825"/>
            <a:ext cx="12295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Helvetica Neue"/>
              </a:rPr>
              <a:t>Goals</a:t>
            </a:r>
            <a:endParaRPr lang="en-US" sz="3200" b="1" dirty="0">
              <a:latin typeface="Helvetica Neue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Increase the likelihood </a:t>
            </a:r>
            <a:r>
              <a:rPr lang="en-US" sz="3200" dirty="0">
                <a:latin typeface="Helvetica Neue"/>
              </a:rPr>
              <a:t>that new protocols will be deployable across the entire Internet, </a:t>
            </a:r>
            <a:r>
              <a:rPr lang="en-US" sz="3200" dirty="0" smtClean="0">
                <a:latin typeface="Helvetica Neue"/>
              </a:rPr>
              <a:t>regarding the </a:t>
            </a:r>
            <a:r>
              <a:rPr lang="en-US" sz="3200" dirty="0">
                <a:latin typeface="Helvetica Neue"/>
              </a:rPr>
              <a:t>range of effects from </a:t>
            </a:r>
            <a:r>
              <a:rPr lang="en-US" sz="3200" dirty="0" err="1">
                <a:latin typeface="Helvetica Neue"/>
              </a:rPr>
              <a:t>middlebox</a:t>
            </a:r>
            <a:r>
              <a:rPr lang="en-US" sz="3200" dirty="0">
                <a:latin typeface="Helvetica Neue"/>
              </a:rPr>
              <a:t> manipulation </a:t>
            </a:r>
            <a:r>
              <a:rPr lang="en-US" sz="3200" dirty="0" smtClean="0">
                <a:latin typeface="Helvetica Neue"/>
              </a:rPr>
              <a:t>on </a:t>
            </a:r>
            <a:r>
              <a:rPr lang="en-US" sz="3200" dirty="0">
                <a:latin typeface="Helvetica Neue"/>
              </a:rPr>
              <a:t>various packet </a:t>
            </a:r>
            <a:r>
              <a:rPr lang="en-US" sz="3200" dirty="0" smtClean="0">
                <a:latin typeface="Helvetica Neue"/>
              </a:rPr>
              <a:t>headers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Build-in support for in-network </a:t>
            </a:r>
            <a:r>
              <a:rPr lang="en-US" sz="3200" dirty="0">
                <a:latin typeface="Helvetica Neue"/>
              </a:rPr>
              <a:t>performance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measurement to </a:t>
            </a:r>
            <a:r>
              <a:rPr lang="en-US" sz="3200" dirty="0">
                <a:latin typeface="Helvetica Neue"/>
              </a:rPr>
              <a:t>be explicitly designed </a:t>
            </a:r>
            <a:r>
              <a:rPr lang="en-US" sz="3200" dirty="0" smtClean="0">
                <a:latin typeface="Helvetica Neue"/>
              </a:rPr>
              <a:t>into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next </a:t>
            </a:r>
            <a:r>
              <a:rPr lang="en-US" sz="3200" dirty="0">
                <a:latin typeface="Helvetica Neue"/>
              </a:rPr>
              <a:t>generation </a:t>
            </a:r>
            <a:r>
              <a:rPr lang="en-US" sz="3200" dirty="0" smtClean="0">
                <a:latin typeface="Helvetica Neue"/>
              </a:rPr>
              <a:t>network protocol </a:t>
            </a:r>
            <a:r>
              <a:rPr lang="en-US" sz="3200" dirty="0">
                <a:latin typeface="Helvetica Neue"/>
              </a:rPr>
              <a:t>that </a:t>
            </a:r>
            <a:r>
              <a:rPr lang="en-US" sz="3200" dirty="0" smtClean="0">
                <a:latin typeface="Helvetica Neue"/>
              </a:rPr>
              <a:t>by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default encrypt </a:t>
            </a:r>
            <a:r>
              <a:rPr lang="en-US" sz="3200" dirty="0">
                <a:latin typeface="Helvetica Neue"/>
              </a:rPr>
              <a:t>all </a:t>
            </a:r>
            <a:r>
              <a:rPr lang="en-US" sz="3200" dirty="0" smtClean="0">
                <a:latin typeface="Helvetica Neue"/>
              </a:rPr>
              <a:t>end-to-end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protocol information</a:t>
            </a:r>
            <a:endParaRPr lang="en-US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5222191" y="31528825"/>
            <a:ext cx="12961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b="1" dirty="0" smtClean="0">
                <a:latin typeface="Helvetica Neue"/>
              </a:rPr>
              <a:t>Design Principles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Information </a:t>
            </a:r>
            <a:r>
              <a:rPr lang="en-US" sz="3200" dirty="0">
                <a:latin typeface="Helvetica Neue"/>
              </a:rPr>
              <a:t>exposure has to happen under explicit endpoint </a:t>
            </a:r>
            <a:r>
              <a:rPr lang="en-US" sz="3200" dirty="0" smtClean="0">
                <a:latin typeface="Helvetica Neue"/>
              </a:rPr>
              <a:t>control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L</a:t>
            </a:r>
            <a:r>
              <a:rPr lang="en-US" sz="3200" dirty="0" smtClean="0">
                <a:latin typeface="Helvetica Neue"/>
              </a:rPr>
              <a:t>east exposure of minimum </a:t>
            </a:r>
            <a:r>
              <a:rPr lang="en-US" sz="3200" dirty="0">
                <a:latin typeface="Helvetica Neue"/>
              </a:rPr>
              <a:t>amount of information </a:t>
            </a:r>
            <a:r>
              <a:rPr lang="en-US" sz="3200" dirty="0" smtClean="0">
                <a:latin typeface="Helvetica Neue"/>
              </a:rPr>
              <a:t>required </a:t>
            </a:r>
            <a:r>
              <a:rPr lang="en-US" sz="3200" dirty="0">
                <a:latin typeface="Helvetica Neue"/>
              </a:rPr>
              <a:t>by the proposed mechanism to solve the identified problem, in this case in-network </a:t>
            </a:r>
            <a:r>
              <a:rPr lang="en-US" sz="3200" dirty="0" smtClean="0">
                <a:latin typeface="Helvetica Neue"/>
              </a:rPr>
              <a:t>measurement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Trust by verify under the assumption that two endpoints have a trust relation for integrity protection and </a:t>
            </a:r>
            <a:r>
              <a:rPr lang="en-US" sz="3200" dirty="0">
                <a:latin typeface="Helvetica Neue"/>
              </a:rPr>
              <a:t>encryption, but generally no requirement for explicit trust relationship with network devices.</a:t>
            </a:r>
            <a:endParaRPr lang="en-US" sz="3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372</Words>
  <Application>Microsoft Office PowerPoint</Application>
  <PresentationFormat>Benutzerdefiniert</PresentationFormat>
  <Paragraphs>89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35</cp:revision>
  <dcterms:created xsi:type="dcterms:W3CDTF">2016-04-13T18:03:01Z</dcterms:created>
  <dcterms:modified xsi:type="dcterms:W3CDTF">2017-05-30T20:40:46Z</dcterms:modified>
</cp:coreProperties>
</file>