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 userDrawn="1">
          <p15:clr>
            <a:srgbClr val="A4A3A4"/>
          </p15:clr>
        </p15:guide>
        <p15:guide id="2" pos="18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80B3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9" autoAdjust="0"/>
    <p:restoredTop sz="96911"/>
  </p:normalViewPr>
  <p:slideViewPr>
    <p:cSldViewPr snapToGrid="0">
      <p:cViewPr>
        <p:scale>
          <a:sx n="40" d="100"/>
          <a:sy n="40" d="100"/>
        </p:scale>
        <p:origin x="760" y="-4048"/>
      </p:cViewPr>
      <p:guideLst>
        <p:guide orient="horz" pos="10080"/>
        <p:guide pos="182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6" d="100"/>
          <a:sy n="116" d="100"/>
        </p:scale>
        <p:origin x="423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D894-07C0-1B46-AA6B-6A71BF93570A}" type="datetimeFigureOut">
              <a:rPr lang="de-DE" smtClean="0"/>
              <a:t>16.10.17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6F0D-F1C1-E442-AFB6-E834B9B64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9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6F0D-F1C1-E442-AFB6-E834B9B642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83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2809988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dirty="0" smtClean="0">
                <a:latin typeface="Helvetica Neue" charset="0"/>
                <a:ea typeface="Helvetica Neue" charset="0"/>
                <a:cs typeface="Helvetica Neue" charset="0"/>
              </a:rPr>
              <a:t>Enhancing encrypted transport protocols</a:t>
            </a:r>
            <a:br>
              <a:rPr lang="en-GB" sz="9600" b="1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GB" sz="9600" b="1" dirty="0" smtClean="0">
                <a:latin typeface="Helvetica Neue" charset="0"/>
                <a:ea typeface="Helvetica Neue" charset="0"/>
                <a:cs typeface="Helvetica Neue" charset="0"/>
              </a:rPr>
              <a:t>with passive measurement capabilities</a:t>
            </a:r>
            <a:endParaRPr lang="en-GB" sz="9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138873" y="7041816"/>
            <a:ext cx="23933155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Helvetica Neue" charset="0"/>
                <a:ea typeface="Helvetica Neue" charset="0"/>
                <a:cs typeface="Helvetica Neue" charset="0"/>
              </a:rPr>
              <a:t>Tobias Bühler, </a:t>
            </a:r>
            <a:r>
              <a:rPr lang="en-GB" dirty="0" err="1" smtClean="0">
                <a:latin typeface="Helvetica Neue" charset="0"/>
                <a:ea typeface="Helvetica Neue" charset="0"/>
                <a:cs typeface="Helvetica Neue" charset="0"/>
              </a:rPr>
              <a:t>Mirja</a:t>
            </a:r>
            <a:r>
              <a:rPr lang="en-GB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GB" dirty="0" err="1" smtClean="0">
                <a:latin typeface="Helvetica Neue" charset="0"/>
                <a:ea typeface="Helvetica Neue" charset="0"/>
                <a:cs typeface="Helvetica Neue" charset="0"/>
              </a:rPr>
              <a:t>Kühlewind</a:t>
            </a:r>
            <a:r>
              <a:rPr lang="en-GB" dirty="0" smtClean="0">
                <a:latin typeface="Helvetica Neue" charset="0"/>
                <a:ea typeface="Helvetica Neue" charset="0"/>
                <a:cs typeface="Helvetica Neue" charset="0"/>
              </a:rPr>
              <a:t>, Brian Trammell - ETH Zürich</a:t>
            </a:r>
            <a:endParaRPr lang="en-GB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17684" y="10468400"/>
            <a:ext cx="829781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800"/>
              </a:spcAft>
            </a:pPr>
            <a:r>
              <a:rPr lang="en-GB" sz="5400" b="1" dirty="0" smtClean="0">
                <a:latin typeface="Helvetica Neue" charset="0"/>
                <a:ea typeface="Helvetica Neue" charset="0"/>
                <a:cs typeface="Helvetica Neue" charset="0"/>
              </a:rPr>
              <a:t>TCP/IP</a:t>
            </a:r>
          </a:p>
          <a:p>
            <a:pPr>
              <a:spcAft>
                <a:spcPts val="3000"/>
              </a:spcAft>
            </a:pPr>
            <a:r>
              <a:rPr lang="en-GB" sz="4000" b="1" dirty="0" err="1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Cleartext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 header fields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. TCP or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higher level information is (</a:t>
            </a:r>
            <a:r>
              <a:rPr lang="en-GB" sz="4000" dirty="0" err="1" smtClean="0">
                <a:latin typeface="Helvetica Neue" charset="0"/>
                <a:ea typeface="Helvetica Neue" charset="0"/>
                <a:cs typeface="Helvetica Neue" charset="0"/>
              </a:rPr>
              <a:t>mis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)used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for measurements.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No proprietary measurement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capabilities.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873359" y="10468399"/>
            <a:ext cx="844598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800"/>
              </a:spcAft>
            </a:pPr>
            <a:r>
              <a:rPr lang="en-GB" sz="5400" b="1" dirty="0" smtClean="0">
                <a:latin typeface="Helvetica Neue" charset="0"/>
                <a:ea typeface="Helvetica Neue" charset="0"/>
                <a:cs typeface="Helvetica Neue" charset="0"/>
              </a:rPr>
              <a:t>Encrypted (e.g. QUIC)</a:t>
            </a:r>
          </a:p>
          <a:p>
            <a:pPr>
              <a:spcAft>
                <a:spcPts val="3000"/>
              </a:spcAft>
            </a:pP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ACK frames and some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header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fields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are </a:t>
            </a: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encrypted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. No packet matching is possible. E.g. RTT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measurements are difficult for </a:t>
            </a:r>
            <a:r>
              <a:rPr lang="en-GB" sz="4000" dirty="0" err="1" smtClean="0">
                <a:latin typeface="Helvetica Neue" charset="0"/>
                <a:ea typeface="Helvetica Neue" charset="0"/>
                <a:cs typeface="Helvetica Neue" charset="0"/>
              </a:rPr>
              <a:t>middleboxes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GB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2296" y="19406283"/>
            <a:ext cx="28657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GB" sz="6000" b="1" dirty="0" smtClean="0">
                <a:latin typeface="Helvetica Neue" charset="0"/>
                <a:ea typeface="Helvetica Neue" charset="0"/>
                <a:cs typeface="Helvetica Neue" charset="0"/>
              </a:rPr>
              <a:t>Measurement </a:t>
            </a:r>
            <a:r>
              <a:rPr lang="en-GB" sz="6000" b="1" dirty="0" smtClean="0">
                <a:latin typeface="Helvetica Neue" charset="0"/>
                <a:ea typeface="Helvetica Neue" charset="0"/>
                <a:cs typeface="Helvetica Neue" charset="0"/>
              </a:rPr>
              <a:t>Approaches</a:t>
            </a:r>
            <a:endParaRPr lang="en-GB" sz="60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2296" y="8849732"/>
            <a:ext cx="28642599" cy="9197041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732296" y="9098472"/>
            <a:ext cx="28657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GB" sz="6000" b="1" dirty="0" smtClean="0">
                <a:latin typeface="Helvetica Neue" charset="0"/>
                <a:ea typeface="Helvetica Neue" charset="0"/>
                <a:cs typeface="Helvetica Neue" charset="0"/>
              </a:rPr>
              <a:t>Transport Protocol Measurement Development</a:t>
            </a:r>
          </a:p>
        </p:txBody>
      </p:sp>
      <p:grpSp>
        <p:nvGrpSpPr>
          <p:cNvPr id="51" name="Gruppierung 50"/>
          <p:cNvGrpSpPr/>
          <p:nvPr/>
        </p:nvGrpSpPr>
        <p:grpSpPr>
          <a:xfrm>
            <a:off x="20477200" y="11719221"/>
            <a:ext cx="8586677" cy="4420083"/>
            <a:chOff x="19807601" y="12548269"/>
            <a:chExt cx="8586677" cy="4420083"/>
          </a:xfrm>
        </p:grpSpPr>
        <p:sp>
          <p:nvSpPr>
            <p:cNvPr id="76" name="Regelmäßiges Fünfeck 75"/>
            <p:cNvSpPr/>
            <p:nvPr/>
          </p:nvSpPr>
          <p:spPr>
            <a:xfrm>
              <a:off x="23200296" y="14207916"/>
              <a:ext cx="1926355" cy="1834624"/>
            </a:xfrm>
            <a:prstGeom prst="pentagon">
              <a:avLst/>
            </a:prstGeom>
            <a:noFill/>
            <a:ln w="139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23204332" y="12548269"/>
              <a:ext cx="186621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User</a:t>
              </a:r>
              <a:b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Privacy</a:t>
              </a:r>
              <a:endParaRPr lang="en-GB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9908188" y="13965876"/>
              <a:ext cx="32275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smtClean="0">
                  <a:latin typeface="Helvetica Neue" charset="0"/>
                  <a:ea typeface="Helvetica Neue" charset="0"/>
                  <a:cs typeface="Helvetica Neue" charset="0"/>
                </a:rPr>
                <a:t>Low Protocol</a:t>
              </a: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/>
              </a:r>
              <a:b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Overhead</a:t>
              </a:r>
              <a:endParaRPr lang="en-GB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807601" y="15644913"/>
              <a:ext cx="33237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Measurement</a:t>
              </a:r>
              <a:b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Simplicity</a:t>
              </a:r>
              <a:endParaRPr lang="en-GB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25070548" y="13957669"/>
              <a:ext cx="33237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Measurement</a:t>
              </a:r>
              <a:b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Accuracy</a:t>
              </a:r>
              <a:endParaRPr lang="en-GB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4876896" y="15643178"/>
              <a:ext cx="29514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Ease of</a:t>
              </a:r>
              <a:b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Deployment</a:t>
              </a:r>
              <a:endParaRPr lang="en-GB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3" name="Gruppierung 42"/>
          <p:cNvGrpSpPr/>
          <p:nvPr/>
        </p:nvGrpSpPr>
        <p:grpSpPr>
          <a:xfrm>
            <a:off x="1611496" y="15130635"/>
            <a:ext cx="7511767" cy="1789491"/>
            <a:chOff x="1507921" y="15215701"/>
            <a:chExt cx="7511767" cy="1789491"/>
          </a:xfrm>
        </p:grpSpPr>
        <p:cxnSp>
          <p:nvCxnSpPr>
            <p:cNvPr id="104" name="Gerade Verbindung mit Pfeil 103"/>
            <p:cNvCxnSpPr/>
            <p:nvPr/>
          </p:nvCxnSpPr>
          <p:spPr>
            <a:xfrm>
              <a:off x="3038707" y="15578138"/>
              <a:ext cx="5980981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/>
            <p:nvPr/>
          </p:nvCxnSpPr>
          <p:spPr>
            <a:xfrm flipH="1">
              <a:off x="3021441" y="16692117"/>
              <a:ext cx="5998247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/>
            <p:cNvSpPr/>
            <p:nvPr/>
          </p:nvSpPr>
          <p:spPr>
            <a:xfrm>
              <a:off x="4561262" y="15259928"/>
              <a:ext cx="1061884" cy="6194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243809" y="15259928"/>
              <a:ext cx="1061884" cy="6194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896876" y="15263536"/>
              <a:ext cx="1061884" cy="6194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7232490" y="15259928"/>
              <a:ext cx="1061884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925396" y="16341533"/>
              <a:ext cx="530942" cy="6194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47866" y="16342773"/>
              <a:ext cx="530942" cy="6194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370336" y="16344638"/>
              <a:ext cx="530942" cy="6194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7592806" y="16348972"/>
              <a:ext cx="530942" cy="6194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632768" y="16297306"/>
              <a:ext cx="12282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>
                  <a:latin typeface="Helvetica Neue" charset="0"/>
                  <a:ea typeface="Helvetica Neue" charset="0"/>
                  <a:cs typeface="Helvetica Neue" charset="0"/>
                </a:rPr>
                <a:t>ACK</a:t>
              </a:r>
              <a:endParaRPr lang="de-DE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1507921" y="15215701"/>
              <a:ext cx="1409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smtClean="0">
                  <a:latin typeface="Helvetica Neue" charset="0"/>
                  <a:ea typeface="Helvetica Neue" charset="0"/>
                  <a:cs typeface="Helvetica Neue" charset="0"/>
                </a:rPr>
                <a:t>DATA</a:t>
              </a:r>
              <a:endParaRPr lang="de-DE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11085178" y="15109616"/>
            <a:ext cx="7494922" cy="1789491"/>
            <a:chOff x="10924175" y="15189741"/>
            <a:chExt cx="7494922" cy="1789491"/>
          </a:xfrm>
        </p:grpSpPr>
        <p:cxnSp>
          <p:nvCxnSpPr>
            <p:cNvPr id="114" name="Gerade Verbindung mit Pfeil 113"/>
            <p:cNvCxnSpPr/>
            <p:nvPr/>
          </p:nvCxnSpPr>
          <p:spPr>
            <a:xfrm>
              <a:off x="12454961" y="15552178"/>
              <a:ext cx="5964136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12437695" y="16666157"/>
              <a:ext cx="5944890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13977516" y="15233968"/>
              <a:ext cx="1061884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12660063" y="15233968"/>
              <a:ext cx="1061884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5313130" y="15201000"/>
              <a:ext cx="1061884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6648744" y="15233968"/>
              <a:ext cx="1061884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3341650" y="16315573"/>
              <a:ext cx="530942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4564120" y="16316813"/>
              <a:ext cx="530942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5786590" y="16318678"/>
              <a:ext cx="530942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7009060" y="16323012"/>
              <a:ext cx="530942" cy="619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11049022" y="16271346"/>
              <a:ext cx="12282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>
                  <a:latin typeface="Helvetica Neue" charset="0"/>
                  <a:ea typeface="Helvetica Neue" charset="0"/>
                  <a:cs typeface="Helvetica Neue" charset="0"/>
                </a:rPr>
                <a:t>ACK</a:t>
              </a:r>
              <a:endParaRPr lang="de-DE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0924175" y="15189741"/>
              <a:ext cx="1409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smtClean="0">
                  <a:latin typeface="Helvetica Neue" charset="0"/>
                  <a:ea typeface="Helvetica Neue" charset="0"/>
                  <a:cs typeface="Helvetica Neue" charset="0"/>
                </a:rPr>
                <a:t>DATA</a:t>
              </a:r>
              <a:endParaRPr lang="de-DE" sz="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64" name="Textfeld 63"/>
          <p:cNvSpPr txBox="1"/>
          <p:nvPr/>
        </p:nvSpPr>
        <p:spPr>
          <a:xfrm>
            <a:off x="20643464" y="10468288"/>
            <a:ext cx="8020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GB" sz="5400" b="1" dirty="0" smtClean="0">
                <a:latin typeface="Helvetica Neue" charset="0"/>
                <a:ea typeface="Helvetica Neue" charset="0"/>
                <a:cs typeface="Helvetica Neue" charset="0"/>
              </a:rPr>
              <a:t>Conflicting Goals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1366229" y="20788313"/>
            <a:ext cx="11905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Protocol provides measurement-specific data:</a:t>
            </a:r>
            <a:r>
              <a:rPr lang="en-GB" sz="4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Partially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unencrypted wire image.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Packet matching is possible. Examples are: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Packet Number </a:t>
            </a:r>
            <a:r>
              <a:rPr lang="en-GB" sz="40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cho, </a:t>
            </a: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Spin Bit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, additional flags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16265325" y="20788961"/>
            <a:ext cx="12588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Track encrypted traffic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Use the observed encrypted packets/payloads to estimate e.g. RTT or packet loss.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Possible techniques: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GB" sz="2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GB" sz="4000" dirty="0">
                <a:latin typeface="Helvetica Neue" charset="0"/>
                <a:ea typeface="Helvetica Neue" charset="0"/>
                <a:cs typeface="Helvetica Neue" charset="0"/>
              </a:rPr>
              <a:t>Use ML to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learn traffic patters which can be used for measurements;</a:t>
            </a:r>
            <a:r>
              <a:rPr lang="en-GB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GB" sz="4000" dirty="0">
                <a:latin typeface="Helvetica Neue" charset="0"/>
                <a:ea typeface="Helvetica Neue" charset="0"/>
                <a:cs typeface="Helvetica Neue" charset="0"/>
              </a:rPr>
            </a:br>
            <a:endParaRPr lang="en-GB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Infer measurements from coexisting TCP flows.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GB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1378327" y="34558057"/>
            <a:ext cx="133118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ser/endpoints control the amount of dedicated measurement data and the time to expose this data.</a:t>
            </a:r>
            <a:b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An endpoint could expose data if:</a:t>
            </a:r>
          </a:p>
          <a:p>
            <a:pPr marL="571500" indent="-571500">
              <a:buFont typeface="Arial" charset="0"/>
              <a:buChar char="•"/>
            </a:pP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problems are detected (e.g. losses or high delay);</a:t>
            </a:r>
          </a:p>
          <a:p>
            <a:pPr marL="571500" indent="-571500">
              <a:buFont typeface="Arial" charset="0"/>
              <a:buChar char="•"/>
            </a:pP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the user privacy is not influenced.</a:t>
            </a:r>
            <a:endParaRPr lang="en-GB" sz="4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20000322" y="16436750"/>
            <a:ext cx="8853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Operators still need measurements.</a:t>
            </a:r>
            <a:endParaRPr lang="en-GB" sz="4000" b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1378327" y="23936273"/>
            <a:ext cx="13373843" cy="9742034"/>
            <a:chOff x="15551821" y="24141610"/>
            <a:chExt cx="13373843" cy="9742034"/>
          </a:xfrm>
        </p:grpSpPr>
        <p:sp>
          <p:nvSpPr>
            <p:cNvPr id="34" name="Rechteck 33"/>
            <p:cNvSpPr/>
            <p:nvPr/>
          </p:nvSpPr>
          <p:spPr>
            <a:xfrm>
              <a:off x="22582573" y="26023969"/>
              <a:ext cx="599876" cy="29718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 Verbindung 102"/>
            <p:cNvCxnSpPr/>
            <p:nvPr/>
          </p:nvCxnSpPr>
          <p:spPr>
            <a:xfrm>
              <a:off x="23213548" y="25070036"/>
              <a:ext cx="0" cy="7027917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16524083" y="25476436"/>
              <a:ext cx="10170483" cy="86808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/>
            <p:nvPr/>
          </p:nvCxnSpPr>
          <p:spPr>
            <a:xfrm>
              <a:off x="16482813" y="26101127"/>
              <a:ext cx="10170483" cy="86808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/>
            <p:nvPr/>
          </p:nvCxnSpPr>
          <p:spPr>
            <a:xfrm>
              <a:off x="16482813" y="26731213"/>
              <a:ext cx="10170483" cy="86808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/>
            <p:nvPr/>
          </p:nvCxnSpPr>
          <p:spPr>
            <a:xfrm>
              <a:off x="16482812" y="27308002"/>
              <a:ext cx="10170483" cy="86808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/>
            <p:nvPr/>
          </p:nvCxnSpPr>
          <p:spPr>
            <a:xfrm flipH="1">
              <a:off x="16496234" y="26563498"/>
              <a:ext cx="10195212" cy="143680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>
              <a:off x="16515897" y="28470189"/>
              <a:ext cx="10170483" cy="86808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/>
            <p:nvPr/>
          </p:nvCxnSpPr>
          <p:spPr>
            <a:xfrm>
              <a:off x="16482811" y="28998183"/>
              <a:ext cx="10170483" cy="86808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>
              <a:off x="16477240" y="29568418"/>
              <a:ext cx="10170483" cy="86808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>
              <a:off x="16540456" y="30096412"/>
              <a:ext cx="10170483" cy="86808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flipH="1">
              <a:off x="16507459" y="27785660"/>
              <a:ext cx="10195212" cy="143680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/>
            <p:nvPr/>
          </p:nvCxnSpPr>
          <p:spPr>
            <a:xfrm flipH="1">
              <a:off x="16510709" y="28355895"/>
              <a:ext cx="10195212" cy="143680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flipH="1">
              <a:off x="16481295" y="29492215"/>
              <a:ext cx="10195212" cy="143680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/>
            <p:cNvSpPr/>
            <p:nvPr/>
          </p:nvSpPr>
          <p:spPr>
            <a:xfrm>
              <a:off x="15907653" y="25478279"/>
              <a:ext cx="585331" cy="24885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15908570" y="27964879"/>
              <a:ext cx="586039" cy="4952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9" name="Gerade Verbindung mit Pfeil 138"/>
            <p:cNvCxnSpPr/>
            <p:nvPr/>
          </p:nvCxnSpPr>
          <p:spPr>
            <a:xfrm flipH="1">
              <a:off x="16498646" y="30057041"/>
              <a:ext cx="10195212" cy="143680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hteck 141"/>
            <p:cNvSpPr/>
            <p:nvPr/>
          </p:nvSpPr>
          <p:spPr>
            <a:xfrm>
              <a:off x="15884697" y="32410551"/>
              <a:ext cx="586039" cy="6133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884696" y="33223023"/>
              <a:ext cx="586039" cy="6133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22580890" y="32409235"/>
              <a:ext cx="586039" cy="6133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16587784" y="32347553"/>
              <a:ext cx="25241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Real RTT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16582279" y="33175758"/>
              <a:ext cx="4097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Additional delay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23347557" y="32359400"/>
              <a:ext cx="4097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latin typeface="Helvetica Neue" charset="0"/>
                  <a:ea typeface="Helvetica Neue" charset="0"/>
                  <a:cs typeface="Helvetica Neue" charset="0"/>
                </a:rPr>
                <a:t>Estimated RTT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15551821" y="24141610"/>
              <a:ext cx="1928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smtClean="0">
                  <a:latin typeface="Helvetica Neue" charset="0"/>
                  <a:ea typeface="Helvetica Neue" charset="0"/>
                  <a:cs typeface="Helvetica Neue" charset="0"/>
                </a:rPr>
                <a:t>Sender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25550069" y="24146501"/>
              <a:ext cx="2218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smtClean="0">
                  <a:latin typeface="Helvetica Neue" charset="0"/>
                  <a:ea typeface="Helvetica Neue" charset="0"/>
                  <a:cs typeface="Helvetica Neue" charset="0"/>
                </a:rPr>
                <a:t>Receiver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21867548" y="24141610"/>
              <a:ext cx="26886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smtClean="0">
                  <a:latin typeface="Helvetica Neue" charset="0"/>
                  <a:ea typeface="Helvetica Neue" charset="0"/>
                  <a:cs typeface="Helvetica Neue" charset="0"/>
                </a:rPr>
                <a:t>Middlebox</a:t>
              </a:r>
              <a:endParaRPr lang="en-GB" sz="4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27095645" y="26503536"/>
              <a:ext cx="18300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Spin</a:t>
              </a:r>
              <a:b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Bit = 0</a:t>
              </a: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27092006" y="29370676"/>
              <a:ext cx="18300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chemeClr val="accent2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Spin</a:t>
              </a:r>
              <a:br>
                <a:rPr lang="en-GB" sz="4000" dirty="0" smtClean="0">
                  <a:solidFill>
                    <a:schemeClr val="accent2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solidFill>
                    <a:schemeClr val="accent2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Bit = 1</a:t>
              </a:r>
            </a:p>
          </p:txBody>
        </p:sp>
        <p:cxnSp>
          <p:nvCxnSpPr>
            <p:cNvPr id="126" name="Gerade Verbindung 125"/>
            <p:cNvCxnSpPr/>
            <p:nvPr/>
          </p:nvCxnSpPr>
          <p:spPr>
            <a:xfrm>
              <a:off x="26694566" y="25051081"/>
              <a:ext cx="0" cy="703888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16506498" y="25070036"/>
              <a:ext cx="0" cy="7027917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/>
            <p:nvPr/>
          </p:nvCxnSpPr>
          <p:spPr>
            <a:xfrm>
              <a:off x="16488781" y="31156450"/>
              <a:ext cx="10170483" cy="868086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feld 153"/>
            <p:cNvSpPr txBox="1"/>
            <p:nvPr/>
          </p:nvSpPr>
          <p:spPr>
            <a:xfrm>
              <a:off x="27092006" y="32088303"/>
              <a:ext cx="18300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Spin</a:t>
              </a:r>
              <a:b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GB" sz="4000" dirty="0" smtClean="0">
                  <a:solidFill>
                    <a:schemeClr val="accent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Bit = 0</a:t>
              </a:r>
            </a:p>
          </p:txBody>
        </p:sp>
      </p:grpSp>
      <p:grpSp>
        <p:nvGrpSpPr>
          <p:cNvPr id="160" name="Gruppierung 159"/>
          <p:cNvGrpSpPr/>
          <p:nvPr/>
        </p:nvGrpSpPr>
        <p:grpSpPr>
          <a:xfrm>
            <a:off x="715164" y="19146532"/>
            <a:ext cx="28661420" cy="19249236"/>
            <a:chOff x="715164" y="19146532"/>
            <a:chExt cx="28661420" cy="19249236"/>
          </a:xfrm>
        </p:grpSpPr>
        <p:sp>
          <p:nvSpPr>
            <p:cNvPr id="161" name="Freihandform 160"/>
            <p:cNvSpPr/>
            <p:nvPr/>
          </p:nvSpPr>
          <p:spPr>
            <a:xfrm>
              <a:off x="715164" y="19146532"/>
              <a:ext cx="28661420" cy="19249236"/>
            </a:xfrm>
            <a:custGeom>
              <a:avLst/>
              <a:gdLst>
                <a:gd name="connsiteX0" fmla="*/ 1720566 w 28661420"/>
                <a:gd name="connsiteY0" fmla="*/ 0 h 19249236"/>
                <a:gd name="connsiteX1" fmla="*/ 26944732 w 28661420"/>
                <a:gd name="connsiteY1" fmla="*/ 0 h 19249236"/>
                <a:gd name="connsiteX2" fmla="*/ 28661420 w 28661420"/>
                <a:gd name="connsiteY2" fmla="*/ 1716688 h 19249236"/>
                <a:gd name="connsiteX3" fmla="*/ 28661420 w 28661420"/>
                <a:gd name="connsiteY3" fmla="*/ 5738416 h 19249236"/>
                <a:gd name="connsiteX4" fmla="*/ 26944732 w 28661420"/>
                <a:gd name="connsiteY4" fmla="*/ 7455102 h 19249236"/>
                <a:gd name="connsiteX5" fmla="*/ 14350434 w 28661420"/>
                <a:gd name="connsiteY5" fmla="*/ 7455102 h 19249236"/>
                <a:gd name="connsiteX6" fmla="*/ 14350434 w 28661420"/>
                <a:gd name="connsiteY6" fmla="*/ 17554164 h 19249236"/>
                <a:gd name="connsiteX7" fmla="*/ 12655361 w 28661420"/>
                <a:gd name="connsiteY7" fmla="*/ 19249236 h 19249236"/>
                <a:gd name="connsiteX8" fmla="*/ 1695073 w 28661420"/>
                <a:gd name="connsiteY8" fmla="*/ 19249236 h 19249236"/>
                <a:gd name="connsiteX9" fmla="*/ 0 w 28661420"/>
                <a:gd name="connsiteY9" fmla="*/ 17554164 h 19249236"/>
                <a:gd name="connsiteX10" fmla="*/ 0 w 28661420"/>
                <a:gd name="connsiteY10" fmla="*/ 5175788 h 19249236"/>
                <a:gd name="connsiteX11" fmla="*/ 3880 w 28661420"/>
                <a:gd name="connsiteY11" fmla="*/ 5098948 h 19249236"/>
                <a:gd name="connsiteX12" fmla="*/ 3880 w 28661420"/>
                <a:gd name="connsiteY12" fmla="*/ 1716688 h 19249236"/>
                <a:gd name="connsiteX13" fmla="*/ 1720566 w 28661420"/>
                <a:gd name="connsiteY13" fmla="*/ 0 h 192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61420" h="19249236">
                  <a:moveTo>
                    <a:pt x="1720566" y="0"/>
                  </a:moveTo>
                  <a:lnTo>
                    <a:pt x="26944732" y="0"/>
                  </a:lnTo>
                  <a:cubicBezTo>
                    <a:pt x="27892832" y="0"/>
                    <a:pt x="28661420" y="768588"/>
                    <a:pt x="28661420" y="1716688"/>
                  </a:cubicBezTo>
                  <a:lnTo>
                    <a:pt x="28661420" y="5738416"/>
                  </a:lnTo>
                  <a:cubicBezTo>
                    <a:pt x="28661420" y="6686516"/>
                    <a:pt x="27892832" y="7455102"/>
                    <a:pt x="26944732" y="7455102"/>
                  </a:cubicBezTo>
                  <a:lnTo>
                    <a:pt x="14350434" y="7455102"/>
                  </a:lnTo>
                  <a:lnTo>
                    <a:pt x="14350434" y="17554164"/>
                  </a:lnTo>
                  <a:cubicBezTo>
                    <a:pt x="14350434" y="18490328"/>
                    <a:pt x="13591524" y="19249236"/>
                    <a:pt x="12655361" y="19249236"/>
                  </a:cubicBezTo>
                  <a:lnTo>
                    <a:pt x="1695073" y="19249236"/>
                  </a:lnTo>
                  <a:cubicBezTo>
                    <a:pt x="758910" y="19249236"/>
                    <a:pt x="0" y="18490328"/>
                    <a:pt x="0" y="17554164"/>
                  </a:cubicBezTo>
                  <a:lnTo>
                    <a:pt x="0" y="5175788"/>
                  </a:lnTo>
                  <a:lnTo>
                    <a:pt x="3880" y="5098948"/>
                  </a:lnTo>
                  <a:lnTo>
                    <a:pt x="3880" y="1716688"/>
                  </a:lnTo>
                  <a:cubicBezTo>
                    <a:pt x="3880" y="768588"/>
                    <a:pt x="772468" y="0"/>
                    <a:pt x="1720566" y="0"/>
                  </a:cubicBezTo>
                  <a:close/>
                </a:path>
              </a:pathLst>
            </a:cu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14811493" y="25938385"/>
              <a:ext cx="2702377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Abgerundetes Rechteck 162"/>
            <p:cNvSpPr/>
            <p:nvPr/>
          </p:nvSpPr>
          <p:spPr>
            <a:xfrm>
              <a:off x="15065598" y="26601634"/>
              <a:ext cx="5180423" cy="4752528"/>
            </a:xfrm>
            <a:prstGeom prst="roundRect">
              <a:avLst>
                <a:gd name="adj" fmla="val 34728"/>
              </a:avLst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5126911" y="28795824"/>
              <a:ext cx="5771335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7162252" y="26663360"/>
              <a:ext cx="5771335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6265325" y="28853869"/>
            <a:ext cx="11852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GB" sz="4000" b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implementation</a:t>
            </a: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Using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the </a:t>
            </a: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Fast Data Project (</a:t>
            </a:r>
            <a:r>
              <a:rPr lang="en-GB" sz="4000" b="1" dirty="0" err="1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FD.io</a:t>
            </a: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: Fast data processing on generic hardware (in user space/C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). Realistic performance.</a:t>
            </a:r>
            <a:endParaRPr lang="en-GB" sz="4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17810024" y="31703621"/>
            <a:ext cx="8899299" cy="2292962"/>
            <a:chOff x="2431629" y="35524342"/>
            <a:chExt cx="8899299" cy="2292962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 rotWithShape="1">
            <a:blip r:embed="rId3"/>
            <a:srcRect l="5807" r="31038" b="26223"/>
            <a:stretch/>
          </p:blipFill>
          <p:spPr>
            <a:xfrm>
              <a:off x="6220134" y="35725306"/>
              <a:ext cx="1572729" cy="815699"/>
            </a:xfrm>
            <a:prstGeom prst="rect">
              <a:avLst/>
            </a:prstGeom>
          </p:spPr>
        </p:pic>
        <p:grpSp>
          <p:nvGrpSpPr>
            <p:cNvPr id="8" name="Gruppierung 7"/>
            <p:cNvGrpSpPr/>
            <p:nvPr/>
          </p:nvGrpSpPr>
          <p:grpSpPr>
            <a:xfrm>
              <a:off x="4968272" y="35524342"/>
              <a:ext cx="977606" cy="977606"/>
              <a:chOff x="3138873" y="35647235"/>
              <a:chExt cx="1483879" cy="14838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138873" y="35647235"/>
                <a:ext cx="1483879" cy="14838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Pfeil nach oben 5"/>
              <p:cNvSpPr/>
              <p:nvPr/>
            </p:nvSpPr>
            <p:spPr>
              <a:xfrm>
                <a:off x="3653327" y="36524803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Pfeil nach oben 64"/>
              <p:cNvSpPr/>
              <p:nvPr/>
            </p:nvSpPr>
            <p:spPr>
              <a:xfrm rot="10800000">
                <a:off x="3653328" y="35828315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Pfeil nach oben 65"/>
              <p:cNvSpPr/>
              <p:nvPr/>
            </p:nvSpPr>
            <p:spPr>
              <a:xfrm rot="5400000">
                <a:off x="4043233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Pfeil nach oben 70"/>
              <p:cNvSpPr/>
              <p:nvPr/>
            </p:nvSpPr>
            <p:spPr>
              <a:xfrm rot="16200000">
                <a:off x="3268156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2" name="Gruppierung 71"/>
            <p:cNvGrpSpPr/>
            <p:nvPr/>
          </p:nvGrpSpPr>
          <p:grpSpPr>
            <a:xfrm>
              <a:off x="6260820" y="36839698"/>
              <a:ext cx="977606" cy="977606"/>
              <a:chOff x="3138873" y="35647228"/>
              <a:chExt cx="1483879" cy="148387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138873" y="35647228"/>
                <a:ext cx="1483879" cy="14838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Pfeil nach oben 81"/>
              <p:cNvSpPr/>
              <p:nvPr/>
            </p:nvSpPr>
            <p:spPr>
              <a:xfrm>
                <a:off x="3653327" y="36524803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Pfeil nach oben 82"/>
              <p:cNvSpPr/>
              <p:nvPr/>
            </p:nvSpPr>
            <p:spPr>
              <a:xfrm rot="10800000">
                <a:off x="3653328" y="35828315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Pfeil nach oben 83"/>
              <p:cNvSpPr/>
              <p:nvPr/>
            </p:nvSpPr>
            <p:spPr>
              <a:xfrm rot="5400000">
                <a:off x="4043233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Pfeil nach oben 84"/>
              <p:cNvSpPr/>
              <p:nvPr/>
            </p:nvSpPr>
            <p:spPr>
              <a:xfrm rot="16200000">
                <a:off x="3268156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6" name="Gruppierung 85"/>
            <p:cNvGrpSpPr/>
            <p:nvPr/>
          </p:nvGrpSpPr>
          <p:grpSpPr>
            <a:xfrm>
              <a:off x="8041895" y="35938726"/>
              <a:ext cx="977606" cy="977606"/>
              <a:chOff x="3138873" y="35647228"/>
              <a:chExt cx="1483879" cy="1483879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138873" y="35647228"/>
                <a:ext cx="1483879" cy="14838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Pfeil nach oben 87"/>
              <p:cNvSpPr/>
              <p:nvPr/>
            </p:nvSpPr>
            <p:spPr>
              <a:xfrm>
                <a:off x="3653327" y="36524803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Pfeil nach oben 88"/>
              <p:cNvSpPr/>
              <p:nvPr/>
            </p:nvSpPr>
            <p:spPr>
              <a:xfrm rot="10800000">
                <a:off x="3653328" y="35828315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Pfeil nach oben 89"/>
              <p:cNvSpPr/>
              <p:nvPr/>
            </p:nvSpPr>
            <p:spPr>
              <a:xfrm rot="5400000">
                <a:off x="4043233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Pfeil nach oben 90"/>
              <p:cNvSpPr/>
              <p:nvPr/>
            </p:nvSpPr>
            <p:spPr>
              <a:xfrm rot="16200000">
                <a:off x="3268156" y="36176559"/>
                <a:ext cx="454968" cy="433486"/>
              </a:xfrm>
              <a:prstGeom prst="upArrow">
                <a:avLst>
                  <a:gd name="adj1" fmla="val 33325"/>
                  <a:gd name="adj2" fmla="val 601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" name="Gerade Verbindung 9"/>
            <p:cNvCxnSpPr>
              <a:stCxn id="5" idx="5"/>
              <a:endCxn id="73" idx="1"/>
            </p:cNvCxnSpPr>
            <p:nvPr/>
          </p:nvCxnSpPr>
          <p:spPr>
            <a:xfrm>
              <a:off x="5802711" y="36358792"/>
              <a:ext cx="601276" cy="6240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>
              <a:stCxn id="87" idx="3"/>
              <a:endCxn id="73" idx="6"/>
            </p:cNvCxnSpPr>
            <p:nvPr/>
          </p:nvCxnSpPr>
          <p:spPr>
            <a:xfrm flipH="1">
              <a:off x="7238426" y="36773165"/>
              <a:ext cx="946636" cy="5553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2431629" y="36514291"/>
              <a:ext cx="1507958" cy="7136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>
                  <a:solidFill>
                    <a:schemeClr val="tx1"/>
                  </a:solidFill>
                </a:rPr>
                <a:t>Host A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9822970" y="36793104"/>
              <a:ext cx="1507958" cy="7136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>
                  <a:solidFill>
                    <a:schemeClr val="tx1"/>
                  </a:solidFill>
                </a:rPr>
                <a:t>Host B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Gerade Verbindung 93"/>
            <p:cNvCxnSpPr>
              <a:stCxn id="5" idx="3"/>
              <a:endCxn id="17" idx="3"/>
            </p:cNvCxnSpPr>
            <p:nvPr/>
          </p:nvCxnSpPr>
          <p:spPr>
            <a:xfrm flipH="1">
              <a:off x="3939587" y="36358792"/>
              <a:ext cx="1171852" cy="5123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>
              <a:stCxn id="87" idx="5"/>
              <a:endCxn id="93" idx="1"/>
            </p:cNvCxnSpPr>
            <p:nvPr/>
          </p:nvCxnSpPr>
          <p:spPr>
            <a:xfrm>
              <a:off x="8876334" y="36773165"/>
              <a:ext cx="946636" cy="3767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48"/>
          <p:cNvGrpSpPr/>
          <p:nvPr/>
        </p:nvGrpSpPr>
        <p:grpSpPr>
          <a:xfrm>
            <a:off x="15613505" y="26694286"/>
            <a:ext cx="14256059" cy="11701482"/>
            <a:chOff x="178256" y="14296378"/>
            <a:chExt cx="14256059" cy="11701482"/>
          </a:xfrm>
        </p:grpSpPr>
        <p:sp>
          <p:nvSpPr>
            <p:cNvPr id="62" name="Abgerundetes Rechteck 61"/>
            <p:cNvSpPr/>
            <p:nvPr/>
          </p:nvSpPr>
          <p:spPr>
            <a:xfrm>
              <a:off x="178256" y="14787499"/>
              <a:ext cx="13761390" cy="11210361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3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243565" y="14296378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3" name="Textfeld 152"/>
          <p:cNvSpPr txBox="1"/>
          <p:nvPr/>
        </p:nvSpPr>
        <p:spPr>
          <a:xfrm>
            <a:off x="15941145" y="27406693"/>
            <a:ext cx="12804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GB" sz="6000" b="1" dirty="0" smtClean="0">
                <a:latin typeface="Helvetica Neue" charset="0"/>
                <a:ea typeface="Helvetica Neue" charset="0"/>
                <a:cs typeface="Helvetica Neue" charset="0"/>
              </a:rPr>
              <a:t>Implementation</a:t>
            </a:r>
            <a:endParaRPr lang="en-GB" sz="60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343528" y="34982486"/>
            <a:ext cx="12510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Endpoint </a:t>
            </a: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implementation</a:t>
            </a:r>
            <a:r>
              <a:rPr lang="en-GB" sz="4000" b="1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Tests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an early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QUIC implementation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GB" sz="40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Go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 and custom changes for e.g.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packet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number echo </a:t>
            </a:r>
            <a:r>
              <a:rPr lang="en-GB" sz="4000" dirty="0" smtClean="0">
                <a:latin typeface="Helvetica Neue" charset="0"/>
                <a:ea typeface="Helvetica Neue" charset="0"/>
                <a:cs typeface="Helvetica Neue" charset="0"/>
              </a:rPr>
              <a:t>tests. Comparison with results based on TCP/IP flows.</a:t>
            </a:r>
            <a:endParaRPr lang="en-GB" sz="4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66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769383" y="18499460"/>
            <a:ext cx="2190750" cy="2190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3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193</Words>
  <Application>Microsoft Macintosh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Tobias Bühler</cp:lastModifiedBy>
  <cp:revision>172</cp:revision>
  <cp:lastPrinted>2017-10-20T08:29:51Z</cp:lastPrinted>
  <dcterms:created xsi:type="dcterms:W3CDTF">2016-04-13T18:03:01Z</dcterms:created>
  <dcterms:modified xsi:type="dcterms:W3CDTF">2017-10-20T08:29:54Z</dcterms:modified>
</cp:coreProperties>
</file>