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5" r:id="rId3"/>
    <p:sldId id="280" r:id="rId4"/>
    <p:sldId id="281" r:id="rId5"/>
    <p:sldId id="282" r:id="rId6"/>
    <p:sldId id="297" r:id="rId7"/>
    <p:sldId id="27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79" r:id="rId22"/>
    <p:sldId id="296" r:id="rId23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94649" autoAdjust="0"/>
  </p:normalViewPr>
  <p:slideViewPr>
    <p:cSldViewPr>
      <p:cViewPr varScale="1">
        <p:scale>
          <a:sx n="61" d="100"/>
          <a:sy n="61" d="100"/>
        </p:scale>
        <p:origin x="1040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20.10.16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  <p:sp>
        <p:nvSpPr>
          <p:cNvPr id="8" name="Textplatzhalter 24"/>
          <p:cNvSpPr txBox="1">
            <a:spLocks/>
          </p:cNvSpPr>
          <p:nvPr userDrawn="1"/>
        </p:nvSpPr>
        <p:spPr>
          <a:xfrm>
            <a:off x="3478064" y="9125206"/>
            <a:ext cx="8064895" cy="360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None/>
              <a:defRPr sz="1600" baseline="0">
                <a:solidFill>
                  <a:schemeClr val="bg2">
                    <a:lumMod val="50000"/>
                  </a:schemeClr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4862" indent="-442912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020762" indent="-3937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243012" indent="-3429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363662" indent="-28575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de-DE" dirty="0" smtClean="0"/>
              <a:t>WP4 M6</a:t>
            </a:r>
            <a:r>
              <a:rPr lang="de-DE" baseline="0" dirty="0" smtClean="0"/>
              <a:t> Review 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ansky-itn.org/conference-series/heidelberg/" TargetMode="External"/><Relationship Id="rId4" Type="http://schemas.openxmlformats.org/officeDocument/2006/relationships/hyperlink" Target="http://www.icin.co.uk/" TargetMode="External"/><Relationship Id="rId5" Type="http://schemas.openxmlformats.org/officeDocument/2006/relationships/hyperlink" Target="http://www.cisco.com/web/FR/events/2016/ecole_polytechnique/index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dagstuhl.de/en/program/calendar/semhp/?semnr=160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erences2.sigcomm.org/co-next/2016/#!/home" TargetMode="External"/><Relationship Id="rId4" Type="http://schemas.openxmlformats.org/officeDocument/2006/relationships/hyperlink" Target="http://www.sigcomm.org/publications/computer-communication-review" TargetMode="External"/><Relationship Id="rId5" Type="http://schemas.openxmlformats.org/officeDocument/2006/relationships/hyperlink" Target="https://research.csiro.au/pam2017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irtf.org/anrw/2016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ripe72.ripe.net/" TargetMode="External"/><Relationship Id="rId3" Type="http://schemas.openxmlformats.org/officeDocument/2006/relationships/hyperlink" Target="https://www.broadbandmapping.eu/wp-content/uploads/2016/07/Agenda-Workshop_Mapping-Broadband-Services-in-Europe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miproject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mi-project.e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ian.org/" TargetMode="External"/><Relationship Id="rId4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mamiprojec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github.com/mami-project/pto-web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observatory.mami-project.eu/#/observat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362294" cy="1382401"/>
          </a:xfrm>
        </p:spPr>
        <p:txBody>
          <a:bodyPr/>
          <a:lstStyle/>
          <a:p>
            <a:r>
              <a:rPr lang="en-GB" sz="3600" dirty="0" smtClean="0"/>
              <a:t>T4.1 - Standardisation Activities on Transport Interfaces and </a:t>
            </a:r>
            <a:r>
              <a:rPr lang="en-GB" sz="3600" dirty="0" smtClean="0"/>
              <a:t>Security (up to M6)</a:t>
            </a:r>
            <a:endParaRPr lang="en-GB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Exploring the interoperability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</a:t>
            </a:r>
            <a:r>
              <a:rPr lang="en-GB" dirty="0"/>
              <a:t>will strive to interoperate with the TAPS </a:t>
            </a:r>
            <a:r>
              <a:rPr lang="en-GB" dirty="0" smtClean="0"/>
              <a:t>facility</a:t>
            </a:r>
          </a:p>
          <a:p>
            <a:r>
              <a:rPr lang="en-GB" dirty="0" smtClean="0"/>
              <a:t>Preparation of the LURK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Limited Use of Remote Keys </a:t>
            </a:r>
          </a:p>
          <a:p>
            <a:pPr lvl="1"/>
            <a:r>
              <a:rPr lang="en-GB" dirty="0" smtClean="0"/>
              <a:t>Related to multi-context security and trust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-taps-transports 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mglt</a:t>
            </a:r>
            <a:r>
              <a:rPr lang="en-US" dirty="0" smtClean="0"/>
              <a:t>-lurk-</a:t>
            </a:r>
            <a:r>
              <a:rPr lang="en-US" dirty="0" err="1" smtClean="0"/>
              <a:t>tls</a:t>
            </a:r>
            <a:r>
              <a:rPr lang="en-US" dirty="0" smtClean="0"/>
              <a:t>-use-cases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2850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– Brief on Standardisation Activities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Discussions on PLUS and LURK at IETF 96 (July 2016)</a:t>
            </a:r>
            <a:endParaRPr lang="en-US" dirty="0"/>
          </a:p>
          <a:p>
            <a:pPr lvl="1"/>
            <a:r>
              <a:rPr lang="en-US" dirty="0" smtClean="0"/>
              <a:t>PLUS: “</a:t>
            </a:r>
            <a:r>
              <a:rPr lang="en-US" dirty="0"/>
              <a:t>A transport-independent method to signal flow semantics under transport and application control”</a:t>
            </a:r>
          </a:p>
          <a:p>
            <a:pPr lvl="2"/>
            <a:r>
              <a:rPr lang="en-US" dirty="0"/>
              <a:t>Not chartered, mostly because of emotional arguments</a:t>
            </a:r>
          </a:p>
          <a:p>
            <a:pPr lvl="2"/>
            <a:r>
              <a:rPr lang="en-US" dirty="0"/>
              <a:t>Work </a:t>
            </a:r>
            <a:r>
              <a:rPr lang="en-US" dirty="0" smtClean="0"/>
              <a:t>to make it progress </a:t>
            </a:r>
            <a:r>
              <a:rPr lang="en-US" dirty="0" smtClean="0"/>
              <a:t>ongoing, connected to the IAB Stack Evolution </a:t>
            </a:r>
            <a:r>
              <a:rPr lang="en-US" dirty="0" err="1" smtClean="0"/>
              <a:t>Programme</a:t>
            </a:r>
            <a:endParaRPr lang="en-US" dirty="0"/>
          </a:p>
          <a:p>
            <a:pPr lvl="1"/>
            <a:r>
              <a:rPr lang="en-US" dirty="0" smtClean="0"/>
              <a:t>LURK: “Scheduled </a:t>
            </a:r>
            <a:r>
              <a:rPr lang="en-US" dirty="0"/>
              <a:t>with the objective of discussing approaches to mitigating security risks to TLS private keys”</a:t>
            </a:r>
          </a:p>
          <a:p>
            <a:pPr lvl="2"/>
            <a:r>
              <a:rPr lang="en-US" dirty="0"/>
              <a:t>Exploring the applicability of temporary certificates via the ACME </a:t>
            </a:r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And the feasibility of crypto oracle functions</a:t>
            </a:r>
          </a:p>
          <a:p>
            <a:r>
              <a:rPr lang="en-US" dirty="0" smtClean="0"/>
              <a:t>NFV#15	</a:t>
            </a:r>
          </a:p>
          <a:p>
            <a:pPr lvl="1"/>
            <a:r>
              <a:rPr lang="en-US" dirty="0" smtClean="0"/>
              <a:t>Initial discussions on LURK and the multi-context trust approaches at NFV SEC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2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</a:t>
            </a:r>
            <a:r>
              <a:rPr lang="en-GB" dirty="0"/>
              <a:t>– Conferences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Dagstuhl</a:t>
            </a:r>
            <a:r>
              <a:rPr lang="en-US" sz="2800" dirty="0"/>
              <a:t> Seminar on Global Measurements: Practice and </a:t>
            </a:r>
            <a:r>
              <a:rPr lang="en-US" sz="2800" dirty="0" smtClean="0"/>
              <a:t>Experience, </a:t>
            </a:r>
            <a:r>
              <a:rPr lang="en-US" sz="2800" dirty="0" err="1" smtClean="0"/>
              <a:t>Schloss</a:t>
            </a:r>
            <a:r>
              <a:rPr lang="en-US" sz="2800" dirty="0" smtClean="0"/>
              <a:t> </a:t>
            </a:r>
            <a:r>
              <a:rPr lang="en-US" sz="2800" dirty="0" err="1" smtClean="0"/>
              <a:t>Dagstuhl</a:t>
            </a:r>
            <a:r>
              <a:rPr lang="en-US" sz="2800" dirty="0" smtClean="0"/>
              <a:t> (January 2016)</a:t>
            </a:r>
            <a:endParaRPr lang="en-US" sz="2800" dirty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://www.dagstuhl.de/en/program/calendar/semhp/?</a:t>
            </a:r>
            <a:r>
              <a:rPr lang="en-US" sz="2400" dirty="0" smtClean="0">
                <a:hlinkClick r:id="rId2"/>
              </a:rPr>
              <a:t>semnr=16012</a:t>
            </a:r>
            <a:endParaRPr lang="en-US" sz="2400" dirty="0"/>
          </a:p>
          <a:p>
            <a:r>
              <a:rPr lang="en-US" sz="2800" dirty="0" err="1" smtClean="0"/>
              <a:t>CleanSky</a:t>
            </a:r>
            <a:r>
              <a:rPr lang="en-US" sz="2800" dirty="0" smtClean="0"/>
              <a:t> Workshop, Heidelberg (February 2016)</a:t>
            </a:r>
            <a:endParaRPr lang="en-US" sz="2800" dirty="0"/>
          </a:p>
          <a:p>
            <a:pPr lvl="1"/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www.cleansky-itn.org/conference-series/heidelberg/</a:t>
            </a:r>
            <a:endParaRPr lang="en-US" sz="2400" dirty="0" smtClean="0"/>
          </a:p>
          <a:p>
            <a:r>
              <a:rPr lang="en-US" sz="2800" dirty="0" smtClean="0"/>
              <a:t>ICIN </a:t>
            </a:r>
            <a:r>
              <a:rPr lang="en-US" sz="2800" dirty="0"/>
              <a:t>2016, </a:t>
            </a:r>
            <a:r>
              <a:rPr lang="en-US" sz="2800" dirty="0" smtClean="0"/>
              <a:t>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4"/>
              </a:rPr>
              <a:t>http://www.icin.co.uk/</a:t>
            </a:r>
            <a:endParaRPr lang="en-US" sz="2400" dirty="0">
              <a:hlinkClick r:id="rId4"/>
            </a:endParaRPr>
          </a:p>
          <a:p>
            <a:r>
              <a:rPr lang="en-US" sz="2800" dirty="0" smtClean="0"/>
              <a:t>Cisco/</a:t>
            </a:r>
            <a:r>
              <a:rPr lang="en-US" sz="2800" dirty="0" err="1" smtClean="0"/>
              <a:t>Ecole</a:t>
            </a:r>
            <a:r>
              <a:rPr lang="en-US" sz="2800" dirty="0" smtClean="0"/>
              <a:t> </a:t>
            </a:r>
            <a:r>
              <a:rPr lang="en-US" sz="2800" dirty="0" err="1"/>
              <a:t>Polytechnique</a:t>
            </a:r>
            <a:r>
              <a:rPr lang="en-US" sz="2800" dirty="0"/>
              <a:t> Networking Innovation and Research </a:t>
            </a:r>
            <a:r>
              <a:rPr lang="en-US" sz="2800" dirty="0" smtClean="0"/>
              <a:t>Symposium, Paris (March 2016)</a:t>
            </a:r>
            <a:endParaRPr lang="en-US" sz="2800" dirty="0"/>
          </a:p>
          <a:p>
            <a:pPr lvl="1"/>
            <a:r>
              <a:rPr lang="en-US" sz="2400" u="sng" dirty="0">
                <a:hlinkClick r:id="rId5"/>
              </a:rPr>
              <a:t>http://</a:t>
            </a:r>
            <a:r>
              <a:rPr lang="en-US" sz="2400" u="sng" dirty="0" smtClean="0">
                <a:hlinkClick r:id="rId5"/>
              </a:rPr>
              <a:t>www.cisco.com/web/FR/events/2016/ecole_polytechnique/index.html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2611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T4.2 – Conferences and Workshops beyond M6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Applied Networking Research </a:t>
            </a:r>
            <a:r>
              <a:rPr lang="en-US" dirty="0" smtClean="0"/>
              <a:t>Workshop</a:t>
            </a:r>
          </a:p>
          <a:p>
            <a:pPr lvl="1"/>
            <a:r>
              <a:rPr lang="en-US" dirty="0">
                <a:hlinkClick r:id="rId2"/>
              </a:rPr>
              <a:t>https://irtf.org/anrw/2016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1 full and 2 short papers</a:t>
            </a:r>
          </a:p>
          <a:p>
            <a:r>
              <a:rPr lang="en-US" dirty="0" err="1" smtClean="0"/>
              <a:t>CoNEXT</a:t>
            </a:r>
            <a:r>
              <a:rPr lang="en-US" dirty="0" smtClean="0"/>
              <a:t> 2016</a:t>
            </a:r>
          </a:p>
          <a:p>
            <a:pPr lvl="1"/>
            <a:r>
              <a:rPr lang="en-US" dirty="0">
                <a:hlinkClick r:id="rId3"/>
              </a:rPr>
              <a:t>http://conferences2.sigcomm.org/co-next/2016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1 full paper</a:t>
            </a:r>
          </a:p>
          <a:p>
            <a:r>
              <a:rPr lang="en-US" dirty="0" smtClean="0"/>
              <a:t>Submissions</a:t>
            </a:r>
          </a:p>
          <a:p>
            <a:pPr lvl="1"/>
            <a:r>
              <a:rPr lang="en-US" dirty="0" smtClean="0"/>
              <a:t>ACM </a:t>
            </a:r>
            <a:r>
              <a:rPr lang="en-US" dirty="0" err="1" smtClean="0"/>
              <a:t>Sigcomm</a:t>
            </a:r>
            <a:r>
              <a:rPr lang="en-US" dirty="0"/>
              <a:t> Computer Communication </a:t>
            </a:r>
            <a:r>
              <a:rPr lang="en-US" dirty="0" smtClean="0"/>
              <a:t>Review 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www.sigcomm.org/publications/computer-communication-review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1 </a:t>
            </a:r>
            <a:r>
              <a:rPr lang="en-US" dirty="0"/>
              <a:t>technical paper with repeatable </a:t>
            </a:r>
            <a:r>
              <a:rPr lang="en-US" dirty="0" smtClean="0"/>
              <a:t>results, 1 </a:t>
            </a:r>
            <a:r>
              <a:rPr lang="en-US" dirty="0"/>
              <a:t>technical paper</a:t>
            </a:r>
            <a:endParaRPr lang="en-US" dirty="0" smtClean="0"/>
          </a:p>
          <a:p>
            <a:pPr lvl="1"/>
            <a:r>
              <a:rPr lang="en-US" dirty="0" smtClean="0"/>
              <a:t>Passive and Active Measurement</a:t>
            </a:r>
          </a:p>
          <a:p>
            <a:pPr lvl="2"/>
            <a:r>
              <a:rPr lang="en-US" dirty="0">
                <a:hlinkClick r:id="rId5"/>
              </a:rPr>
              <a:t>https://research.csiro.au/pam2017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1 full paper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13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8983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Plans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MCP-based signalling to be applied to the UNICA, </a:t>
            </a:r>
            <a:r>
              <a:rPr lang="en-GB" dirty="0" err="1" smtClean="0"/>
              <a:t>Niji</a:t>
            </a:r>
            <a:r>
              <a:rPr lang="en-GB" dirty="0" smtClean="0"/>
              <a:t>, and virtualised home environment initiatives</a:t>
            </a:r>
          </a:p>
          <a:p>
            <a:pPr lvl="1"/>
            <a:r>
              <a:rPr lang="en-GB" dirty="0" smtClean="0"/>
              <a:t>UNICA is Telefonica’s telco cloud, redefined to address NFV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is a Telefonica anonymization and optimisation service currently deployed into the 3G/4G network</a:t>
            </a:r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Initial contacts with Telefonica’s corporate and business units dealing with technology and network planning</a:t>
            </a:r>
          </a:p>
          <a:p>
            <a:r>
              <a:rPr lang="en-GB" dirty="0" smtClean="0"/>
              <a:t>MAMI being considered for </a:t>
            </a:r>
            <a:r>
              <a:rPr lang="en-GB" dirty="0"/>
              <a:t>many different areas of </a:t>
            </a:r>
            <a:r>
              <a:rPr lang="en-GB" dirty="0" smtClean="0"/>
              <a:t>Nokia’s product </a:t>
            </a:r>
            <a:r>
              <a:rPr lang="en-GB" dirty="0"/>
              <a:t>portfolio: mobile edge and core, Software Defined Networking (SDN), and Content Distribution Network </a:t>
            </a:r>
            <a:r>
              <a:rPr lang="en-GB" dirty="0" smtClean="0"/>
              <a:t>(CDN)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standardisation </a:t>
            </a:r>
            <a:r>
              <a:rPr lang="en-GB" dirty="0" smtClean="0"/>
              <a:t>around </a:t>
            </a:r>
            <a:r>
              <a:rPr lang="en-GB" dirty="0" smtClean="0"/>
              <a:t>from </a:t>
            </a:r>
            <a:r>
              <a:rPr lang="en-GB" dirty="0"/>
              <a:t>LURK </a:t>
            </a:r>
            <a:r>
              <a:rPr lang="en-GB" dirty="0" smtClean="0"/>
              <a:t>expected to have </a:t>
            </a:r>
            <a:r>
              <a:rPr lang="en-GB" dirty="0"/>
              <a:t>a great impact on the CDN </a:t>
            </a:r>
            <a:r>
              <a:rPr lang="en-GB" dirty="0" smtClean="0"/>
              <a:t>product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00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T4.3 – Exploitation Through Industrial Contacts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</a:t>
            </a:r>
            <a:r>
              <a:rPr lang="en-GB" dirty="0"/>
              <a:t>project </a:t>
            </a:r>
            <a:endParaRPr lang="en-GB" dirty="0" smtClean="0"/>
          </a:p>
          <a:p>
            <a:pPr lvl="2"/>
            <a:r>
              <a:rPr lang="en-GB" dirty="0" smtClean="0"/>
              <a:t>“</a:t>
            </a:r>
            <a:r>
              <a:rPr lang="en-GB" dirty="0"/>
              <a:t>Identifying differences and possible impacts between mobile network implementations and IETF Protocols (and discovering methods to improve </a:t>
            </a:r>
            <a:r>
              <a:rPr lang="en-GB" dirty="0" smtClean="0"/>
              <a:t>these.”</a:t>
            </a:r>
          </a:p>
          <a:p>
            <a:pPr lvl="1"/>
            <a:r>
              <a:rPr lang="en-GB" dirty="0" smtClean="0"/>
              <a:t>Alignment of observatory data collection and access</a:t>
            </a:r>
          </a:p>
          <a:p>
            <a:pPr lvl="1"/>
            <a:r>
              <a:rPr lang="en-GB" dirty="0" smtClean="0"/>
              <a:t>Coordination on MCP-related approaches</a:t>
            </a:r>
          </a:p>
          <a:p>
            <a:r>
              <a:rPr lang="en-GB" dirty="0"/>
              <a:t>RIPE 72, </a:t>
            </a:r>
            <a:r>
              <a:rPr lang="en-GB" dirty="0" err="1"/>
              <a:t>Copenghagen</a:t>
            </a:r>
            <a:r>
              <a:rPr lang="en-GB" dirty="0"/>
              <a:t> (May 2016)</a:t>
            </a:r>
          </a:p>
          <a:p>
            <a:pPr lvl="1"/>
            <a:r>
              <a:rPr lang="en-GB" dirty="0">
                <a:hlinkClick r:id="rId2"/>
              </a:rPr>
              <a:t>https://ripe72.ripe.net/</a:t>
            </a:r>
            <a:endParaRPr lang="en-GB" dirty="0"/>
          </a:p>
          <a:p>
            <a:r>
              <a:rPr lang="en-GB" dirty="0" smtClean="0"/>
              <a:t>EC 1</a:t>
            </a:r>
            <a:r>
              <a:rPr lang="en-GB" baseline="30000" dirty="0" smtClean="0"/>
              <a:t>st</a:t>
            </a:r>
            <a:r>
              <a:rPr lang="en-GB" dirty="0" smtClean="0"/>
              <a:t> Stakeholder Consultation Workshop, Brussels (June 2016)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www.broadbandmapping.eu/wp-content/uploads/2016/07/Agenda-Workshop_Mapping-Broadband-Services-in-Europe.pdf</a:t>
            </a:r>
            <a:endParaRPr lang="en-GB" dirty="0" smtClean="0"/>
          </a:p>
          <a:p>
            <a:pPr marL="450850" lvl="1" indent="0">
              <a:buNone/>
            </a:pPr>
            <a:endParaRPr lang="en-GB" dirty="0"/>
          </a:p>
          <a:p>
            <a:r>
              <a:rPr lang="en-GB" dirty="0" smtClean="0"/>
              <a:t>Introducing MAMI at the SDN World Congress, The Hague (October 2016)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15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6098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T4.4 – Academic Exploitation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ETH Zurich</a:t>
            </a:r>
          </a:p>
          <a:p>
            <a:pPr lvl="1"/>
            <a:r>
              <a:rPr lang="en-GB" dirty="0" smtClean="0"/>
              <a:t>Two semesters’ thesis projects (to end July 2016) on MCP prototyping and measurement using </a:t>
            </a:r>
            <a:r>
              <a:rPr lang="en-GB" dirty="0" err="1" smtClean="0"/>
              <a:t>Pathspider</a:t>
            </a:r>
            <a:endParaRPr lang="en-GB" dirty="0" smtClean="0"/>
          </a:p>
          <a:p>
            <a:pPr lvl="1"/>
            <a:r>
              <a:rPr lang="en-GB" dirty="0" smtClean="0"/>
              <a:t>One masters’ thesis project thesis project includes implementation and proof of concept operation of the observatory, together with ZHAW</a:t>
            </a:r>
          </a:p>
          <a:p>
            <a:pPr lvl="1"/>
            <a:r>
              <a:rPr lang="en-GB" dirty="0" smtClean="0"/>
              <a:t>Considering a potential doctoral thesis position</a:t>
            </a:r>
          </a:p>
          <a:p>
            <a:r>
              <a:rPr lang="en-GB" dirty="0" smtClean="0"/>
              <a:t>ZHAW </a:t>
            </a:r>
          </a:p>
          <a:p>
            <a:pPr lvl="1"/>
            <a:r>
              <a:rPr lang="en-GB" dirty="0" smtClean="0"/>
              <a:t>Offering a number of Bachelor and project theses on Linux kernel development and observatory operation (together with ETHZ)</a:t>
            </a:r>
          </a:p>
          <a:p>
            <a:pPr lvl="1"/>
            <a:r>
              <a:rPr lang="en-GB" dirty="0" smtClean="0"/>
              <a:t>Plans on offering more theses, depending on the project’s needs. </a:t>
            </a:r>
          </a:p>
          <a:p>
            <a:pPr lvl="1"/>
            <a:r>
              <a:rPr lang="en-GB" dirty="0" smtClean="0"/>
              <a:t>MCP will serve in teaching security and risk analysis, so that protocol users have a realistic sense of what kind of security they can expect</a:t>
            </a:r>
          </a:p>
          <a:p>
            <a:r>
              <a:rPr lang="en-GB" dirty="0" smtClean="0"/>
              <a:t>University of Aberdeen </a:t>
            </a:r>
          </a:p>
          <a:p>
            <a:pPr lvl="1"/>
            <a:r>
              <a:rPr lang="en-GB" dirty="0" smtClean="0"/>
              <a:t>MAMI results to contribute to its portfolio of research and standardisation activities</a:t>
            </a:r>
          </a:p>
          <a:p>
            <a:pPr lvl="1"/>
            <a:r>
              <a:rPr lang="en-GB" dirty="0" smtClean="0"/>
              <a:t>MAMI-focused research will also further the work of postgraduate students. </a:t>
            </a:r>
          </a:p>
          <a:p>
            <a:r>
              <a:rPr lang="en-GB" dirty="0" err="1" smtClean="0"/>
              <a:t>Simula</a:t>
            </a:r>
            <a:r>
              <a:rPr lang="en-GB" dirty="0" smtClean="0"/>
              <a:t> Research Laboratory </a:t>
            </a:r>
          </a:p>
          <a:p>
            <a:pPr lvl="1"/>
            <a:r>
              <a:rPr lang="en-GB" dirty="0" smtClean="0"/>
              <a:t>Contributions to the PhD summer school that will be organised later in the project. </a:t>
            </a:r>
          </a:p>
          <a:p>
            <a:r>
              <a:rPr lang="en-GB" dirty="0" smtClean="0"/>
              <a:t>University of Liege </a:t>
            </a:r>
          </a:p>
          <a:p>
            <a:pPr lvl="1"/>
            <a:r>
              <a:rPr lang="en-GB" dirty="0" smtClean="0"/>
              <a:t>Master theses and research projects currently being proposed to students for next academic year, on implementing the middlebox simulator, as well as analysing the observatory dataset</a:t>
            </a:r>
          </a:p>
          <a:p>
            <a:pPr lvl="1"/>
            <a:r>
              <a:rPr lang="en-GB" dirty="0" smtClean="0"/>
              <a:t>Leverage the knowledge and experience acquired within MAMI in advanced networking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04592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Communication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MAMI visual identity</a:t>
            </a:r>
          </a:p>
          <a:p>
            <a:pPr lvl="1"/>
            <a:r>
              <a:rPr lang="en-GB" dirty="0" smtClean="0"/>
              <a:t>Logos (and stickers…)</a:t>
            </a:r>
          </a:p>
          <a:p>
            <a:r>
              <a:rPr lang="en-GB" dirty="0" smtClean="0"/>
              <a:t>The MAMI domain and website </a:t>
            </a:r>
          </a:p>
          <a:p>
            <a:pPr lvl="1"/>
            <a:r>
              <a:rPr lang="en-GB" dirty="0" smtClean="0"/>
              <a:t>The </a:t>
            </a:r>
            <a:r>
              <a:rPr lang="en-GB" u="sng" dirty="0" err="1" smtClean="0">
                <a:solidFill>
                  <a:schemeClr val="tx1"/>
                </a:solidFill>
              </a:rPr>
              <a:t>mami-project.eu</a:t>
            </a:r>
            <a:r>
              <a:rPr lang="en-GB" dirty="0" smtClean="0"/>
              <a:t> domain name has been secured: web site, observatory and project repository </a:t>
            </a:r>
          </a:p>
          <a:p>
            <a:pPr lvl="1"/>
            <a:r>
              <a:rPr lang="en-GB" dirty="0" smtClean="0">
                <a:hlinkClick r:id="rId2"/>
              </a:rPr>
              <a:t>https://mami-project.eu/</a:t>
            </a:r>
            <a:r>
              <a:rPr lang="en-GB" dirty="0" smtClean="0"/>
              <a:t> on-line since September 2015</a:t>
            </a:r>
          </a:p>
          <a:p>
            <a:pPr lvl="1"/>
            <a:r>
              <a:rPr lang="en-GB" dirty="0" smtClean="0"/>
              <a:t>In January 2016, the MAMI webpage was according to the project structure and goals</a:t>
            </a:r>
          </a:p>
          <a:p>
            <a:pPr lvl="1"/>
            <a:r>
              <a:rPr lang="en-GB" dirty="0" smtClean="0"/>
              <a:t>Main means for communication and dissemination</a:t>
            </a:r>
          </a:p>
          <a:p>
            <a:r>
              <a:rPr lang="en-GB" dirty="0" smtClean="0"/>
              <a:t>The MAMI Twitter profile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profile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twitter.com/mamiproject</a:t>
            </a:r>
            <a:r>
              <a:rPr lang="en-GB" dirty="0" smtClean="0"/>
              <a:t> was </a:t>
            </a:r>
            <a:r>
              <a:rPr lang="en-GB" dirty="0"/>
              <a:t>created in March </a:t>
            </a:r>
            <a:r>
              <a:rPr lang="en-GB" dirty="0" smtClean="0"/>
              <a:t>2015</a:t>
            </a:r>
          </a:p>
          <a:p>
            <a:pPr lvl="1"/>
            <a:r>
              <a:rPr lang="en-GB" dirty="0" smtClean="0"/>
              <a:t>Stats by the end of June 2016: 47 followers, 108 </a:t>
            </a:r>
            <a:r>
              <a:rPr lang="en-GB" dirty="0"/>
              <a:t>tweets </a:t>
            </a:r>
            <a:r>
              <a:rPr lang="en-GB" dirty="0" smtClean="0"/>
              <a:t>that got </a:t>
            </a:r>
            <a:r>
              <a:rPr lang="en-GB" dirty="0"/>
              <a:t>52 </a:t>
            </a:r>
            <a:r>
              <a:rPr lang="en-GB" dirty="0" smtClean="0"/>
              <a:t>likes</a:t>
            </a:r>
          </a:p>
          <a:p>
            <a:pPr lvl="2"/>
            <a:r>
              <a:rPr lang="en-GB" dirty="0" smtClean="0"/>
              <a:t>By mid October: 85 followers, 424 tweets that got 67 likes</a:t>
            </a:r>
          </a:p>
          <a:p>
            <a:r>
              <a:rPr lang="en-GB" dirty="0" smtClean="0"/>
              <a:t>Active 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8" y="2850096"/>
            <a:ext cx="737014" cy="4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94" y="2756655"/>
            <a:ext cx="751993" cy="751993"/>
          </a:xfrm>
          <a:prstGeom prst="rect">
            <a:avLst/>
          </a:prstGeom>
        </p:spPr>
      </p:pic>
      <p:pic>
        <p:nvPicPr>
          <p:cNvPr id="8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06" y="2756255"/>
            <a:ext cx="751733" cy="751733"/>
          </a:xfrm>
          <a:prstGeom prst="rect">
            <a:avLst/>
          </a:prstGeom>
        </p:spPr>
      </p:pic>
      <p:pic>
        <p:nvPicPr>
          <p:cNvPr id="9" name="Grafi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8" y="2756254"/>
            <a:ext cx="751733" cy="7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T4.5 – Public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MAMI </a:t>
            </a:r>
            <a:r>
              <a:rPr lang="en-US" dirty="0"/>
              <a:t>organization hosted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several repositories for open-source software and public information created by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Up to 12 by June 2016</a:t>
            </a:r>
          </a:p>
          <a:p>
            <a:pPr lvl="1"/>
            <a:r>
              <a:rPr lang="en-US" dirty="0" smtClean="0"/>
              <a:t>MAMI </a:t>
            </a:r>
            <a:r>
              <a:rPr lang="en-US" dirty="0"/>
              <a:t>intends to publish several open source releases </a:t>
            </a:r>
            <a:endParaRPr lang="en-US" dirty="0" smtClean="0"/>
          </a:p>
          <a:p>
            <a:r>
              <a:rPr lang="en-US" dirty="0" smtClean="0"/>
              <a:t>Plans </a:t>
            </a:r>
            <a:r>
              <a:rPr lang="en-US" dirty="0"/>
              <a:t>to distribute </a:t>
            </a:r>
            <a:r>
              <a:rPr lang="en-US" dirty="0" smtClean="0"/>
              <a:t>software via software </a:t>
            </a:r>
            <a:r>
              <a:rPr lang="en-US" dirty="0"/>
              <a:t>distribution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Package </a:t>
            </a:r>
            <a:r>
              <a:rPr lang="en-US" dirty="0" smtClean="0"/>
              <a:t>Index2 - </a:t>
            </a:r>
            <a:r>
              <a:rPr lang="en-US" dirty="0">
                <a:hlinkClick r:id="rId4"/>
              </a:rPr>
              <a:t>https://pypi.python.org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project will keep contributing packages to these and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06444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The Goals of Data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Managing the data generated by measurements</a:t>
            </a:r>
          </a:p>
          <a:p>
            <a:pPr lvl="1"/>
            <a:r>
              <a:rPr lang="en-US" dirty="0"/>
              <a:t>Open access to that data</a:t>
            </a:r>
          </a:p>
          <a:p>
            <a:r>
              <a:rPr lang="en-US" sz="3100" dirty="0"/>
              <a:t>“Data Management Plan” has a specific meaning in H2020 projects</a:t>
            </a:r>
          </a:p>
          <a:p>
            <a:pPr lvl="1"/>
            <a:r>
              <a:rPr lang="en-US" dirty="0"/>
              <a:t>What types of data will the project generate/collect?</a:t>
            </a:r>
          </a:p>
          <a:p>
            <a:pPr lvl="1"/>
            <a:r>
              <a:rPr lang="en-US" dirty="0"/>
              <a:t>What standards will be used?</a:t>
            </a:r>
          </a:p>
          <a:p>
            <a:pPr lvl="1"/>
            <a:r>
              <a:rPr lang="en-US" dirty="0"/>
              <a:t>How will this data be exploited and/or shared/made accessible for verification and re-use?</a:t>
            </a:r>
          </a:p>
          <a:p>
            <a:pPr lvl="1"/>
            <a:r>
              <a:rPr lang="en-US" dirty="0"/>
              <a:t>How will this data be curated and preserved?</a:t>
            </a:r>
          </a:p>
          <a:p>
            <a:r>
              <a:rPr lang="en-US" sz="3100" dirty="0">
                <a:solidFill>
                  <a:schemeClr val="tx1"/>
                </a:solidFill>
              </a:rPr>
              <a:t>And in addition: How will this data contribute to the project innovation impact</a:t>
            </a:r>
            <a:r>
              <a:rPr lang="en-US" sz="3100" dirty="0" smtClean="0">
                <a:solidFill>
                  <a:schemeClr val="tx1"/>
                </a:solidFill>
              </a:rPr>
              <a:t>?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3100" dirty="0" smtClean="0">
                <a:solidFill>
                  <a:schemeClr val="tx1"/>
                </a:solidFill>
              </a:rPr>
              <a:t>Considering Management of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Raw data derived from MAMI measurements (stored at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generated through the query interface (dynamically generated by the MAMI observatory)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MAMI software (stored at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19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7030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Data Management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discussion of the Observatory architecture and software</a:t>
            </a:r>
          </a:p>
          <a:p>
            <a:r>
              <a:rPr lang="en-US" dirty="0" smtClean="0"/>
              <a:t>Description of the Observatory datasets</a:t>
            </a:r>
          </a:p>
          <a:p>
            <a:pPr lvl="1"/>
            <a:r>
              <a:rPr lang="en-US" dirty="0" smtClean="0"/>
              <a:t>Structured around raw data and </a:t>
            </a:r>
            <a:r>
              <a:rPr lang="en-US" i="1" dirty="0" smtClean="0"/>
              <a:t>observations </a:t>
            </a:r>
            <a:r>
              <a:rPr lang="en-US" dirty="0" smtClean="0"/>
              <a:t>derived from them</a:t>
            </a:r>
          </a:p>
          <a:p>
            <a:pPr lvl="1"/>
            <a:r>
              <a:rPr lang="en-US" dirty="0" smtClean="0"/>
              <a:t>Access open to observations, not to raw data</a:t>
            </a:r>
          </a:p>
          <a:p>
            <a:pPr lvl="1"/>
            <a:r>
              <a:rPr lang="en-US" dirty="0" smtClean="0"/>
              <a:t>Commitments on archiving and preservation</a:t>
            </a:r>
          </a:p>
          <a:p>
            <a:r>
              <a:rPr lang="en-US" dirty="0" smtClean="0"/>
              <a:t>Description of data produced by the different sources considered to date</a:t>
            </a:r>
          </a:p>
          <a:p>
            <a:pPr lvl="1"/>
            <a:r>
              <a:rPr lang="en-US" dirty="0" err="1" smtClean="0"/>
              <a:t>PathSpider</a:t>
            </a:r>
            <a:r>
              <a:rPr lang="en-US" dirty="0" smtClean="0"/>
              <a:t>, </a:t>
            </a:r>
            <a:r>
              <a:rPr lang="en-US" dirty="0"/>
              <a:t>a generalized tool for </a:t>
            </a:r>
            <a:r>
              <a:rPr lang="en-US" dirty="0" smtClean="0"/>
              <a:t>A/B </a:t>
            </a:r>
            <a:r>
              <a:rPr lang="en-US" dirty="0"/>
              <a:t>functionality tests </a:t>
            </a:r>
            <a:endParaRPr lang="en-US" dirty="0" smtClean="0"/>
          </a:p>
          <a:p>
            <a:pPr lvl="1"/>
            <a:r>
              <a:rPr lang="en-US" dirty="0" err="1" smtClean="0"/>
              <a:t>Tracebox</a:t>
            </a:r>
            <a:r>
              <a:rPr lang="en-US" dirty="0" smtClean="0"/>
              <a:t>, based on accessing remote servers from </a:t>
            </a:r>
            <a:r>
              <a:rPr lang="en-US" dirty="0"/>
              <a:t>vantage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Copycat, to detect </a:t>
            </a:r>
            <a:r>
              <a:rPr lang="en-US" dirty="0"/>
              <a:t>differential treatment of UDP and TCP traffic </a:t>
            </a:r>
          </a:p>
          <a:p>
            <a:pPr lvl="1"/>
            <a:r>
              <a:rPr lang="en-US" dirty="0" err="1" smtClean="0"/>
              <a:t>Revelio</a:t>
            </a:r>
            <a:r>
              <a:rPr lang="en-US" dirty="0" smtClean="0"/>
              <a:t>, detecting </a:t>
            </a:r>
            <a:r>
              <a:rPr lang="en-US" dirty="0"/>
              <a:t>IPv4 network address translation on access networks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20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37809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T4.6 - Data Access Policy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Anyone can query data in the MAMI observatory </a:t>
            </a:r>
          </a:p>
          <a:p>
            <a:pPr lvl="1"/>
            <a:r>
              <a:rPr lang="en-GB" dirty="0"/>
              <a:t>MAMI-created </a:t>
            </a:r>
            <a:r>
              <a:rPr lang="en-GB" dirty="0" smtClean="0"/>
              <a:t>raw data </a:t>
            </a:r>
            <a:r>
              <a:rPr lang="en-GB" dirty="0"/>
              <a:t>in the </a:t>
            </a:r>
            <a:r>
              <a:rPr lang="en-GB" dirty="0" smtClean="0"/>
              <a:t>observatory are "</a:t>
            </a:r>
            <a:r>
              <a:rPr lang="en-GB" dirty="0"/>
              <a:t>all rights </a:t>
            </a:r>
            <a:r>
              <a:rPr lang="en-GB" dirty="0" smtClean="0"/>
              <a:t>reserved</a:t>
            </a:r>
            <a:r>
              <a:rPr lang="en-GB" dirty="0"/>
              <a:t>” and will </a:t>
            </a:r>
            <a:r>
              <a:rPr lang="en-GB" dirty="0" smtClean="0"/>
              <a:t>be given </a:t>
            </a:r>
            <a:r>
              <a:rPr lang="en-GB" dirty="0"/>
              <a:t>out to researchers o</a:t>
            </a:r>
            <a:r>
              <a:rPr lang="en-GB" dirty="0" smtClean="0"/>
              <a:t>n </a:t>
            </a:r>
            <a:r>
              <a:rPr lang="en-GB" dirty="0"/>
              <a:t>a contractual basis</a:t>
            </a:r>
            <a:endParaRPr lang="en-GB" dirty="0" smtClean="0"/>
          </a:p>
          <a:p>
            <a:pPr lvl="1"/>
            <a:r>
              <a:rPr lang="en-GB" dirty="0" smtClean="0"/>
              <a:t>Query results are CC BY</a:t>
            </a:r>
          </a:p>
          <a:p>
            <a:pPr lvl="1"/>
            <a:r>
              <a:rPr lang="en-GB" dirty="0" smtClean="0"/>
              <a:t>ND and NC are not essential </a:t>
            </a:r>
            <a:r>
              <a:rPr lang="en-GB" dirty="0" smtClean="0">
                <a:solidFill>
                  <a:schemeClr val="tx1"/>
                </a:solidFill>
              </a:rPr>
              <a:t>– Even could hamper further exploitation, especially NC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Anyone can (try to) combine data sets obtained through MAMI queries with other data</a:t>
            </a:r>
          </a:p>
          <a:p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dirty="0" smtClean="0">
                <a:solidFill>
                  <a:schemeClr val="tx1"/>
                </a:solidFill>
              </a:rPr>
              <a:t>ost data not originating in MAMI on a best-effort basis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not available online elsewhere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available but nice to have close to MAMI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Do not host if foreign data is not compatible with MAMI’s data access policy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</a:t>
            </a:r>
            <a:r>
              <a:rPr lang="en-GB" dirty="0">
                <a:solidFill>
                  <a:schemeClr val="tx1"/>
                </a:solidFill>
              </a:rPr>
              <a:t>o</a:t>
            </a:r>
            <a:r>
              <a:rPr lang="en-GB" dirty="0" smtClean="0">
                <a:solidFill>
                  <a:schemeClr val="tx1"/>
                </a:solidFill>
              </a:rPr>
              <a:t>pen to specific agreements with third parties</a:t>
            </a:r>
          </a:p>
          <a:p>
            <a:pPr lvl="1"/>
            <a:r>
              <a:rPr lang="en-GB" dirty="0" smtClean="0"/>
              <a:t>MAMI data has priority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21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72072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T4.6 – PTO UI Design </a:t>
            </a:r>
            <a:br>
              <a:rPr lang="en-US" dirty="0" smtClean="0"/>
            </a:br>
            <a:r>
              <a:rPr lang="en-US" sz="2800" u="sng" dirty="0">
                <a:hlinkClick r:id="rId2"/>
              </a:rPr>
              <a:t>https://observatory.mami-project.eu/#/</a:t>
            </a:r>
            <a:r>
              <a:rPr lang="en-US" sz="2800" u="sng" dirty="0" smtClean="0">
                <a:hlinkClick r:id="rId2"/>
              </a:rPr>
              <a:t>observatory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9713" y="2750973"/>
            <a:ext cx="5249725" cy="3205947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User selects </a:t>
            </a:r>
            <a:r>
              <a:rPr lang="en-US" sz="2600" dirty="0" smtClean="0"/>
              <a:t>criteria: {</a:t>
            </a:r>
            <a:r>
              <a:rPr lang="en-US" sz="2600" dirty="0" err="1" smtClean="0"/>
              <a:t>t,p,c</a:t>
            </a:r>
            <a:r>
              <a:rPr lang="en-US" sz="2600" dirty="0" smtClean="0"/>
              <a:t>}</a:t>
            </a:r>
            <a:endParaRPr lang="en-US" sz="2600" dirty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Q</a:t>
            </a:r>
            <a:r>
              <a:rPr lang="en-US" sz="2600" dirty="0" smtClean="0"/>
              <a:t>uery is submitted to </a:t>
            </a:r>
            <a:r>
              <a:rPr lang="en-US" sz="2600" dirty="0"/>
              <a:t>PTO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PTO queries </a:t>
            </a:r>
            <a:r>
              <a:rPr lang="en-US" sz="2600" dirty="0" smtClean="0"/>
              <a:t>database</a:t>
            </a:r>
            <a:endParaRPr lang="en-US" sz="2600" dirty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PTO returns JSON to PTO UI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600" dirty="0"/>
              <a:t>PTO UI renders </a:t>
            </a:r>
            <a:r>
              <a:rPr lang="en-US" sz="2600" dirty="0" smtClean="0"/>
              <a:t>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22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12" y="2750973"/>
            <a:ext cx="7011849" cy="3999006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09712" y="7235758"/>
            <a:ext cx="6545869" cy="164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3275" indent="-352425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162050" indent="-358775" defTabSz="3714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433513" indent="-252413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704975" indent="-180975" defTabSz="3587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1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2600" dirty="0" smtClean="0"/>
              <a:t>Sources on GitHub</a:t>
            </a:r>
          </a:p>
          <a:p>
            <a:pPr marL="0" indent="0">
              <a:buFontTx/>
              <a:buNone/>
            </a:pPr>
            <a:r>
              <a:rPr lang="en-US" sz="2600" u="sng" dirty="0" smtClean="0">
                <a:hlinkClick r:id="rId4"/>
              </a:rPr>
              <a:t>https://github.com/mami-project/pto-web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756" y="3986953"/>
            <a:ext cx="2868259" cy="2206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87" y="6056595"/>
            <a:ext cx="3466356" cy="2241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699" y="6260402"/>
            <a:ext cx="3101101" cy="29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68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Monitor standards and other relevant activities that can contribute to the project objectives</a:t>
            </a:r>
          </a:p>
          <a:p>
            <a:r>
              <a:rPr lang="en-GB" sz="2400" dirty="0" smtClean="0"/>
              <a:t>Identify opportunities for new work to provide contributions and publish/influence new standards</a:t>
            </a:r>
          </a:p>
          <a:p>
            <a:r>
              <a:rPr lang="en-GB" sz="2400" dirty="0" smtClean="0"/>
              <a:t>Support the standardisation of the MCP as a basis for large-scale deployment</a:t>
            </a:r>
          </a:p>
          <a:p>
            <a:r>
              <a:rPr lang="en-GB" sz="2400" dirty="0" smtClean="0"/>
              <a:t>Produce guidelines for vendors and operators on observed limitations to enhance future development and deployment processes</a:t>
            </a:r>
          </a:p>
          <a:p>
            <a:r>
              <a:rPr lang="en-GB" sz="2400" dirty="0" smtClean="0"/>
              <a:t>Contribute to open-source projects the produced results on measurement techniques, transport stack flexibility, as well as NFV-based implementation of the MCP</a:t>
            </a:r>
          </a:p>
          <a:p>
            <a:r>
              <a:rPr lang="en-GB" sz="2400" dirty="0" smtClean="0"/>
              <a:t>Build visibility of the project and its results among the research and scientific community</a:t>
            </a:r>
          </a:p>
          <a:p>
            <a:r>
              <a:rPr lang="en-GB" sz="2400" dirty="0" smtClean="0"/>
              <a:t>Maximise exploitation of the project outcomes, ensuring a successful market orientation of them</a:t>
            </a:r>
          </a:p>
          <a:p>
            <a:r>
              <a:rPr lang="en-GB" sz="2400" dirty="0" smtClean="0"/>
              <a:t>Ensure application of project results by industry</a:t>
            </a:r>
            <a:endParaRPr lang="en-GB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54347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lan </a:t>
            </a:r>
            <a:r>
              <a:rPr lang="en-GB" dirty="0"/>
              <a:t>for managing the data generated by measurements and open access to that data </a:t>
            </a:r>
            <a:endParaRPr lang="en-GB" dirty="0" smtClean="0"/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  <a:p>
            <a:pPr lvl="1"/>
            <a:r>
              <a:rPr lang="en-GB" dirty="0" smtClean="0"/>
              <a:t>Summarise </a:t>
            </a:r>
            <a:r>
              <a:rPr lang="en-GB" dirty="0"/>
              <a:t>the </a:t>
            </a:r>
            <a:r>
              <a:rPr lang="en-GB" dirty="0" smtClean="0"/>
              <a:t>achievements </a:t>
            </a:r>
            <a:r>
              <a:rPr lang="en-GB" dirty="0"/>
              <a:t>about standardisation, dissemination, and exploitation of MAMI </a:t>
            </a:r>
            <a:r>
              <a:rPr lang="en-GB" dirty="0" smtClean="0"/>
              <a:t>results, including </a:t>
            </a:r>
            <a:r>
              <a:rPr lang="en-GB" dirty="0"/>
              <a:t>a report of the communication </a:t>
            </a:r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T4.1 </a:t>
            </a:r>
            <a:r>
              <a:rPr lang="en-GB" dirty="0" smtClean="0"/>
              <a:t>Standardization</a:t>
            </a:r>
            <a:endParaRPr lang="en-GB" dirty="0" smtClean="0"/>
          </a:p>
          <a:p>
            <a:pPr lvl="1"/>
            <a:r>
              <a:rPr lang="en-GB" dirty="0" smtClean="0"/>
              <a:t>Focused on MCP and its ancillary support</a:t>
            </a:r>
          </a:p>
          <a:p>
            <a:pPr lvl="1"/>
            <a:r>
              <a:rPr lang="en-GB" dirty="0" smtClean="0"/>
              <a:t>NFV applications and implementations</a:t>
            </a:r>
          </a:p>
          <a:p>
            <a:r>
              <a:rPr lang="en-GB" dirty="0" smtClean="0"/>
              <a:t>T4.2 Publications, Workshop and Conference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Journals</a:t>
            </a:r>
            <a:r>
              <a:rPr lang="en-GB" dirty="0" smtClean="0"/>
              <a:t>, magazines, conferences, and workshops as well as operator conferences</a:t>
            </a:r>
          </a:p>
          <a:p>
            <a:r>
              <a:rPr lang="en-GB" dirty="0" smtClean="0"/>
              <a:t>T4.3 Exploitation and Innovation </a:t>
            </a:r>
            <a:r>
              <a:rPr lang="en-GB" dirty="0" smtClean="0"/>
              <a:t>Management</a:t>
            </a:r>
            <a:endParaRPr lang="en-GB" dirty="0" smtClean="0"/>
          </a:p>
          <a:p>
            <a:pPr lvl="1"/>
            <a:r>
              <a:rPr lang="en-GB" dirty="0" smtClean="0"/>
              <a:t>Identify and collaborate with other organisations, key market players and potential users</a:t>
            </a:r>
          </a:p>
          <a:p>
            <a:pPr lvl="1"/>
            <a:r>
              <a:rPr lang="en-GB" dirty="0" smtClean="0"/>
              <a:t>Identify key application(s) of the project results and define the maturity of the technology</a:t>
            </a:r>
          </a:p>
          <a:p>
            <a:r>
              <a:rPr lang="en-GB" dirty="0" smtClean="0"/>
              <a:t>T4.4 Academic </a:t>
            </a:r>
            <a:r>
              <a:rPr lang="en-GB" dirty="0" smtClean="0"/>
              <a:t>Exploitation</a:t>
            </a:r>
            <a:endParaRPr lang="en-GB" dirty="0" smtClean="0"/>
          </a:p>
          <a:p>
            <a:pPr lvl="1"/>
            <a:r>
              <a:rPr lang="en-GB" dirty="0" smtClean="0"/>
              <a:t>Integrate aspects of the research into advanced teaching modules of involved academic partners</a:t>
            </a:r>
          </a:p>
          <a:p>
            <a:pPr lvl="1"/>
            <a:r>
              <a:rPr lang="en-GB" dirty="0" smtClean="0"/>
              <a:t>PhD school on measurement infrastructure and datasets, and about middlebox (co-)operation</a:t>
            </a:r>
          </a:p>
          <a:p>
            <a:r>
              <a:rPr lang="en-GB" dirty="0" smtClean="0"/>
              <a:t>T4.5 Public Communication </a:t>
            </a:r>
            <a:r>
              <a:rPr lang="en-GB" dirty="0" smtClean="0"/>
              <a:t>Activities</a:t>
            </a:r>
            <a:endParaRPr lang="en-GB" dirty="0" smtClean="0"/>
          </a:p>
          <a:p>
            <a:pPr lvl="1"/>
            <a:r>
              <a:rPr lang="en-GB" dirty="0" smtClean="0"/>
              <a:t>Visual and Internet identity: Website, social networking and general promotion material</a:t>
            </a:r>
          </a:p>
          <a:p>
            <a:r>
              <a:rPr lang="en-GB" dirty="0" smtClean="0"/>
              <a:t>T4.6 Middlebox Observatory Web Site Development and </a:t>
            </a:r>
            <a:r>
              <a:rPr lang="en-GB" dirty="0" smtClean="0"/>
              <a:t>Maintenance</a:t>
            </a:r>
            <a:endParaRPr lang="en-GB" dirty="0" smtClean="0"/>
          </a:p>
          <a:p>
            <a:pPr lvl="1"/>
            <a:r>
              <a:rPr lang="en-GB" dirty="0" smtClean="0"/>
              <a:t>Making datasets accessible and usable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90452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89347"/>
              </p:ext>
            </p:extLst>
          </p:nvPr>
        </p:nvGraphicFramePr>
        <p:xfrm>
          <a:off x="460584" y="2788568"/>
          <a:ext cx="12033744" cy="539306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865352"/>
                <a:gridCol w="1143084"/>
                <a:gridCol w="1504218"/>
                <a:gridCol w="1504218"/>
                <a:gridCol w="1504218"/>
                <a:gridCol w="1504218"/>
                <a:gridCol w="1504218"/>
                <a:gridCol w="1504218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Partner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T4.1 Standardization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T4.2 Publications, Workshop and Conference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T4.3 Exploitation and Innovation Management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T4.4 Academic Exploitation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T4.5 Public Communication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T4.6 Middlebox Observatory Web Site Development and Maintenance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1. ETH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2. TID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3. </a:t>
                      </a:r>
                      <a:r>
                        <a:rPr lang="en-US" sz="2800" dirty="0" err="1" smtClean="0"/>
                        <a:t>ULg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4. </a:t>
                      </a:r>
                      <a:r>
                        <a:rPr lang="en-US" sz="2800" dirty="0" err="1" smtClean="0"/>
                        <a:t>UoA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5. ZHAW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6. SRL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7. Nokia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929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IETF</a:t>
            </a:r>
            <a:r>
              <a:rPr lang="en-GB" dirty="0" smtClean="0"/>
              <a:t> transport-related groups</a:t>
            </a:r>
          </a:p>
          <a:p>
            <a:pPr lvl="1"/>
            <a:r>
              <a:rPr lang="en-GB" dirty="0" smtClean="0"/>
              <a:t>TAPS, QUIC, </a:t>
            </a:r>
            <a:r>
              <a:rPr lang="en-GB" dirty="0" err="1" smtClean="0"/>
              <a:t>tcpm</a:t>
            </a:r>
            <a:r>
              <a:rPr lang="en-GB" dirty="0" smtClean="0"/>
              <a:t>, </a:t>
            </a:r>
            <a:r>
              <a:rPr lang="en-GB" dirty="0" err="1" smtClean="0"/>
              <a:t>tsvwg</a:t>
            </a:r>
            <a:r>
              <a:rPr lang="en-GB" dirty="0" smtClean="0"/>
              <a:t> as well as PLUS activity and IAB </a:t>
            </a:r>
            <a:r>
              <a:rPr lang="en-GB" dirty="0" err="1" smtClean="0"/>
              <a:t>StackEvo</a:t>
            </a:r>
            <a:r>
              <a:rPr lang="en-GB" dirty="0" smtClean="0"/>
              <a:t> Program</a:t>
            </a:r>
          </a:p>
          <a:p>
            <a:r>
              <a:rPr lang="en-GB" dirty="0" smtClean="0"/>
              <a:t>Other </a:t>
            </a:r>
            <a:r>
              <a:rPr lang="en-GB" b="1" dirty="0" smtClean="0"/>
              <a:t>IETF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I2NSF: Interface for security function management</a:t>
            </a:r>
          </a:p>
          <a:p>
            <a:pPr lvl="1"/>
            <a:r>
              <a:rPr lang="en-GB" dirty="0" smtClean="0"/>
              <a:t>Multi-context trust and security: LURK and ACME</a:t>
            </a:r>
          </a:p>
          <a:p>
            <a:r>
              <a:rPr lang="en-GB" b="1" dirty="0" smtClean="0"/>
              <a:t>IRTF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  <a:p>
            <a:r>
              <a:rPr lang="en-GB" b="1" dirty="0" smtClean="0"/>
              <a:t>ETSI </a:t>
            </a:r>
          </a:p>
          <a:p>
            <a:pPr lvl="1"/>
            <a:r>
              <a:rPr lang="en-GB" dirty="0" smtClean="0"/>
              <a:t>NFV IFA and EVE: Management and orchestration for MAMI-enhanced VNFs</a:t>
            </a:r>
          </a:p>
          <a:p>
            <a:pPr lvl="1"/>
            <a:r>
              <a:rPr lang="en-GB" dirty="0" smtClean="0"/>
              <a:t>NFV SEC: Multi-context trust and security mechanisms</a:t>
            </a:r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Middlebox-friendly transport, transport-friendly middleboxes</a:t>
            </a:r>
          </a:p>
          <a:p>
            <a:r>
              <a:rPr lang="en-GB" b="1" dirty="0" smtClean="0"/>
              <a:t>ONF</a:t>
            </a:r>
            <a:r>
              <a:rPr lang="en-GB" dirty="0" smtClean="0"/>
              <a:t>: App-network interfaces as part of the intent NBI initiative</a:t>
            </a:r>
          </a:p>
          <a:p>
            <a:r>
              <a:rPr lang="en-GB" b="1" dirty="0" smtClean="0"/>
              <a:t>5G</a:t>
            </a:r>
            <a:r>
              <a:rPr lang="en-GB" dirty="0" smtClean="0"/>
              <a:t> activities: 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</a:t>
            </a:r>
            <a:r>
              <a:rPr lang="en-GB" dirty="0" smtClean="0"/>
              <a:t>MCP</a:t>
            </a:r>
            <a:br>
              <a:rPr lang="en-GB" dirty="0" smtClean="0"/>
            </a:br>
            <a:r>
              <a:rPr lang="en-GB" sz="4000" dirty="0" smtClean="0"/>
              <a:t>(up to M6)</a:t>
            </a:r>
            <a:endParaRPr lang="en-GB" sz="44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Follow up of the ACCORD workshop at IETF 95 (April 2016)</a:t>
            </a:r>
          </a:p>
          <a:p>
            <a:pPr lvl="1"/>
            <a:r>
              <a:rPr lang="en-GB" dirty="0" smtClean="0"/>
              <a:t>Alternatives </a:t>
            </a:r>
            <a:r>
              <a:rPr lang="en-GB" dirty="0"/>
              <a:t>to Content Classification for Operator Resource Deployment </a:t>
            </a:r>
            <a:endParaRPr lang="en-GB" dirty="0" smtClean="0"/>
          </a:p>
          <a:p>
            <a:r>
              <a:rPr lang="en-GB" dirty="0" smtClean="0"/>
              <a:t>Preparation of the PLUS </a:t>
            </a:r>
            <a:r>
              <a:rPr lang="en-GB" dirty="0" err="1" smtClean="0"/>
              <a:t>BoF</a:t>
            </a:r>
            <a:r>
              <a:rPr lang="en-GB" dirty="0" smtClean="0"/>
              <a:t> for IETF 96 (July 2016)</a:t>
            </a:r>
          </a:p>
          <a:p>
            <a:pPr lvl="1"/>
            <a:r>
              <a:rPr lang="en-GB" dirty="0"/>
              <a:t>Path Layer UDP </a:t>
            </a:r>
            <a:r>
              <a:rPr lang="en-GB" dirty="0" smtClean="0"/>
              <a:t>Substrate</a:t>
            </a:r>
          </a:p>
          <a:p>
            <a:pPr lvl="1"/>
            <a:r>
              <a:rPr lang="en-GB" dirty="0" smtClean="0"/>
              <a:t>Collecting support from key players in the IETF transport arena</a:t>
            </a:r>
          </a:p>
          <a:p>
            <a:r>
              <a:rPr lang="en-GB" dirty="0" smtClean="0"/>
              <a:t>Coordination with the proponents of QUIC</a:t>
            </a:r>
          </a:p>
          <a:p>
            <a:pPr lvl="1"/>
            <a:r>
              <a:rPr lang="en-GB" dirty="0" smtClean="0"/>
              <a:t>Alignment with MCP goals</a:t>
            </a:r>
          </a:p>
          <a:p>
            <a:pPr lvl="1"/>
            <a:r>
              <a:rPr lang="en-GB" dirty="0" smtClean="0"/>
              <a:t>Co-chairing of the planned QUIC </a:t>
            </a:r>
            <a:r>
              <a:rPr lang="en-GB" dirty="0" err="1" smtClean="0"/>
              <a:t>BoF</a:t>
            </a:r>
            <a:r>
              <a:rPr lang="en-GB" dirty="0" smtClean="0"/>
              <a:t> at IETF 96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-spud-</a:t>
            </a:r>
            <a:r>
              <a:rPr lang="en-GB" dirty="0" err="1" smtClean="0"/>
              <a:t>req</a:t>
            </a:r>
            <a:endParaRPr lang="en-GB" dirty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-spud-use-cases 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MCP goals at NFV#14 (May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81214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T4.1 - Standardisation Activities on </a:t>
            </a:r>
            <a:r>
              <a:rPr lang="en-GB" dirty="0" smtClean="0"/>
              <a:t>Measurement (up to M6)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HOPS RG </a:t>
            </a:r>
            <a:r>
              <a:rPr lang="en-US" dirty="0" smtClean="0"/>
              <a:t>reconstituted </a:t>
            </a:r>
            <a:r>
              <a:rPr lang="en-US" dirty="0"/>
              <a:t>as the Measurement 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lightly </a:t>
            </a:r>
            <a:r>
              <a:rPr lang="en-US" dirty="0"/>
              <a:t>wider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Co-chaired by ETH</a:t>
            </a:r>
          </a:p>
          <a:p>
            <a:r>
              <a:rPr lang="en-US" dirty="0"/>
              <a:t>MAP RG expected to be confirmed at IETF </a:t>
            </a:r>
            <a:r>
              <a:rPr lang="en-US" dirty="0" smtClean="0"/>
              <a:t>96</a:t>
            </a:r>
          </a:p>
          <a:p>
            <a:r>
              <a:rPr lang="en-US" dirty="0" smtClean="0"/>
              <a:t>Measurement results presented at IETF 95 (April 2016)</a:t>
            </a:r>
            <a:endParaRPr lang="en-GB" dirty="0" smtClean="0"/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mplane</a:t>
            </a:r>
            <a:r>
              <a:rPr lang="en-GB" dirty="0" smtClean="0"/>
              <a:t>-protocol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measurement results and plans at NFV#13 (February 2016)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626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579</TotalTime>
  <Words>2053</Words>
  <Application>Microsoft Macintosh PowerPoint</Application>
  <PresentationFormat>Custom</PresentationFormat>
  <Paragraphs>302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Bauhaus 93</vt:lpstr>
      <vt:lpstr>Calibri</vt:lpstr>
      <vt:lpstr>Helvetica Neue</vt:lpstr>
      <vt:lpstr>Wingdings</vt:lpstr>
      <vt:lpstr>Arial</vt:lpstr>
      <vt:lpstr>White</vt:lpstr>
      <vt:lpstr>WP4: Standardisation, Dissemination &amp; Exploitation</vt:lpstr>
      <vt:lpstr>A Few Remarks on the WP4 Tasks</vt:lpstr>
      <vt:lpstr>WP4 Goals</vt:lpstr>
      <vt:lpstr>WP4 Deliverables</vt:lpstr>
      <vt:lpstr>WP4 Tasks</vt:lpstr>
      <vt:lpstr>WP4 Tasks and Partners</vt:lpstr>
      <vt:lpstr>T4.1 - Standardisation Targets</vt:lpstr>
      <vt:lpstr>T4.1 - Standardisation Activities on MCP (up to M6)</vt:lpstr>
      <vt:lpstr>T4.1 - Standardisation Activities on Measurement (up to M6)</vt:lpstr>
      <vt:lpstr>T4.1 - Standardisation Activities on Transport Interfaces and Security (up to M6)</vt:lpstr>
      <vt:lpstr>T4.1 – Brief on Standardisation Activities beyond M6</vt:lpstr>
      <vt:lpstr>T4.2 – Conferences and Workshops </vt:lpstr>
      <vt:lpstr>T4.2 – Conferences and Workshops beyond M6</vt:lpstr>
      <vt:lpstr>T4.3 – Exploitation Plans</vt:lpstr>
      <vt:lpstr>T4.3 – Exploitation Through Industrial Contacts</vt:lpstr>
      <vt:lpstr>T4.4 – Academic Exploitation Plans</vt:lpstr>
      <vt:lpstr>T4.5 – Communication Actions</vt:lpstr>
      <vt:lpstr>T4.5 – Public Repositories</vt:lpstr>
      <vt:lpstr>T4.6 – The Goals of Data Management</vt:lpstr>
      <vt:lpstr>T4.6 – Data Management Plan</vt:lpstr>
      <vt:lpstr>T4.6 - Data Access Policy</vt:lpstr>
      <vt:lpstr>T4.6 – PTO UI Design  https://observatory.mami-project.eu/#/observatory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48</cp:revision>
  <dcterms:created xsi:type="dcterms:W3CDTF">2016-10-14T11:11:47Z</dcterms:created>
  <dcterms:modified xsi:type="dcterms:W3CDTF">2016-10-20T20:46:07Z</dcterms:modified>
</cp:coreProperties>
</file>