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" d="100"/>
          <a:sy n="10" d="100"/>
        </p:scale>
        <p:origin x="2130" y="-10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8" y="666000"/>
            <a:ext cx="22031325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26150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565478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903" y="711360"/>
            <a:ext cx="10058400" cy="4905721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25685560" y="6134803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6055853" y="548847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://mami-project.eu" TargetMode="External"/><Relationship Id="rId5" Type="http://schemas.openxmlformats.org/officeDocument/2006/relationships/hyperlink" Target="https://github.com/mami-project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2134719" y="12977851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middleboxes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524484" y="12977851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843447" y="12977851"/>
            <a:ext cx="96116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use case applicability </a:t>
            </a:r>
            <a:b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deployability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926594" y="11812660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853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640175" y="11812660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31676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346261" y="11812660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58499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" name="Gruppieren 49"/>
          <p:cNvGrpSpPr/>
          <p:nvPr/>
        </p:nvGrpSpPr>
        <p:grpSpPr>
          <a:xfrm>
            <a:off x="987731" y="15302909"/>
            <a:ext cx="14007935" cy="9401933"/>
            <a:chOff x="15860732" y="15150509"/>
            <a:chExt cx="14007935" cy="9401933"/>
          </a:xfrm>
        </p:grpSpPr>
        <p:sp>
          <p:nvSpPr>
            <p:cNvPr id="36" name="Abgerundetes Rechteck 35"/>
            <p:cNvSpPr/>
            <p:nvPr/>
          </p:nvSpPr>
          <p:spPr>
            <a:xfrm>
              <a:off x="15860732" y="156972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677917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9" name="Gruppieren 48"/>
          <p:cNvGrpSpPr/>
          <p:nvPr/>
        </p:nvGrpSpPr>
        <p:grpSpPr>
          <a:xfrm>
            <a:off x="970800" y="25574669"/>
            <a:ext cx="13985254" cy="9554333"/>
            <a:chOff x="970800" y="15150509"/>
            <a:chExt cx="13985254" cy="9554333"/>
          </a:xfrm>
        </p:grpSpPr>
        <p:sp>
          <p:nvSpPr>
            <p:cNvPr id="47" name="Abgerundetes Rechteck 46"/>
            <p:cNvSpPr/>
            <p:nvPr/>
          </p:nvSpPr>
          <p:spPr>
            <a:xfrm>
              <a:off x="970800" y="158496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0B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65304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51" name="Gruppieren 50"/>
          <p:cNvGrpSpPr/>
          <p:nvPr/>
        </p:nvGrpSpPr>
        <p:grpSpPr>
          <a:xfrm>
            <a:off x="15883413" y="15348392"/>
            <a:ext cx="13985254" cy="9312442"/>
            <a:chOff x="970800" y="26278135"/>
            <a:chExt cx="13985254" cy="9312442"/>
          </a:xfrm>
        </p:grpSpPr>
        <p:sp>
          <p:nvSpPr>
            <p:cNvPr id="44" name="Abgerundetes Rechteck 43"/>
            <p:cNvSpPr/>
            <p:nvPr/>
          </p:nvSpPr>
          <p:spPr>
            <a:xfrm>
              <a:off x="970800" y="26735335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7D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image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65304" y="26278135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1" name="Shape 173"/>
          <p:cNvSpPr txBox="1">
            <a:spLocks/>
          </p:cNvSpPr>
          <p:nvPr/>
        </p:nvSpPr>
        <p:spPr>
          <a:xfrm>
            <a:off x="1520311" y="16726571"/>
            <a:ext cx="13523107" cy="806115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441325" defTabSz="971550">
              <a:spcBef>
                <a:spcPts val="500"/>
              </a:spcBef>
              <a:buSzPct val="100000"/>
              <a:buFont typeface="Arial" panose="020B0604020202020204" pitchFamily="34" charset="0"/>
              <a:buAutoNum type="arabicPeriod"/>
              <a:defRPr sz="2550" b="1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Large-scale measurements of path impairments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using FIRE MONROE as well as RIPE Atlas, CAIDA Ark…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UDP/TCP/SCTP connectivity, TCP options </a:t>
            </a:r>
            <a:br>
              <a:rPr lang="en-US" sz="3200" dirty="0" smtClean="0">
                <a:latin typeface="Helvetica Neue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(e.g. TFO, MPTCP), and other protocol (ICMP, DNS, …)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  <a:p>
            <a:pPr marL="441325" indent="-441325" defTabSz="971550">
              <a:spcBef>
                <a:spcPts val="500"/>
              </a:spcBef>
              <a:buSzPct val="100000"/>
              <a:buFont typeface="Arial" panose="020B0604020202020204" pitchFamily="34" charset="0"/>
              <a:buAutoNum type="arabicPeriod"/>
              <a:defRPr sz="2550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Development of new measurements tools:</a:t>
            </a:r>
            <a:r>
              <a:rPr lang="en-US" sz="3600" dirty="0" smtClean="0">
                <a:latin typeface="Helvetica Neue"/>
                <a:cs typeface="Helvetica" panose="020B0604020202020204" pitchFamily="34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Neue"/>
                <a:cs typeface="Helvetica" panose="020B0604020202020204" pitchFamily="34" charset="0"/>
                <a:hlinkClick r:id="rId5"/>
              </a:rPr>
              <a:t>https://github.com/mami-project/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err="1" smtClean="0">
                <a:latin typeface="Helvetica Neue"/>
                <a:cs typeface="Helvetica" panose="020B0604020202020204" pitchFamily="34" charset="0"/>
              </a:rPr>
              <a:t>Tracebox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tracing + impairment analysis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err="1" smtClean="0">
                <a:latin typeface="Helvetica Neue"/>
                <a:cs typeface="Helvetica" panose="020B0604020202020204" pitchFamily="34" charset="0"/>
              </a:rPr>
              <a:t>PathSpider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A/B testing (currently on ECN support)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  <a:p>
            <a:pPr marL="441325" indent="-441325" defTabSz="971550">
              <a:spcBef>
                <a:spcPts val="500"/>
              </a:spcBef>
              <a:buSzPct val="100000"/>
              <a:buFont typeface="Arial" panose="020B0604020202020204" pitchFamily="34" charset="0"/>
              <a:buAutoNum type="arabicPeriod"/>
              <a:defRPr sz="2550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Path Transparency Observatory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Active measurements by the project + external measurements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Query interface to access observations on path impairments:</a:t>
            </a:r>
          </a:p>
          <a:p>
            <a:pPr marL="851296" lvl="2" indent="-381000" defTabSz="971550">
              <a:spcBef>
                <a:spcPts val="500"/>
              </a:spcBef>
              <a:defRPr sz="2550"/>
            </a:pPr>
            <a:r>
              <a:rPr lang="en-US" sz="3200" i="1" dirty="0" smtClean="0">
                <a:latin typeface="Helvetica Neue"/>
                <a:cs typeface="Helvetica" panose="020B0604020202020204" pitchFamily="34" charset="0"/>
              </a:rPr>
              <a:t>What is the likelihood that a certain path impairment impacts my traffic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 (modifications/stripping/dropping/blocking)?</a:t>
            </a:r>
            <a:endParaRPr lang="en-US" sz="3200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451031" y="16726571"/>
            <a:ext cx="13004021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4526" indent="-454526">
              <a:buClrTx/>
              <a:buSzPct val="100000"/>
              <a:buAutoNum type="arabicPeriod"/>
              <a:defRPr b="1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Shim for </a:t>
            </a: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Middlebox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Cooperation Protocol (MCP)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Transport and applications can selectively expose semantic information to </a:t>
            </a:r>
            <a:r>
              <a:rPr lang="en-US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middlebox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Higher layers can fully be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encrypted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lang="de-DE" sz="3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1950" lvl="1"/>
            <a:endParaRPr lang="en-US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/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36575" indent="-536575">
              <a:buClrTx/>
              <a:buSzPct val="100000"/>
              <a:buAutoNum type="arabicPeriod"/>
              <a:defRPr b="1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Flexible Transport Layer (FTL)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Maintain connectivity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even if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MCP is not supported)</a:t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e.g. fallback or happy-eyeball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mechanisms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Provision of encryption context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different layers/protocols 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962081" y="18096500"/>
            <a:ext cx="4445001" cy="4495801"/>
            <a:chOff x="24032062" y="17402662"/>
            <a:chExt cx="4445001" cy="4495801"/>
          </a:xfrm>
        </p:grpSpPr>
        <p:pic>
          <p:nvPicPr>
            <p:cNvPr id="23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4711251" y="17402662"/>
              <a:ext cx="3022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4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705162" y="18494862"/>
              <a:ext cx="33782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705162" y="19599762"/>
              <a:ext cx="3276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4711512" y="20704662"/>
              <a:ext cx="3467101" cy="11938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pasted-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4032062" y="19250512"/>
              <a:ext cx="4445001" cy="53340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0" name="Shape 220"/>
          <p:cNvSpPr/>
          <p:nvPr/>
        </p:nvSpPr>
        <p:spPr>
          <a:xfrm rot="20869430">
            <a:off x="23810500" y="22185333"/>
            <a:ext cx="5129161" cy="1395254"/>
          </a:xfrm>
          <a:prstGeom prst="rect">
            <a:avLst/>
          </a:prstGeom>
          <a:solidFill>
            <a:srgbClr val="FFFFFF"/>
          </a:solidFill>
          <a:ln>
            <a:solidFill>
              <a:srgbClr val="FF8080"/>
            </a:solidFill>
          </a:ln>
          <a:effectLst>
            <a:softEdge rad="1270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>
              <a:defRPr sz="4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Missing: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Per-flow information for 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in-network functions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20311" y="27028866"/>
            <a:ext cx="12770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441325">
              <a:buFont typeface="+mj-lt"/>
              <a:buAutoNum type="arabicPeriod"/>
            </a:pP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Testing the host </a:t>
            </a: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</a:p>
          <a:p>
            <a:pPr marL="630238" lvl="1" indent="-346075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applicability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of MCP in the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Internet</a:t>
            </a:r>
          </a:p>
          <a:p>
            <a:pPr marL="630238" lvl="1" indent="-346075">
              <a:buFont typeface="Arial" panose="020B0604020202020204" pitchFamily="34" charset="0"/>
              <a:buChar char="•"/>
            </a:pP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1325" indent="-441325">
              <a:buFont typeface="+mj-lt"/>
              <a:buAutoNum type="arabicPeriod"/>
            </a:pP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Functional testing of </a:t>
            </a:r>
            <a:r>
              <a:rPr lang="en-US" sz="3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middlebox</a:t>
            </a: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</a:p>
          <a:p>
            <a:pPr marL="630238" lvl="1" indent="-346075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e.g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., Can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desired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functionality be implemented in a NFV- based network?</a:t>
            </a:r>
          </a:p>
        </p:txBody>
      </p:sp>
      <p:sp>
        <p:nvSpPr>
          <p:cNvPr id="68" name="Shape 177"/>
          <p:cNvSpPr txBox="1">
            <a:spLocks/>
          </p:cNvSpPr>
          <p:nvPr/>
        </p:nvSpPr>
        <p:spPr>
          <a:xfrm>
            <a:off x="16451031" y="27525840"/>
            <a:ext cx="12022137" cy="6313456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482600" defTabSz="1230630">
              <a:spcBef>
                <a:spcPts val="600"/>
              </a:spcBef>
              <a:defRPr sz="3230"/>
            </a:pPr>
            <a:r>
              <a:rPr lang="en-US" sz="3230" smtClean="0"/>
              <a:t>Observatory (public release end 2016) to derive common </a:t>
            </a:r>
            <a:r>
              <a:rPr lang="en-US" sz="3230" b="1" i="1" smtClean="0">
                <a:solidFill>
                  <a:schemeClr val="accent5">
                    <a:satOff val="-30358"/>
                    <a:lumOff val="14901"/>
                  </a:schemeClr>
                </a:solidFill>
              </a:rPr>
              <a:t>observations</a:t>
            </a:r>
            <a:r>
              <a:rPr lang="en-US" sz="3230" smtClean="0"/>
              <a:t> about </a:t>
            </a:r>
            <a:r>
              <a:rPr lang="en-US" sz="3230" i="1" smtClean="0">
                <a:solidFill>
                  <a:schemeClr val="accent5">
                    <a:satOff val="-30358"/>
                    <a:lumOff val="14901"/>
                  </a:schemeClr>
                </a:solidFill>
              </a:rPr>
              <a:t>conditions</a:t>
            </a:r>
            <a:r>
              <a:rPr lang="en-US" sz="3230" smtClean="0"/>
              <a:t> on a given </a:t>
            </a:r>
            <a:r>
              <a:rPr lang="en-US" sz="3230" i="1" smtClean="0">
                <a:solidFill>
                  <a:schemeClr val="accent5">
                    <a:satOff val="-30358"/>
                    <a:lumOff val="14901"/>
                  </a:schemeClr>
                </a:solidFill>
              </a:rPr>
              <a:t>path</a:t>
            </a:r>
            <a:r>
              <a:rPr lang="en-US" sz="3230" smtClean="0"/>
              <a:t> at a given </a:t>
            </a:r>
            <a:r>
              <a:rPr lang="en-US" sz="3230" i="1" smtClean="0">
                <a:solidFill>
                  <a:schemeClr val="accent5">
                    <a:satOff val="-30358"/>
                    <a:lumOff val="14901"/>
                  </a:schemeClr>
                </a:solidFill>
              </a:rPr>
              <a:t>time</a:t>
            </a:r>
          </a:p>
          <a:p>
            <a:pPr marL="482600" indent="-482600" defTabSz="1230630">
              <a:spcBef>
                <a:spcPts val="600"/>
              </a:spcBef>
              <a:defRPr sz="3230"/>
            </a:pPr>
            <a:r>
              <a:rPr lang="en-US" sz="3230" smtClean="0"/>
              <a:t>Combining disparate measurements leads to better insight</a:t>
            </a:r>
          </a:p>
          <a:p>
            <a:pPr marL="826452" lvl="1" indent="-482600" defTabSz="1230630">
              <a:spcBef>
                <a:spcPts val="600"/>
              </a:spcBef>
              <a:defRPr sz="3230"/>
            </a:pPr>
            <a:r>
              <a:rPr lang="en-US" sz="3230" smtClean="0"/>
              <a:t>e.g. own measurement data, traceroutes, BGP, traces</a:t>
            </a:r>
          </a:p>
          <a:p>
            <a:pPr marL="482600" indent="-482600" defTabSz="1230630">
              <a:spcBef>
                <a:spcPts val="600"/>
              </a:spcBef>
              <a:defRPr sz="3230"/>
            </a:pPr>
            <a:endParaRPr lang="en-US" sz="3230" smtClean="0"/>
          </a:p>
          <a:p>
            <a:pPr marL="482600" indent="-482600" defTabSz="1230630">
              <a:spcBef>
                <a:spcPts val="600"/>
              </a:spcBef>
              <a:defRPr sz="3230"/>
            </a:pPr>
            <a:endParaRPr lang="en-US" sz="3230" smtClean="0"/>
          </a:p>
          <a:p>
            <a:pPr marL="482600" indent="-482600" defTabSz="1230630">
              <a:spcBef>
                <a:spcPts val="600"/>
              </a:spcBef>
              <a:defRPr sz="3230"/>
            </a:pPr>
            <a:endParaRPr lang="en-US" sz="3230" smtClean="0"/>
          </a:p>
          <a:p>
            <a:pPr marL="482600" indent="-482600" defTabSz="1230630">
              <a:spcBef>
                <a:spcPts val="600"/>
              </a:spcBef>
              <a:defRPr sz="4845"/>
            </a:pPr>
            <a:endParaRPr lang="en-US" sz="4845" smtClean="0"/>
          </a:p>
          <a:p>
            <a:pPr marL="0" indent="0" defTabSz="1230630">
              <a:spcBef>
                <a:spcPts val="600"/>
              </a:spcBef>
              <a:buFont typeface="Arial" panose="020B0604020202020204" pitchFamily="34" charset="0"/>
              <a:buNone/>
              <a:defRPr sz="3230"/>
            </a:pPr>
            <a:r>
              <a:rPr lang="en-US" sz="3230" smtClean="0"/>
              <a:t>Follow </a:t>
            </a:r>
            <a:r>
              <a:rPr lang="en-US" sz="3230" u="sng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/>
              </a:rPr>
              <a:t>http://mami-project.eu</a:t>
            </a:r>
            <a:r>
              <a:rPr lang="en-US" sz="3230" smtClean="0"/>
              <a:t> for availability!</a:t>
            </a:r>
            <a:endParaRPr lang="en-US" sz="3230"/>
          </a:p>
        </p:txBody>
      </p:sp>
      <p:grpSp>
        <p:nvGrpSpPr>
          <p:cNvPr id="69" name="Group 194"/>
          <p:cNvGrpSpPr/>
          <p:nvPr/>
        </p:nvGrpSpPr>
        <p:grpSpPr>
          <a:xfrm>
            <a:off x="17512098" y="30293843"/>
            <a:ext cx="9900002" cy="2462598"/>
            <a:chOff x="0" y="0"/>
            <a:chExt cx="9900000" cy="2462597"/>
          </a:xfrm>
        </p:grpSpPr>
        <p:sp>
          <p:nvSpPr>
            <p:cNvPr id="70" name="Shape 179"/>
            <p:cNvSpPr/>
            <p:nvPr/>
          </p:nvSpPr>
          <p:spPr>
            <a:xfrm>
              <a:off x="0" y="0"/>
              <a:ext cx="2328269" cy="10835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1800"/>
              </a:pPr>
              <a:r>
                <a:t>active A/B test</a:t>
              </a:r>
            </a:p>
            <a:p>
              <a:pPr algn="ctr">
                <a:defRPr sz="1800"/>
              </a:pPr>
              <a:r>
                <a:t>(PathSpider)</a:t>
              </a:r>
            </a:p>
          </p:txBody>
        </p:sp>
        <p:sp>
          <p:nvSpPr>
            <p:cNvPr id="71" name="Shape 180"/>
            <p:cNvSpPr/>
            <p:nvPr/>
          </p:nvSpPr>
          <p:spPr>
            <a:xfrm>
              <a:off x="7808523" y="263435"/>
              <a:ext cx="2091478" cy="5168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traceroute</a:t>
              </a:r>
            </a:p>
          </p:txBody>
        </p:sp>
        <p:sp>
          <p:nvSpPr>
            <p:cNvPr id="72" name="Shape 181"/>
            <p:cNvSpPr/>
            <p:nvPr/>
          </p:nvSpPr>
          <p:spPr>
            <a:xfrm>
              <a:off x="0" y="1379080"/>
              <a:ext cx="2328269" cy="108351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/>
              </a:pPr>
              <a:r>
                <a:t>mod trace</a:t>
              </a:r>
            </a:p>
            <a:p>
              <a:pPr algn="ctr">
                <a:defRPr sz="2000"/>
              </a:pPr>
              <a:r>
                <a:t>(tracebox)</a:t>
              </a:r>
            </a:p>
          </p:txBody>
        </p:sp>
        <p:sp>
          <p:nvSpPr>
            <p:cNvPr id="73" name="Shape 182"/>
            <p:cNvSpPr/>
            <p:nvPr/>
          </p:nvSpPr>
          <p:spPr>
            <a:xfrm>
              <a:off x="7808523" y="1014115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looking glass</a:t>
              </a:r>
            </a:p>
          </p:txBody>
        </p:sp>
        <p:sp>
          <p:nvSpPr>
            <p:cNvPr id="74" name="Shape 183"/>
            <p:cNvSpPr/>
            <p:nvPr/>
          </p:nvSpPr>
          <p:spPr>
            <a:xfrm>
              <a:off x="7808523" y="1759966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etc.</a:t>
              </a:r>
            </a:p>
          </p:txBody>
        </p:sp>
        <p:sp>
          <p:nvSpPr>
            <p:cNvPr id="75" name="Shape 184"/>
            <p:cNvSpPr/>
            <p:nvPr/>
          </p:nvSpPr>
          <p:spPr>
            <a:xfrm>
              <a:off x="4128066" y="251084"/>
              <a:ext cx="2126932" cy="2126932"/>
            </a:xfrm>
            <a:prstGeom prst="ellipse">
              <a:avLst/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t>observations</a:t>
              </a:r>
            </a:p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t>{t,p,c,v}</a:t>
              </a:r>
            </a:p>
          </p:txBody>
        </p:sp>
        <p:sp>
          <p:nvSpPr>
            <p:cNvPr id="76" name="Shape 185"/>
            <p:cNvSpPr/>
            <p:nvPr/>
          </p:nvSpPr>
          <p:spPr>
            <a:xfrm>
              <a:off x="3400728" y="614483"/>
              <a:ext cx="924800" cy="1400134"/>
            </a:xfrm>
            <a:prstGeom prst="rightArrow">
              <a:avLst>
                <a:gd name="adj1" fmla="val 32000"/>
                <a:gd name="adj2" fmla="val 48649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186"/>
            <p:cNvSpPr/>
            <p:nvPr/>
          </p:nvSpPr>
          <p:spPr>
            <a:xfrm rot="16200000">
              <a:off x="2162909" y="1013794"/>
              <a:ext cx="2091478" cy="6015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78" name="Shape 187"/>
            <p:cNvSpPr/>
            <p:nvPr/>
          </p:nvSpPr>
          <p:spPr>
            <a:xfrm>
              <a:off x="5996420" y="614483"/>
              <a:ext cx="795889" cy="140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10" y="14256"/>
                  </a:moveTo>
                  <a:lnTo>
                    <a:pt x="12210" y="21600"/>
                  </a:lnTo>
                  <a:lnTo>
                    <a:pt x="0" y="10800"/>
                  </a:lnTo>
                  <a:lnTo>
                    <a:pt x="12210" y="0"/>
                  </a:lnTo>
                  <a:lnTo>
                    <a:pt x="12210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 188"/>
            <p:cNvSpPr/>
            <p:nvPr/>
          </p:nvSpPr>
          <p:spPr>
            <a:xfrm rot="16200000">
              <a:off x="6036327" y="974086"/>
              <a:ext cx="2091477" cy="6015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80" name="Shape 189"/>
            <p:cNvSpPr/>
            <p:nvPr/>
          </p:nvSpPr>
          <p:spPr>
            <a:xfrm flipH="1" flipV="1">
              <a:off x="7326515" y="529082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Shape 190"/>
            <p:cNvSpPr/>
            <p:nvPr/>
          </p:nvSpPr>
          <p:spPr>
            <a:xfrm flipH="1">
              <a:off x="7326515" y="1272545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2" name="Shape 191"/>
            <p:cNvSpPr/>
            <p:nvPr/>
          </p:nvSpPr>
          <p:spPr>
            <a:xfrm flipH="1">
              <a:off x="7326515" y="1967850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Shape 192"/>
            <p:cNvSpPr/>
            <p:nvPr/>
          </p:nvSpPr>
          <p:spPr>
            <a:xfrm>
              <a:off x="2324324" y="541758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4" name="Shape 193"/>
            <p:cNvSpPr/>
            <p:nvPr/>
          </p:nvSpPr>
          <p:spPr>
            <a:xfrm>
              <a:off x="2324324" y="1900785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</Words>
  <Application>Microsoft Office PowerPoint</Application>
  <PresentationFormat>Benutzerdefiniert</PresentationFormat>
  <Paragraphs>53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Helvetica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16</cp:revision>
  <dcterms:created xsi:type="dcterms:W3CDTF">2016-04-13T18:03:01Z</dcterms:created>
  <dcterms:modified xsi:type="dcterms:W3CDTF">2016-04-14T16:08:01Z</dcterms:modified>
</cp:coreProperties>
</file>