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452388" cy="35999738"/>
  <p:notesSz cx="7559675" cy="10691813"/>
  <p:defaultTextStyle>
    <a:defPPr>
      <a:defRPr lang="en-US"/>
    </a:defPPr>
    <a:lvl1pPr marL="0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1pPr>
    <a:lvl2pPr marL="38445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2pPr>
    <a:lvl3pPr marL="76891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3pPr>
    <a:lvl4pPr marL="115337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4pPr>
    <a:lvl5pPr marL="153783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5pPr>
    <a:lvl6pPr marL="192229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6pPr>
    <a:lvl7pPr marL="230675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7pPr>
    <a:lvl8pPr marL="269121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8pPr>
    <a:lvl9pPr marL="307567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4277" autoAdjust="0"/>
  </p:normalViewPr>
  <p:slideViewPr>
    <p:cSldViewPr snapToGrid="0">
      <p:cViewPr>
        <p:scale>
          <a:sx n="20" d="100"/>
          <a:sy n="20" d="100"/>
        </p:scale>
        <p:origin x="1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72350" y="1436364"/>
            <a:ext cx="22906837" cy="2786740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wmf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559906" y="32925561"/>
            <a:ext cx="7969438" cy="1242285"/>
          </a:xfrm>
          <a:prstGeom prst="rect">
            <a:avLst/>
          </a:prstGeom>
          <a:solidFill>
            <a:srgbClr val="FF808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measurement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16923403" y="32925561"/>
            <a:ext cx="7969438" cy="1210797"/>
          </a:xfrm>
          <a:prstGeom prst="rect">
            <a:avLst/>
          </a:prstGeom>
          <a:solidFill>
            <a:srgbClr val="80B3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experimentation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781151" y="32925561"/>
            <a:ext cx="7969438" cy="1242285"/>
          </a:xfrm>
          <a:prstGeom prst="rect">
            <a:avLst/>
          </a:prstGeom>
          <a:solidFill>
            <a:srgbClr val="87DEAA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architecture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11"/>
          <p:cNvPicPr/>
          <p:nvPr/>
        </p:nvPicPr>
        <p:blipFill>
          <a:blip r:embed="rId14"/>
          <a:stretch/>
        </p:blipFill>
        <p:spPr>
          <a:xfrm>
            <a:off x="23221292" y="34334676"/>
            <a:ext cx="1617071" cy="1080906"/>
          </a:xfrm>
          <a:prstGeom prst="rect">
            <a:avLst/>
          </a:prstGeom>
          <a:ln>
            <a:noFill/>
          </a:ln>
        </p:spPr>
      </p:pic>
      <p:pic>
        <p:nvPicPr>
          <p:cNvPr id="4" name="Picture 6"/>
          <p:cNvPicPr/>
          <p:nvPr/>
        </p:nvPicPr>
        <p:blipFill>
          <a:blip r:embed="rId15"/>
          <a:stretch/>
        </p:blipFill>
        <p:spPr>
          <a:xfrm>
            <a:off x="559907" y="34334675"/>
            <a:ext cx="1246019" cy="1382773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908827" y="34208721"/>
            <a:ext cx="21311860" cy="8565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This project has received funding from the European Union’s Horizon 2020 research and innovation programme under grant agreement No 688421.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reflect only the authors'  view. The European Commission is not responsible for any use that may be made of that information.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339996" y="34998661"/>
            <a:ext cx="14449826" cy="1305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63" tIns="37832" rIns="75663" bIns="37832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Supported by the Swiss State Secretariat for Education, Research and Innovation under contract number 15.0268. 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herein do not necessarily reflect the official views of the Swiss Government.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Grafik 15"/>
          <p:cNvPicPr/>
          <p:nvPr/>
        </p:nvPicPr>
        <p:blipFill>
          <a:blip r:embed="rId16"/>
          <a:stretch/>
        </p:blipFill>
        <p:spPr>
          <a:xfrm>
            <a:off x="19790124" y="355458"/>
            <a:ext cx="5426554" cy="2647767"/>
          </a:xfrm>
          <a:prstGeom prst="rect">
            <a:avLst/>
          </a:prstGeom>
          <a:ln>
            <a:noFill/>
          </a:ln>
        </p:spPr>
      </p:pic>
      <p:pic>
        <p:nvPicPr>
          <p:cNvPr id="8" name="Grafik 16"/>
          <p:cNvPicPr/>
          <p:nvPr/>
        </p:nvPicPr>
        <p:blipFill>
          <a:blip r:embed="rId17"/>
          <a:stretch/>
        </p:blipFill>
        <p:spPr>
          <a:xfrm>
            <a:off x="559906" y="355458"/>
            <a:ext cx="5645069" cy="2330761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863770" y="2505160"/>
            <a:ext cx="3120949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mami-project.eu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4106990" y="2505160"/>
            <a:ext cx="2813455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@mamiproject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8736" rtl="0" eaLnBrk="1" latinLnBrk="0" hangingPunct="1">
        <a:lnSpc>
          <a:spcPct val="90000"/>
        </a:lnSpc>
        <a:spcBef>
          <a:spcPct val="0"/>
        </a:spcBef>
        <a:buNone/>
        <a:defRPr sz="3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184" indent="-192184" algn="l" defTabSz="768736" rtl="0" eaLnBrk="1" latinLnBrk="0" hangingPunct="1">
        <a:lnSpc>
          <a:spcPct val="90000"/>
        </a:lnSpc>
        <a:spcBef>
          <a:spcPts val="841"/>
        </a:spcBef>
        <a:buFont typeface="Arial" panose="020B0604020202020204" pitchFamily="34" charset="0"/>
        <a:buChar char="•"/>
        <a:defRPr sz="2354" kern="1200">
          <a:solidFill>
            <a:schemeClr val="tx1"/>
          </a:solidFill>
          <a:latin typeface="+mn-lt"/>
          <a:ea typeface="+mn-ea"/>
          <a:cs typeface="+mn-cs"/>
        </a:defRPr>
      </a:lvl1pPr>
      <a:lvl2pPr marL="57655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8" kern="1200">
          <a:solidFill>
            <a:schemeClr val="tx1"/>
          </a:solidFill>
          <a:latin typeface="+mn-lt"/>
          <a:ea typeface="+mn-ea"/>
          <a:cs typeface="+mn-cs"/>
        </a:defRPr>
      </a:lvl2pPr>
      <a:lvl3pPr marL="96092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3pPr>
      <a:lvl4pPr marL="134528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56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2114024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49839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88276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26712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36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73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10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472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184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20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57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494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3"/>
          <p:cNvSpPr/>
          <p:nvPr/>
        </p:nvSpPr>
        <p:spPr>
          <a:xfrm>
            <a:off x="938222" y="8481558"/>
            <a:ext cx="17795949" cy="5992513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Abgerundetes Rechteck 7"/>
          <p:cNvSpPr/>
          <p:nvPr/>
        </p:nvSpPr>
        <p:spPr>
          <a:xfrm>
            <a:off x="5508270" y="8158781"/>
            <a:ext cx="8837444" cy="91607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Shape 1"/>
          <p:cNvSpPr txBox="1"/>
          <p:nvPr/>
        </p:nvSpPr>
        <p:spPr>
          <a:xfrm>
            <a:off x="605305" y="3397001"/>
            <a:ext cx="24333236" cy="4025879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9576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9576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957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 A tool for active measurement of path transparency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236032" y="6423523"/>
            <a:ext cx="22915614" cy="136496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Iain Learmonth    Brian Trammell   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Mirja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K</a:t>
            </a:r>
            <a:r>
              <a:rPr lang="en-US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ü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hlewind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Gorry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Fairhurst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r>
              <a:rPr lang="en-GB" sz="36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iain@erg.abdn.ac.uk trammell@tik.ee.ethz.ch mirja.kuelewind@tik.ee.ethz.ch gorry@erg.abdn.ac.uk</a:t>
            </a:r>
            <a:endParaRPr lang="en-GB" sz="134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5508270" y="8239436"/>
            <a:ext cx="8837444" cy="79234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Introduction</a:t>
            </a:r>
          </a:p>
        </p:txBody>
      </p:sp>
      <p:pic>
        <p:nvPicPr>
          <p:cNvPr id="50" name="image5.png"/>
          <p:cNvPicPr/>
          <p:nvPr/>
        </p:nvPicPr>
        <p:blipFill>
          <a:blip r:embed="rId2"/>
          <a:stretch/>
        </p:blipFill>
        <p:spPr>
          <a:xfrm>
            <a:off x="17432767" y="8006393"/>
            <a:ext cx="1806834" cy="1806834"/>
          </a:xfrm>
          <a:prstGeom prst="rect">
            <a:avLst/>
          </a:prstGeom>
          <a:ln w="1260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19490802" y="8285439"/>
            <a:ext cx="5064884" cy="6188632"/>
          </a:xfrm>
          <a:prstGeom prst="rect">
            <a:avLst/>
          </a:prstGeom>
          <a:ln>
            <a:noFill/>
          </a:ln>
        </p:spPr>
      </p:pic>
      <p:sp>
        <p:nvSpPr>
          <p:cNvPr id="52" name="TextShape 6"/>
          <p:cNvSpPr txBox="1"/>
          <p:nvPr/>
        </p:nvSpPr>
        <p:spPr>
          <a:xfrm>
            <a:off x="1361936" y="9193586"/>
            <a:ext cx="8988770" cy="5629440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just">
              <a:spcAft>
                <a:spcPts val="1200"/>
              </a:spcAft>
            </a:pPr>
            <a:r>
              <a:rPr lang="en-GB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performs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large-scale A/B testing between two different protocols or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different protocol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extensions to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detect protocol-dependent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issues and differential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treatment.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he A/B test itself is easily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customized via a plugin framework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just"/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problems can arise from the increasing number of </a:t>
            </a:r>
            <a:r>
              <a:rPr lang="en-GB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middleboxes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in the Internet where either accidental or intentional manipulation causes a connection to fail.</a:t>
            </a:r>
          </a:p>
        </p:txBody>
      </p:sp>
      <p:sp>
        <p:nvSpPr>
          <p:cNvPr id="53" name="TextShape 7"/>
          <p:cNvSpPr txBox="1"/>
          <p:nvPr/>
        </p:nvSpPr>
        <p:spPr>
          <a:xfrm>
            <a:off x="1409452" y="9808688"/>
            <a:ext cx="474861" cy="29115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151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  </a:t>
            </a:r>
          </a:p>
        </p:txBody>
      </p:sp>
      <p:sp>
        <p:nvSpPr>
          <p:cNvPr id="54" name="CustomShape 8"/>
          <p:cNvSpPr/>
          <p:nvPr/>
        </p:nvSpPr>
        <p:spPr>
          <a:xfrm>
            <a:off x="11824920" y="13507404"/>
            <a:ext cx="2050469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The end-to-end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ideal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5249281" y="13518603"/>
            <a:ext cx="2883367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Today’s </a:t>
            </a:r>
            <a:r>
              <a:rPr lang="en-GB" sz="2018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middleboxed</a:t>
            </a: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
reality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56" name="Picture 6"/>
          <p:cNvPicPr/>
          <p:nvPr/>
        </p:nvPicPr>
        <p:blipFill>
          <a:blip r:embed="rId4"/>
          <a:stretch/>
        </p:blipFill>
        <p:spPr>
          <a:xfrm>
            <a:off x="10865214" y="9378013"/>
            <a:ext cx="7587491" cy="4238450"/>
          </a:xfrm>
          <a:prstGeom prst="rect">
            <a:avLst/>
          </a:prstGeom>
          <a:ln>
            <a:noFill/>
          </a:ln>
        </p:spPr>
      </p:pic>
      <p:sp>
        <p:nvSpPr>
          <p:cNvPr id="57" name="TextShape 10"/>
          <p:cNvSpPr txBox="1"/>
          <p:nvPr/>
        </p:nvSpPr>
        <p:spPr>
          <a:xfrm>
            <a:off x="724684" y="31236160"/>
            <a:ext cx="24000319" cy="121000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Learn more at https://</a:t>
            </a:r>
            <a:r>
              <a:rPr lang="en-GB" sz="7734" b="1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pathspider.mami-project.eu</a:t>
            </a:r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/</a:t>
            </a:r>
            <a:endParaRPr lang="en-GB" sz="7734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968487" y="15472823"/>
            <a:ext cx="10471766" cy="10443664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Picture 58"/>
          <p:cNvPicPr/>
          <p:nvPr/>
        </p:nvPicPr>
        <p:blipFill>
          <a:blip r:embed="rId5"/>
          <a:stretch/>
        </p:blipFill>
        <p:spPr>
          <a:xfrm>
            <a:off x="1063956" y="16305530"/>
            <a:ext cx="9050952" cy="7867031"/>
          </a:xfrm>
          <a:prstGeom prst="rect">
            <a:avLst/>
          </a:prstGeom>
          <a:ln>
            <a:noFill/>
          </a:ln>
        </p:spPr>
      </p:pic>
      <p:pic>
        <p:nvPicPr>
          <p:cNvPr id="60" name="image5.png"/>
          <p:cNvPicPr/>
          <p:nvPr/>
        </p:nvPicPr>
        <p:blipFill>
          <a:blip r:embed="rId2"/>
          <a:stretch/>
        </p:blipFill>
        <p:spPr>
          <a:xfrm>
            <a:off x="10108584" y="14837253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12529802" y="15494009"/>
            <a:ext cx="11924496" cy="15444341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image5.png"/>
          <p:cNvPicPr/>
          <p:nvPr/>
        </p:nvPicPr>
        <p:blipFill>
          <a:blip r:embed="rId2"/>
          <a:stretch/>
        </p:blipFill>
        <p:spPr>
          <a:xfrm>
            <a:off x="23192238" y="14897784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952447" y="26972042"/>
            <a:ext cx="10471766" cy="3936900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image5.png"/>
          <p:cNvPicPr/>
          <p:nvPr/>
        </p:nvPicPr>
        <p:blipFill>
          <a:blip r:embed="rId2"/>
          <a:stretch/>
        </p:blipFill>
        <p:spPr>
          <a:xfrm>
            <a:off x="10092543" y="26336472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72" name="TextShape 21"/>
          <p:cNvSpPr txBox="1"/>
          <p:nvPr/>
        </p:nvSpPr>
        <p:spPr>
          <a:xfrm>
            <a:off x="1236032" y="27265414"/>
            <a:ext cx="9629182" cy="3198378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>
              <a:buClr>
                <a:srgbClr val="000000"/>
              </a:buClr>
              <a:buSzPct val="45000"/>
            </a:pP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3" name="TextShape 22"/>
          <p:cNvSpPr txBox="1"/>
          <p:nvPr/>
        </p:nvSpPr>
        <p:spPr>
          <a:xfrm>
            <a:off x="12846636" y="26443962"/>
            <a:ext cx="10961190" cy="1270694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10006 out of 96978 (10.31%) of Alexa Top 100k websites had unexpected, non-zero DSCP values. More measurement is necessary to better characterize these anomalies.</a:t>
            </a:r>
          </a:p>
        </p:txBody>
      </p:sp>
      <p:pic>
        <p:nvPicPr>
          <p:cNvPr id="75" name="Picture 74"/>
          <p:cNvPicPr/>
          <p:nvPr/>
        </p:nvPicPr>
        <p:blipFill>
          <a:blip r:embed="rId6"/>
          <a:stretch/>
        </p:blipFill>
        <p:spPr>
          <a:xfrm>
            <a:off x="12898951" y="22252927"/>
            <a:ext cx="10874466" cy="3345329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56864"/>
              </p:ext>
            </p:extLst>
          </p:nvPr>
        </p:nvGraphicFramePr>
        <p:xfrm>
          <a:off x="13389669" y="18109485"/>
          <a:ext cx="10204761" cy="28116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5557"/>
                <a:gridCol w="2007257"/>
                <a:gridCol w="1964549"/>
                <a:gridCol w="2137398"/>
              </a:tblGrid>
              <a:tr h="812917">
                <a:tc>
                  <a:txBody>
                    <a:bodyPr/>
                    <a:lstStyle/>
                    <a:p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IPv4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IPv6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all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Connectivity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indep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. of ECN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99.9%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ECN successfully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negotiated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70.0%</a:t>
                      </a: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82.8%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091523" y="16943903"/>
            <a:ext cx="9755086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 ECN measurement from one vantage point at Digital Ocean near AMSIX (Amsterdam NL) on June 13, 2016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21007" y="21282236"/>
            <a:ext cx="10305744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ECN negotiation by Alexa rank bin: note this is nearly uniform, but higher-ranked servers tend to disable ECN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26913" y="16267800"/>
            <a:ext cx="9868214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Explicit Congestion Notification (ECN)</a:t>
            </a:r>
            <a:endParaRPr lang="en-US" sz="1273" b="1" dirty="0"/>
          </a:p>
        </p:txBody>
      </p:sp>
      <p:sp>
        <p:nvSpPr>
          <p:cNvPr id="38" name="Rectangle 37"/>
          <p:cNvSpPr/>
          <p:nvPr/>
        </p:nvSpPr>
        <p:spPr>
          <a:xfrm>
            <a:off x="12846636" y="25567262"/>
            <a:ext cx="7252050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DiffServ</a:t>
            </a:r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Code Points (DSCP)</a:t>
            </a:r>
            <a:endParaRPr lang="en-US" sz="1273" b="1" dirty="0"/>
          </a:p>
        </p:txBody>
      </p:sp>
      <p:sp>
        <p:nvSpPr>
          <p:cNvPr id="39" name="Rectangle 38"/>
          <p:cNvSpPr/>
          <p:nvPr/>
        </p:nvSpPr>
        <p:spPr>
          <a:xfrm>
            <a:off x="12846636" y="27922204"/>
            <a:ext cx="5403467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TCP Fast Open (TFO)</a:t>
            </a:r>
            <a:endParaRPr lang="en-US" sz="1273" b="1" dirty="0"/>
          </a:p>
        </p:txBody>
      </p:sp>
      <p:sp>
        <p:nvSpPr>
          <p:cNvPr id="40" name="TextShape 22"/>
          <p:cNvSpPr txBox="1"/>
          <p:nvPr/>
        </p:nvSpPr>
        <p:spPr>
          <a:xfrm>
            <a:off x="12846636" y="28700790"/>
            <a:ext cx="10961190" cy="188619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330 IPv4 and 32 IPv6 addresses in Alexa Top 1M are TFO-capable (of which 278 and 28 are Google properties).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DDoS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prevention services, enterprise firewalls, and CPE tend to interfere with TFO. More measurement is necessary to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analyze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impairments.</a:t>
            </a: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6506" y="17759261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Modify system configuration (e.g. set </a:t>
            </a:r>
            <a:r>
              <a:rPr lang="en-US" sz="2354" dirty="0" err="1">
                <a:latin typeface="Helvetica Neue" charset="0"/>
                <a:ea typeface="Helvetica Neue" charset="0"/>
                <a:cs typeface="Helvetica Neue" charset="0"/>
              </a:rPr>
              <a:t>iptables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 rules, enable ECN) for a given test state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9628" y="23081228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Passively observe generated traffic to determine network reaction to test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0563" y="21271084"/>
            <a:ext cx="2458293" cy="190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High worker concurrency, since most time is spent waiting on replies.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7701" y="27649341"/>
            <a:ext cx="98012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is available in </a:t>
            </a:r>
            <a:r>
              <a:rPr lang="en-US" sz="2800" dirty="0" err="1">
                <a:latin typeface="Helvetica Neue" charset="0"/>
                <a:ea typeface="Helvetica Neue" charset="0"/>
                <a:cs typeface="Helvetica Neue" charset="0"/>
              </a:rPr>
              <a:t>debian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unstable: 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Inconsolata Medium" charset="0"/>
                <a:ea typeface="Inconsolata Medium" charset="0"/>
                <a:cs typeface="Inconsolata Medium" charset="0"/>
              </a:rPr>
              <a:t># apt </a:t>
            </a:r>
            <a:r>
              <a:rPr lang="en-US" sz="2800" dirty="0">
                <a:latin typeface="Inconsolata Medium" charset="0"/>
                <a:ea typeface="Inconsolata Medium" charset="0"/>
                <a:cs typeface="Inconsolata Medium" charset="0"/>
              </a:rPr>
              <a:t>install </a:t>
            </a:r>
            <a:r>
              <a:rPr lang="en-US" sz="2800" dirty="0" err="1" smtClean="0">
                <a:latin typeface="Inconsolata Medium" charset="0"/>
                <a:ea typeface="Inconsolata Medium" charset="0"/>
                <a:cs typeface="Inconsolata Medium" charset="0"/>
              </a:rPr>
              <a:t>pathspider</a:t>
            </a:r>
            <a:endParaRPr lang="en-US" sz="2800" dirty="0">
              <a:latin typeface="Inconsolata Medium" charset="0"/>
              <a:ea typeface="Inconsolata Medium" charset="0"/>
              <a:cs typeface="Inconsolata Medium" charset="0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0.9.0 alpha was released shortly before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ANRW!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Active development on new plugins (e.g. SCTP, UDP-Lite, MPTCP), enhancements, and integration with the </a:t>
            </a:r>
            <a:b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MAMI Path Transparency Observatory continues.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41088" y="24599446"/>
            <a:ext cx="10248182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>
                <a:latin typeface="Helvetica Neue" charset="0"/>
                <a:ea typeface="Helvetica Neue" charset="0"/>
                <a:cs typeface="Helvetica Neue" charset="0"/>
              </a:rPr>
              <a:t>Each plugin 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consists of functions for generating test traffic, observing the resulting packets, and merging data into pre-analyzed observations. Each plugin handles a particular type of impairment (e.g. ECN, TFO, DSCP).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965757" y="15048019"/>
            <a:ext cx="7124603" cy="916077"/>
            <a:chOff x="2163421" y="14134760"/>
            <a:chExt cx="7124603" cy="916077"/>
          </a:xfrm>
        </p:grpSpPr>
        <p:sp>
          <p:nvSpPr>
            <p:cNvPr id="63" name="Abgerundetes Rechteck 62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Architecture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13835443" y="15128405"/>
            <a:ext cx="8267246" cy="916077"/>
            <a:chOff x="2163421" y="14134760"/>
            <a:chExt cx="7124603" cy="916077"/>
          </a:xfrm>
        </p:grpSpPr>
        <p:sp>
          <p:nvSpPr>
            <p:cNvPr id="78" name="Abgerundetes Rechteck 77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Results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965757" y="26399722"/>
            <a:ext cx="7124603" cy="916077"/>
            <a:chOff x="2163421" y="14134760"/>
            <a:chExt cx="7124603" cy="916077"/>
          </a:xfrm>
        </p:grpSpPr>
        <p:sp>
          <p:nvSpPr>
            <p:cNvPr id="81" name="Abgerundetes Rechteck 80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Getting Started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384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Bauhaus 93</vt:lpstr>
      <vt:lpstr>Calibri</vt:lpstr>
      <vt:lpstr>DejaVu Sans</vt:lpstr>
      <vt:lpstr>Helvetica Neue</vt:lpstr>
      <vt:lpstr>Inconsolata Medium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Mirja</dc:creator>
  <dc:description/>
  <cp:lastModifiedBy>Microsoft Office User</cp:lastModifiedBy>
  <cp:revision>31</cp:revision>
  <dcterms:created xsi:type="dcterms:W3CDTF">2016-04-13T18:03:01Z</dcterms:created>
  <dcterms:modified xsi:type="dcterms:W3CDTF">2016-07-08T11:07:24Z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