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EAA"/>
    <a:srgbClr val="FF8080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10" d="100"/>
          <a:sy n="10" d="100"/>
        </p:scale>
        <p:origin x="1236" y="-102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74276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613604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007" y="422602"/>
            <a:ext cx="6455296" cy="314840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22602"/>
            <a:ext cx="6715125" cy="2771775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6915508" y="2180188"/>
            <a:ext cx="16060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noProof="0" dirty="0" smtClean="0">
                <a:latin typeface="Bauhaus 93" panose="04030905020B02020C02" pitchFamily="82" charset="0"/>
              </a:rPr>
              <a:t>measurement and architecture for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a </a:t>
            </a:r>
            <a:r>
              <a:rPr lang="en-US" sz="4800" baseline="0" noProof="0" dirty="0" err="1" smtClean="0">
                <a:latin typeface="Bauhaus 93" panose="04030905020B02020C02" pitchFamily="82" charset="0"/>
              </a:rPr>
              <a:t>middleboxed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Internet</a:t>
            </a:r>
            <a:endParaRPr lang="en-US" sz="4800" noProof="0" dirty="0">
              <a:latin typeface="Bauhaus 93" panose="04030905020B02020C02" pitchFamily="82" charset="0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1009046" y="2978762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869051" y="2978762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mamiproject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hyperlink" Target="http://observatory.mami-project.eu/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racebox.org/" TargetMode="External"/><Relationship Id="rId11" Type="http://schemas.openxmlformats.org/officeDocument/2006/relationships/image" Target="../media/image9.emf"/><Relationship Id="rId5" Type="http://schemas.openxmlformats.org/officeDocument/2006/relationships/hyperlink" Target="https://www.monroe-project.eu/" TargetMode="Externa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hyperlink" Target="https://pathspider.net/" TargetMode="External"/><Relationship Id="rId9" Type="http://schemas.openxmlformats.org/officeDocument/2006/relationships/hyperlink" Target="https://datatracker.ietf.org/doc/draft-trammell-plus-spec/" TargetMode="External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31" y="34254330"/>
            <a:ext cx="7173581" cy="222523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594" y="14232793"/>
            <a:ext cx="9142857" cy="1885714"/>
          </a:xfrm>
          <a:prstGeom prst="rect">
            <a:avLst/>
          </a:prstGeom>
        </p:spPr>
      </p:pic>
      <p:sp>
        <p:nvSpPr>
          <p:cNvPr id="36" name="Abgerundetes Rechteck 35"/>
          <p:cNvSpPr/>
          <p:nvPr/>
        </p:nvSpPr>
        <p:spPr>
          <a:xfrm>
            <a:off x="15889004" y="6933011"/>
            <a:ext cx="13320000" cy="20956188"/>
          </a:xfrm>
          <a:prstGeom prst="roundRect">
            <a:avLst>
              <a:gd name="adj" fmla="val 11862"/>
            </a:avLst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MEASUREMENT </a:t>
            </a:r>
          </a:p>
          <a:p>
            <a:pPr algn="ctr"/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AS PART OF THE DESIGN PROCESS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Using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PATH</a:t>
            </a:r>
            <a:r>
              <a:rPr lang="en-US" sz="3200" dirty="0" err="1" smtClean="0">
                <a:solidFill>
                  <a:schemeClr val="tx1"/>
                </a:solidFill>
                <a:latin typeface="Bauhaus 93" panose="04030905020B02020C02" pitchFamily="82" charset="0"/>
              </a:rPr>
              <a:t>spider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to measure Internet path transparency,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publicly available on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GitHub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4"/>
              </a:rPr>
              <a:t>https://pathspider.net/</a:t>
            </a: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Experimental evaluation focusing on Mobile Broadband network, using MONROE nodes connected to 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up to 3 providers and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WiFi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: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5"/>
              </a:rPr>
              <a:t>https://www.monroe-project.eu/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Complemented measurement of the path with tools such as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Tracebox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: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6"/>
              </a:rPr>
              <a:t>http://www.tracebox.org/</a:t>
            </a: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Large-scale data collection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from diverse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sources in the 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Path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Transperancy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Observatory (PTO):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7"/>
              </a:rPr>
              <a:t>http://observatory.mami-project.eu/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</a:p>
          <a:p>
            <a:pPr marL="88265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  <a:latin typeface="Helvetica Neue"/>
              </a:rPr>
              <a:t>Observation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: a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given </a:t>
            </a:r>
            <a:r>
              <a:rPr lang="en-US" sz="3200" i="1" dirty="0" smtClean="0">
                <a:solidFill>
                  <a:schemeClr val="tx1"/>
                </a:solidFill>
                <a:latin typeface="Helvetica Neue"/>
              </a:rPr>
              <a:t>condition c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was </a:t>
            </a:r>
            <a:br>
              <a:rPr lang="en-US" sz="3200" dirty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observed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on a given </a:t>
            </a:r>
            <a:r>
              <a:rPr lang="en-US" sz="3200" i="1" dirty="0" smtClean="0">
                <a:solidFill>
                  <a:schemeClr val="tx1"/>
                </a:solidFill>
                <a:latin typeface="Helvetica Neue"/>
              </a:rPr>
              <a:t>path p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at a given </a:t>
            </a:r>
            <a:r>
              <a:rPr lang="en-US" sz="3200" i="1" dirty="0" smtClean="0">
                <a:solidFill>
                  <a:schemeClr val="tx1"/>
                </a:solidFill>
                <a:latin typeface="Helvetica Neue"/>
              </a:rPr>
              <a:t>time t</a:t>
            </a:r>
          </a:p>
          <a:p>
            <a:pPr marL="1512888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e.g. that ECN was successfully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negotiated, or TFO works</a:t>
            </a:r>
          </a:p>
        </p:txBody>
      </p:sp>
      <p:pic>
        <p:nvPicPr>
          <p:cNvPr id="46" name="image5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706189" y="6386320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Abgerundetes Rechteck 46"/>
          <p:cNvSpPr/>
          <p:nvPr/>
        </p:nvSpPr>
        <p:spPr>
          <a:xfrm>
            <a:off x="1214640" y="6933010"/>
            <a:ext cx="13320000" cy="20956189"/>
          </a:xfrm>
          <a:prstGeom prst="roundRect">
            <a:avLst>
              <a:gd name="adj" fmla="val 11175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t" anchorCtr="0"/>
          <a:lstStyle/>
          <a:p>
            <a:pPr algn="ctr"/>
            <a:r>
              <a:rPr lang="de-DE" sz="4400" dirty="0">
                <a:solidFill>
                  <a:schemeClr val="tx1"/>
                </a:solidFill>
                <a:latin typeface="Helvetica Neue"/>
              </a:rPr>
              <a:t>IN-NETWORK FUNCTIONS AND </a:t>
            </a:r>
            <a:endParaRPr lang="de-DE" sz="4400" dirty="0" smtClean="0">
              <a:solidFill>
                <a:schemeClr val="tx1"/>
              </a:solidFill>
              <a:latin typeface="Helvetica Neue"/>
            </a:endParaRPr>
          </a:p>
          <a:p>
            <a:pPr algn="ctr"/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ENCRYPTION</a:t>
            </a:r>
          </a:p>
          <a:p>
            <a:pPr>
              <a:spcBef>
                <a:spcPts val="1200"/>
              </a:spcBef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Many </a:t>
            </a:r>
            <a:r>
              <a:rPr lang="en-US" sz="3200" b="1" dirty="0" err="1" smtClean="0">
                <a:solidFill>
                  <a:schemeClr val="tx1"/>
                </a:solidFill>
                <a:latin typeface="Helvetica Neue"/>
              </a:rPr>
              <a:t>middleboxes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in current generation mobile networks [1]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e.g. for NATs, firewall, or performance enhancing as transcoding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often based on </a:t>
            </a:r>
            <a:r>
              <a:rPr lang="en-US" sz="3200" b="1" dirty="0" smtClean="0">
                <a:solidFill>
                  <a:schemeClr val="tx1"/>
                </a:solidFill>
                <a:latin typeface="Helvetica Neue"/>
              </a:rPr>
              <a:t>clear text information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in protocol headers/payload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e.g., TCP sequence and acknowledgement numbers to measure RTT for performances diagnostics</a:t>
            </a:r>
          </a:p>
          <a:p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Three driving forces that presents a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need for architectural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changes:</a:t>
            </a: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chemeClr val="tx1"/>
                </a:solidFill>
                <a:latin typeface="Helvetica Neue"/>
              </a:rPr>
              <a:t>This raises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new questions on the design of transport protocols: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Helvetica Neue"/>
              </a:rPr>
              <a:t>H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ow does encryption impact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existing deployed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infrastructure?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Helvetica Neue"/>
              </a:rPr>
              <a:t>W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hat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options may exist to design new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protocols with explicit support for certain in-network function? </a:t>
            </a:r>
            <a:endParaRPr lang="en-US" sz="3200" dirty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What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form of operational support would need to be offered when these new protocols are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deployed?</a:t>
            </a:r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2000" dirty="0" smtClean="0">
              <a:solidFill>
                <a:schemeClr val="tx1"/>
              </a:solidFill>
              <a:latin typeface="Helvetica Neue"/>
            </a:endParaRPr>
          </a:p>
          <a:p>
            <a:endParaRPr lang="en-US" sz="2000" dirty="0" smtClean="0">
              <a:solidFill>
                <a:schemeClr val="tx1"/>
              </a:solidFill>
              <a:latin typeface="Helvetica Neue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      [1] Z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. Wang, Z. </a:t>
            </a:r>
            <a:r>
              <a:rPr lang="en-US" sz="2000" dirty="0" err="1">
                <a:solidFill>
                  <a:schemeClr val="tx1"/>
                </a:solidFill>
                <a:latin typeface="Helvetica Neue"/>
              </a:rPr>
              <a:t>Qian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, Q. </a:t>
            </a:r>
            <a:r>
              <a:rPr lang="en-US" sz="2000" dirty="0" err="1">
                <a:solidFill>
                  <a:schemeClr val="tx1"/>
                </a:solidFill>
                <a:latin typeface="Helvetica Neue"/>
              </a:rPr>
              <a:t>Xu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, Z. M. Mao, and M. Zhang, “An untold </a:t>
            </a: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story  of </a:t>
            </a:r>
            <a:r>
              <a:rPr lang="en-US" sz="2000" dirty="0" err="1">
                <a:solidFill>
                  <a:schemeClr val="tx1"/>
                </a:solidFill>
                <a:latin typeface="Helvetica Neue"/>
              </a:rPr>
              <a:t>middleboxes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 in cellular </a:t>
            </a: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   </a:t>
            </a:r>
            <a:br>
              <a:rPr lang="en-US" sz="20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           networks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,” </a:t>
            </a: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ACM SIGCOMM, 2011.</a:t>
            </a:r>
            <a:endParaRPr lang="de-DE" sz="2000" dirty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 smtClean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1214640" y="29155832"/>
            <a:ext cx="27656146" cy="8855242"/>
          </a:xfrm>
          <a:prstGeom prst="roundRect">
            <a:avLst>
              <a:gd name="adj" fmla="val 13569"/>
            </a:avLst>
          </a:prstGeom>
          <a:noFill/>
          <a:ln w="127000">
            <a:solidFill>
              <a:srgbClr val="87D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4400" dirty="0">
                <a:solidFill>
                  <a:schemeClr val="tx1"/>
                </a:solidFill>
                <a:latin typeface="Helvetica Neue"/>
              </a:rPr>
              <a:t>PROTOCOL DESIGN FOR </a:t>
            </a:r>
            <a:r>
              <a:rPr lang="de-DE" sz="4400" dirty="0" smtClean="0">
                <a:solidFill>
                  <a:schemeClr val="tx1"/>
                </a:solidFill>
                <a:latin typeface="Helvetica Neue"/>
              </a:rPr>
              <a:t>MEASUREMENT</a:t>
            </a:r>
          </a:p>
          <a:p>
            <a:pPr>
              <a:spcBef>
                <a:spcPts val="1200"/>
              </a:spcBef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The availability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of large scale measurement data enables a new approach to protocol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design:</a:t>
            </a:r>
          </a:p>
          <a:p>
            <a:pPr marL="817563" indent="-536575">
              <a:buFontTx/>
              <a:buChar char="→"/>
            </a:pPr>
            <a:r>
              <a:rPr lang="en-US" sz="3200" b="1" dirty="0">
                <a:solidFill>
                  <a:schemeClr val="tx1"/>
                </a:solidFill>
                <a:latin typeface="Helvetica Neue"/>
              </a:rPr>
              <a:t>Maps of </a:t>
            </a:r>
            <a:r>
              <a:rPr lang="en-US" sz="3200" b="1" dirty="0" err="1">
                <a:solidFill>
                  <a:schemeClr val="tx1"/>
                </a:solidFill>
                <a:latin typeface="Helvetica Neue"/>
              </a:rPr>
              <a:t>middlebox</a:t>
            </a:r>
            <a:r>
              <a:rPr lang="en-US" sz="3200" b="1" dirty="0">
                <a:solidFill>
                  <a:schemeClr val="tx1"/>
                </a:solidFill>
                <a:latin typeface="Helvetica Neue"/>
              </a:rPr>
              <a:t> manipulation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within the Internet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provide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background for design decisions about </a:t>
            </a:r>
            <a:r>
              <a:rPr lang="en-US" sz="3200" b="1" dirty="0">
                <a:solidFill>
                  <a:schemeClr val="tx1"/>
                </a:solidFill>
                <a:latin typeface="Helvetica Neue"/>
              </a:rPr>
              <a:t>protocol engineering and evolution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.</a:t>
            </a: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The </a:t>
            </a:r>
            <a:r>
              <a:rPr lang="en-US" sz="3200" i="1" dirty="0">
                <a:solidFill>
                  <a:schemeClr val="tx1"/>
                </a:solidFill>
                <a:latin typeface="Helvetica Neue"/>
              </a:rPr>
              <a:t>Path Layer UDP Substrate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 (PLUS)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proposes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a framework for information exposure with a focus on measurements and </a:t>
            </a:r>
            <a:r>
              <a:rPr lang="en-US" sz="3200" dirty="0" err="1">
                <a:solidFill>
                  <a:schemeClr val="tx1"/>
                </a:solidFill>
                <a:latin typeface="Helvetica Neue"/>
              </a:rPr>
              <a:t>diagnosability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 in a transport-protocol-independent way: see </a:t>
            </a:r>
            <a:r>
              <a:rPr lang="en-US" sz="3200" dirty="0">
                <a:solidFill>
                  <a:schemeClr val="tx1"/>
                </a:solidFill>
                <a:latin typeface="Helvetica Neue"/>
                <a:hlinkClick r:id="rId9"/>
              </a:rPr>
              <a:t>https://datatracker.ietf.org/doc/draft-trammell-plus-spec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9"/>
              </a:rPr>
              <a:t>/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endParaRPr lang="de-DE" sz="3200" dirty="0" smtClean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48" name="image6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7345290" y="28698632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el 1"/>
          <p:cNvSpPr txBox="1">
            <a:spLocks/>
          </p:cNvSpPr>
          <p:nvPr/>
        </p:nvSpPr>
        <p:spPr>
          <a:xfrm>
            <a:off x="666000" y="4108469"/>
            <a:ext cx="28878903" cy="1433640"/>
          </a:xfrm>
          <a:prstGeom prst="rect">
            <a:avLst/>
          </a:prstGeom>
        </p:spPr>
        <p:txBody>
          <a:bodyPr anchor="t"/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Helvetica Neue"/>
              </a:rPr>
              <a:t>Measurement-based Protocol </a:t>
            </a:r>
            <a:r>
              <a:rPr lang="en-US" sz="9600" b="1" dirty="0" smtClean="0">
                <a:latin typeface="Helvetica Neue"/>
              </a:rPr>
              <a:t>Design</a:t>
            </a:r>
          </a:p>
          <a:p>
            <a:r>
              <a:rPr lang="en-US" sz="3200" b="1" dirty="0" err="1">
                <a:latin typeface="Helvetica Neue"/>
              </a:rPr>
              <a:t>Gorry</a:t>
            </a:r>
            <a:r>
              <a:rPr lang="en-US" sz="3200" b="1" dirty="0">
                <a:latin typeface="Helvetica Neue"/>
              </a:rPr>
              <a:t> </a:t>
            </a:r>
            <a:r>
              <a:rPr lang="en-US" sz="3200" b="1" dirty="0" err="1" smtClean="0">
                <a:latin typeface="Helvetica Neue"/>
              </a:rPr>
              <a:t>Fairhurst</a:t>
            </a:r>
            <a:r>
              <a:rPr lang="en-US" sz="3200" b="1" dirty="0" smtClean="0">
                <a:latin typeface="Helvetica Neue"/>
              </a:rPr>
              <a:t> (University </a:t>
            </a:r>
            <a:r>
              <a:rPr lang="en-US" sz="3200" b="1" dirty="0">
                <a:latin typeface="Helvetica Neue"/>
              </a:rPr>
              <a:t>of </a:t>
            </a:r>
            <a:r>
              <a:rPr lang="en-US" sz="3200" b="1" dirty="0" smtClean="0">
                <a:latin typeface="Helvetica Neue"/>
              </a:rPr>
              <a:t>Aberdeen), Mirja </a:t>
            </a:r>
            <a:r>
              <a:rPr lang="en-US" sz="3200" b="1" dirty="0" err="1" smtClean="0">
                <a:latin typeface="Helvetica Neue"/>
              </a:rPr>
              <a:t>Kuühlewind</a:t>
            </a:r>
            <a:r>
              <a:rPr lang="en-US" sz="3200" b="1" dirty="0" smtClean="0">
                <a:latin typeface="Helvetica Neue"/>
              </a:rPr>
              <a:t> (Networked </a:t>
            </a:r>
            <a:r>
              <a:rPr lang="en-US" sz="3200" b="1" dirty="0">
                <a:latin typeface="Helvetica Neue"/>
              </a:rPr>
              <a:t>Systems Group, ETH </a:t>
            </a:r>
            <a:r>
              <a:rPr lang="en-US" sz="3200" b="1" dirty="0" smtClean="0">
                <a:latin typeface="Helvetica Neue"/>
              </a:rPr>
              <a:t>Zurich), and  </a:t>
            </a:r>
            <a:r>
              <a:rPr lang="en-US" sz="3200" b="1" dirty="0">
                <a:latin typeface="Helvetica Neue"/>
              </a:rPr>
              <a:t>Diego </a:t>
            </a:r>
            <a:r>
              <a:rPr lang="en-US" sz="3200" b="1" dirty="0" smtClean="0">
                <a:latin typeface="Helvetica Neue"/>
              </a:rPr>
              <a:t>Lopez (</a:t>
            </a:r>
            <a:r>
              <a:rPr lang="en-US" sz="3200" b="1" dirty="0" err="1" smtClean="0">
                <a:latin typeface="Helvetica Neue"/>
              </a:rPr>
              <a:t>Telefonica</a:t>
            </a:r>
            <a:r>
              <a:rPr lang="en-US" sz="3200" b="1" dirty="0" smtClean="0">
                <a:latin typeface="Helvetica Neue"/>
              </a:rPr>
              <a:t> I+D</a:t>
            </a:r>
            <a:r>
              <a:rPr lang="en-US" sz="3200" b="1" dirty="0">
                <a:latin typeface="Helvetica Neue"/>
              </a:rPr>
              <a:t>)</a:t>
            </a:r>
            <a:endParaRPr lang="en-US" sz="3200" b="1" dirty="0">
              <a:latin typeface="Helvetica Neue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73609" y="11705690"/>
            <a:ext cx="8737600" cy="5705356"/>
            <a:chOff x="3277600" y="17433339"/>
            <a:chExt cx="8737600" cy="5705356"/>
          </a:xfrm>
        </p:grpSpPr>
        <p:sp>
          <p:nvSpPr>
            <p:cNvPr id="27" name="Shape 168"/>
            <p:cNvSpPr/>
            <p:nvPr/>
          </p:nvSpPr>
          <p:spPr>
            <a:xfrm>
              <a:off x="4303449" y="22284214"/>
              <a:ext cx="2208938" cy="8412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The end-to-end</a:t>
              </a:r>
            </a:p>
            <a:p>
              <a:pPr algn="ctr"/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ideal</a:t>
              </a:r>
              <a:endParaRPr sz="2400" i="1" dirty="0">
                <a:latin typeface="Helvetica Neue"/>
                <a:cs typeface="Arial" panose="020B0604020202020204" pitchFamily="34" charset="0"/>
              </a:endParaRPr>
            </a:p>
          </p:txBody>
        </p:sp>
        <p:sp>
          <p:nvSpPr>
            <p:cNvPr id="28" name="Shape 168"/>
            <p:cNvSpPr/>
            <p:nvPr/>
          </p:nvSpPr>
          <p:spPr>
            <a:xfrm>
              <a:off x="8414540" y="22297439"/>
              <a:ext cx="3066352" cy="8412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Today’s </a:t>
              </a:r>
              <a:r>
                <a:rPr lang="en-US" sz="2400" i="1" dirty="0" err="1" smtClean="0">
                  <a:latin typeface="Helvetica Neue"/>
                  <a:cs typeface="Arial" panose="020B0604020202020204" pitchFamily="34" charset="0"/>
                </a:rPr>
                <a:t>middleboxed</a:t>
              </a:r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 </a:t>
              </a:r>
              <a:br>
                <a:rPr lang="en-US" sz="2400" i="1" dirty="0" smtClean="0">
                  <a:latin typeface="Helvetica Neue"/>
                  <a:cs typeface="Arial" panose="020B0604020202020204" pitchFamily="34" charset="0"/>
                </a:rPr>
              </a:br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reality</a:t>
              </a:r>
              <a:endParaRPr sz="2400" i="1" dirty="0">
                <a:latin typeface="Helvetica Neue"/>
                <a:cs typeface="Arial" panose="020B0604020202020204" pitchFamily="34" charset="0"/>
              </a:endParaRPr>
            </a:p>
          </p:txBody>
        </p:sp>
        <p:pic>
          <p:nvPicPr>
            <p:cNvPr id="29" name="Picture 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77600" y="17433339"/>
              <a:ext cx="8737600" cy="4864100"/>
            </a:xfrm>
            <a:prstGeom prst="rect">
              <a:avLst/>
            </a:prstGeom>
          </p:spPr>
        </p:pic>
      </p:grpSp>
      <p:grpSp>
        <p:nvGrpSpPr>
          <p:cNvPr id="10" name="Gruppieren 9"/>
          <p:cNvGrpSpPr/>
          <p:nvPr/>
        </p:nvGrpSpPr>
        <p:grpSpPr>
          <a:xfrm>
            <a:off x="1779270" y="18335682"/>
            <a:ext cx="12659118" cy="4635384"/>
            <a:chOff x="1807753" y="18174830"/>
            <a:chExt cx="12659118" cy="4635384"/>
          </a:xfrm>
        </p:grpSpPr>
        <p:sp>
          <p:nvSpPr>
            <p:cNvPr id="5" name="Gleichschenkliges Dreieck 4"/>
            <p:cNvSpPr/>
            <p:nvPr/>
          </p:nvSpPr>
          <p:spPr>
            <a:xfrm>
              <a:off x="5995832" y="19212980"/>
              <a:ext cx="3757616" cy="302698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4118645" y="18174830"/>
              <a:ext cx="751199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latin typeface="Helvetica Neue"/>
                </a:rPr>
                <a:t>Expanding deployment of encryption </a:t>
              </a:r>
            </a:p>
            <a:p>
              <a:pPr algn="ctr"/>
              <a:r>
                <a:rPr lang="en-US" sz="3200" b="1" dirty="0" smtClean="0">
                  <a:latin typeface="Helvetica Neue"/>
                </a:rPr>
                <a:t>to </a:t>
              </a:r>
              <a:r>
                <a:rPr lang="en-US" sz="3200" b="1" dirty="0">
                  <a:latin typeface="Helvetica Neue"/>
                </a:rPr>
                <a:t>protect end-user privacy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807753" y="20748111"/>
              <a:ext cx="4621778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latin typeface="Helvetica Neue"/>
                </a:rPr>
                <a:t>Restoration </a:t>
              </a:r>
              <a:r>
                <a:rPr lang="en-US" sz="3200" b="1" dirty="0">
                  <a:latin typeface="Helvetica Neue"/>
                </a:rPr>
                <a:t>of the </a:t>
              </a:r>
              <a:endParaRPr lang="en-US" sz="3200" b="1" dirty="0" smtClean="0">
                <a:latin typeface="Helvetica Neue"/>
              </a:endParaRPr>
            </a:p>
            <a:p>
              <a:pPr algn="ctr"/>
              <a:r>
                <a:rPr lang="en-US" sz="3200" b="1" dirty="0" smtClean="0">
                  <a:latin typeface="Helvetica Neue"/>
                </a:rPr>
                <a:t>end-to-end </a:t>
              </a:r>
              <a:r>
                <a:rPr lang="en-US" sz="3200" b="1" dirty="0">
                  <a:latin typeface="Helvetica Neue"/>
                </a:rPr>
                <a:t>principle </a:t>
              </a:r>
              <a:endParaRPr lang="en-US" sz="3200" b="1" dirty="0" smtClean="0">
                <a:latin typeface="Helvetica Neue"/>
              </a:endParaRPr>
            </a:p>
            <a:p>
              <a:pPr algn="ctr"/>
              <a:r>
                <a:rPr lang="en-US" sz="3200" b="1" dirty="0" smtClean="0">
                  <a:latin typeface="Helvetica Neue"/>
                </a:rPr>
                <a:t>in </a:t>
              </a:r>
              <a:r>
                <a:rPr lang="en-US" sz="3200" b="1" dirty="0">
                  <a:latin typeface="Helvetica Neue"/>
                </a:rPr>
                <a:t>the face of </a:t>
              </a:r>
              <a:endParaRPr lang="en-US" sz="3200" b="1" dirty="0" smtClean="0">
                <a:latin typeface="Helvetica Neue"/>
              </a:endParaRPr>
            </a:p>
            <a:p>
              <a:pPr algn="ctr"/>
              <a:r>
                <a:rPr lang="en-US" sz="3200" b="1" dirty="0" smtClean="0">
                  <a:latin typeface="Helvetica Neue"/>
                </a:rPr>
                <a:t>increasing </a:t>
              </a:r>
              <a:r>
                <a:rPr lang="en-US" sz="3200" b="1" dirty="0">
                  <a:latin typeface="Helvetica Neue"/>
                </a:rPr>
                <a:t>ossification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9550140" y="20748110"/>
              <a:ext cx="4916731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latin typeface="Helvetica Neue"/>
                </a:rPr>
                <a:t>Dependency on</a:t>
              </a:r>
            </a:p>
            <a:p>
              <a:pPr algn="ctr"/>
              <a:r>
                <a:rPr lang="en-US" sz="3200" b="1" dirty="0" smtClean="0">
                  <a:latin typeface="Helvetica Neue"/>
                </a:rPr>
                <a:t>in-network functionality </a:t>
              </a:r>
            </a:p>
            <a:p>
              <a:pPr algn="ctr"/>
              <a:r>
                <a:rPr lang="en-US" sz="3200" b="1" dirty="0" smtClean="0">
                  <a:latin typeface="Helvetica Neue"/>
                </a:rPr>
                <a:t>to support </a:t>
              </a:r>
            </a:p>
            <a:p>
              <a:pPr algn="ctr"/>
              <a:r>
                <a:rPr lang="en-US" sz="3200" b="1" dirty="0" smtClean="0">
                  <a:latin typeface="Helvetica Neue"/>
                </a:rPr>
                <a:t>network operations</a:t>
              </a:r>
              <a:endParaRPr lang="en-US" sz="3200" b="1" dirty="0">
                <a:latin typeface="Helvetica Neue"/>
              </a:endParaRPr>
            </a:p>
          </p:txBody>
        </p:sp>
      </p:grpSp>
      <p:pic>
        <p:nvPicPr>
          <p:cNvPr id="11" name="Grafik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666" y="10278023"/>
            <a:ext cx="6162675" cy="286702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9467666" y="13079028"/>
            <a:ext cx="6085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A/B-</a:t>
            </a:r>
            <a:r>
              <a:rPr lang="de-DE" sz="2800" dirty="0" err="1" smtClean="0"/>
              <a:t>testing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performed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PATH</a:t>
            </a:r>
            <a:r>
              <a:rPr lang="de-DE" sz="2800" dirty="0" err="1" smtClean="0">
                <a:latin typeface="Bauhaus 93" panose="04030905020B02020C02" pitchFamily="82" charset="0"/>
              </a:rPr>
              <a:t>spider</a:t>
            </a:r>
            <a:endParaRPr lang="en-US" sz="2800" dirty="0">
              <a:latin typeface="Bauhaus 93" panose="04030905020B02020C02" pitchFamily="82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9915" y="10616160"/>
            <a:ext cx="2190750" cy="219075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1311" y="17821964"/>
            <a:ext cx="3419475" cy="218122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693" y="20902030"/>
            <a:ext cx="8768597" cy="6477070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2238702" y="31528825"/>
            <a:ext cx="122959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atin typeface="Helvetica Neue"/>
              </a:rPr>
              <a:t>Goals</a:t>
            </a:r>
            <a:endParaRPr lang="en-US" sz="3200" b="1" dirty="0">
              <a:latin typeface="Helvetica Neue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latin typeface="Helvetica Neue"/>
              </a:rPr>
              <a:t>Increase the likelihood </a:t>
            </a:r>
            <a:r>
              <a:rPr lang="en-US" sz="3200" dirty="0">
                <a:latin typeface="Helvetica Neue"/>
              </a:rPr>
              <a:t>that new protocols will be deployable across the entire Internet, </a:t>
            </a:r>
            <a:r>
              <a:rPr lang="en-US" sz="3200" dirty="0" smtClean="0">
                <a:latin typeface="Helvetica Neue"/>
              </a:rPr>
              <a:t>regarding the </a:t>
            </a:r>
            <a:r>
              <a:rPr lang="en-US" sz="3200" dirty="0">
                <a:latin typeface="Helvetica Neue"/>
              </a:rPr>
              <a:t>range of effects from </a:t>
            </a:r>
            <a:r>
              <a:rPr lang="en-US" sz="3200" dirty="0" err="1">
                <a:latin typeface="Helvetica Neue"/>
              </a:rPr>
              <a:t>middlebox</a:t>
            </a:r>
            <a:r>
              <a:rPr lang="en-US" sz="3200" dirty="0">
                <a:latin typeface="Helvetica Neue"/>
              </a:rPr>
              <a:t> manipulation </a:t>
            </a:r>
            <a:r>
              <a:rPr lang="en-US" sz="3200" dirty="0" smtClean="0">
                <a:latin typeface="Helvetica Neue"/>
              </a:rPr>
              <a:t>on </a:t>
            </a:r>
            <a:r>
              <a:rPr lang="en-US" sz="3200" dirty="0">
                <a:latin typeface="Helvetica Neue"/>
              </a:rPr>
              <a:t>various packet </a:t>
            </a:r>
            <a:r>
              <a:rPr lang="en-US" sz="3200" dirty="0" smtClean="0">
                <a:latin typeface="Helvetica Neue"/>
              </a:rPr>
              <a:t>headers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latin typeface="Helvetica Neue"/>
              </a:rPr>
              <a:t>Build-in support for in-network </a:t>
            </a:r>
            <a:r>
              <a:rPr lang="en-US" sz="3200" dirty="0">
                <a:latin typeface="Helvetica Neue"/>
              </a:rPr>
              <a:t>performance </a:t>
            </a:r>
            <a:r>
              <a:rPr lang="en-US" sz="3200" dirty="0" smtClean="0">
                <a:latin typeface="Helvetica Neue"/>
              </a:rPr>
              <a:t/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measurement to </a:t>
            </a:r>
            <a:r>
              <a:rPr lang="en-US" sz="3200" dirty="0">
                <a:latin typeface="Helvetica Neue"/>
              </a:rPr>
              <a:t>be explicitly designed </a:t>
            </a:r>
            <a:r>
              <a:rPr lang="en-US" sz="3200" dirty="0" smtClean="0">
                <a:latin typeface="Helvetica Neue"/>
              </a:rPr>
              <a:t>into </a:t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next </a:t>
            </a:r>
            <a:r>
              <a:rPr lang="en-US" sz="3200" dirty="0">
                <a:latin typeface="Helvetica Neue"/>
              </a:rPr>
              <a:t>generation </a:t>
            </a:r>
            <a:r>
              <a:rPr lang="en-US" sz="3200" dirty="0" smtClean="0">
                <a:latin typeface="Helvetica Neue"/>
              </a:rPr>
              <a:t>network protocol </a:t>
            </a:r>
            <a:r>
              <a:rPr lang="en-US" sz="3200" dirty="0">
                <a:latin typeface="Helvetica Neue"/>
              </a:rPr>
              <a:t>that </a:t>
            </a:r>
            <a:r>
              <a:rPr lang="en-US" sz="3200" dirty="0" smtClean="0">
                <a:latin typeface="Helvetica Neue"/>
              </a:rPr>
              <a:t>by </a:t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default encrypt </a:t>
            </a:r>
            <a:r>
              <a:rPr lang="en-US" sz="3200" dirty="0">
                <a:latin typeface="Helvetica Neue"/>
              </a:rPr>
              <a:t>all </a:t>
            </a:r>
            <a:r>
              <a:rPr lang="en-US" sz="3200" dirty="0" smtClean="0">
                <a:latin typeface="Helvetica Neue"/>
              </a:rPr>
              <a:t>end-to-end </a:t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protocol information</a:t>
            </a:r>
            <a:endParaRPr lang="en-US" sz="3200" dirty="0"/>
          </a:p>
        </p:txBody>
      </p:sp>
      <p:sp>
        <p:nvSpPr>
          <p:cNvPr id="25" name="Textfeld 24"/>
          <p:cNvSpPr txBox="1"/>
          <p:nvPr/>
        </p:nvSpPr>
        <p:spPr>
          <a:xfrm>
            <a:off x="15222191" y="31528825"/>
            <a:ext cx="1296104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200" b="1" dirty="0" smtClean="0">
                <a:latin typeface="Helvetica Neue"/>
              </a:rPr>
              <a:t>Design Principles</a:t>
            </a:r>
          </a:p>
          <a:p>
            <a:pPr marL="441325" indent="-441325"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latin typeface="Helvetica Neue"/>
              </a:rPr>
              <a:t>Information </a:t>
            </a:r>
            <a:r>
              <a:rPr lang="en-US" sz="3200" dirty="0">
                <a:latin typeface="Helvetica Neue"/>
              </a:rPr>
              <a:t>exposure has to happen under explicit endpoint </a:t>
            </a:r>
            <a:r>
              <a:rPr lang="en-US" sz="3200" dirty="0" smtClean="0">
                <a:latin typeface="Helvetica Neue"/>
              </a:rPr>
              <a:t>control</a:t>
            </a:r>
          </a:p>
          <a:p>
            <a:pPr marL="441325" indent="-441325">
              <a:spcBef>
                <a:spcPts val="1200"/>
              </a:spcBef>
              <a:buFont typeface="+mj-lt"/>
              <a:buAutoNum type="arabicPeriod"/>
            </a:pPr>
            <a:r>
              <a:rPr lang="en-US" sz="3200" dirty="0">
                <a:latin typeface="Helvetica Neue"/>
              </a:rPr>
              <a:t>L</a:t>
            </a:r>
            <a:r>
              <a:rPr lang="en-US" sz="3200" dirty="0" smtClean="0">
                <a:latin typeface="Helvetica Neue"/>
              </a:rPr>
              <a:t>east exposure of minimum </a:t>
            </a:r>
            <a:r>
              <a:rPr lang="en-US" sz="3200" dirty="0">
                <a:latin typeface="Helvetica Neue"/>
              </a:rPr>
              <a:t>amount of information </a:t>
            </a:r>
            <a:r>
              <a:rPr lang="en-US" sz="3200" dirty="0" smtClean="0">
                <a:latin typeface="Helvetica Neue"/>
              </a:rPr>
              <a:t>required </a:t>
            </a:r>
            <a:r>
              <a:rPr lang="en-US" sz="3200" dirty="0">
                <a:latin typeface="Helvetica Neue"/>
              </a:rPr>
              <a:t>by the proposed mechanism to solve the identified problem, in this case in-network </a:t>
            </a:r>
            <a:r>
              <a:rPr lang="en-US" sz="3200" dirty="0" smtClean="0">
                <a:latin typeface="Helvetica Neue"/>
              </a:rPr>
              <a:t>measurement</a:t>
            </a:r>
          </a:p>
          <a:p>
            <a:pPr marL="441325" indent="-441325"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latin typeface="Helvetica Neue"/>
              </a:rPr>
              <a:t>Trust by verify under the assumption that two endpoints have a trust relation for integrity protection and encryption but there is no requirement for an explicit trust relationship with the network</a:t>
            </a:r>
            <a:endParaRPr lang="en-US" sz="32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62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391</Words>
  <Application>Microsoft Office PowerPoint</Application>
  <PresentationFormat>Benutzerdefiniert</PresentationFormat>
  <Paragraphs>89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Helvetica Neue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Mirja</cp:lastModifiedBy>
  <cp:revision>31</cp:revision>
  <dcterms:created xsi:type="dcterms:W3CDTF">2016-04-13T18:03:01Z</dcterms:created>
  <dcterms:modified xsi:type="dcterms:W3CDTF">2017-05-29T14:53:29Z</dcterms:modified>
</cp:coreProperties>
</file>