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A1FF"/>
    <a:srgbClr val="87DEAA"/>
    <a:srgbClr val="FF8080"/>
    <a:srgbClr val="80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>
        <p:scale>
          <a:sx n="31" d="100"/>
          <a:sy n="31" d="100"/>
        </p:scale>
        <p:origin x="552" y="-4048"/>
      </p:cViewPr>
      <p:guideLst>
        <p:guide orient="horz" pos="1348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82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666000" y="39148450"/>
            <a:ext cx="28944000" cy="1477699"/>
            <a:chOff x="180000" y="215900"/>
            <a:chExt cx="12640076" cy="648100"/>
          </a:xfrm>
        </p:grpSpPr>
        <p:sp>
          <p:nvSpPr>
            <p:cNvPr id="9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0" name="Shape 16"/>
            <p:cNvSpPr/>
            <p:nvPr userDrawn="1"/>
          </p:nvSpPr>
          <p:spPr>
            <a:xfrm>
              <a:off x="8680076" y="215900"/>
              <a:ext cx="4140000" cy="631566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1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</p:grp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1184" y="40824011"/>
            <a:ext cx="1923719" cy="1285684"/>
          </a:xfrm>
          <a:prstGeom prst="rect">
            <a:avLst/>
          </a:prstGeom>
        </p:spPr>
      </p:pic>
      <p:pic>
        <p:nvPicPr>
          <p:cNvPr id="13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" y="40824011"/>
            <a:ext cx="1482401" cy="1644653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2270641" y="40674276"/>
            <a:ext cx="25350545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under grant agreement No</a:t>
            </a:r>
            <a:r>
              <a:rPr kumimoji="0" lang="en-US" sz="2400" b="0" i="1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688421.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reflect only the authors' </a:t>
            </a:r>
            <a:r>
              <a:rPr kumimoji="0" lang="en-US" sz="2400" b="0" i="1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Rectangle 5"/>
          <p:cNvSpPr/>
          <p:nvPr userDrawn="1"/>
        </p:nvSpPr>
        <p:spPr>
          <a:xfrm>
            <a:off x="6351818" y="41613604"/>
            <a:ext cx="17188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Supported by the Swiss State Secretariat for Education, Research and Innovation under contract number 15.0268. </a:t>
            </a:r>
          </a:p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herein do not necessarily reflect the official views of the Swiss Government.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0007" y="422602"/>
            <a:ext cx="6455296" cy="3148401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" y="422602"/>
            <a:ext cx="6715125" cy="2771775"/>
          </a:xfrm>
          <a:prstGeom prst="rect">
            <a:avLst/>
          </a:prstGeom>
        </p:spPr>
      </p:pic>
      <p:sp>
        <p:nvSpPr>
          <p:cNvPr id="18" name="Textfeld 17"/>
          <p:cNvSpPr txBox="1"/>
          <p:nvPr userDrawn="1"/>
        </p:nvSpPr>
        <p:spPr>
          <a:xfrm>
            <a:off x="6915508" y="2180188"/>
            <a:ext cx="16060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noProof="0" dirty="0" smtClean="0">
                <a:latin typeface="Bauhaus 93" panose="04030905020B02020C02" pitchFamily="82" charset="0"/>
              </a:rPr>
              <a:t>measurement and architecture for</a:t>
            </a:r>
            <a:r>
              <a:rPr lang="en-US" sz="4800" baseline="0" noProof="0" dirty="0" smtClean="0">
                <a:latin typeface="Bauhaus 93" panose="04030905020B02020C02" pitchFamily="82" charset="0"/>
              </a:rPr>
              <a:t> a </a:t>
            </a:r>
            <a:r>
              <a:rPr lang="en-US" sz="4800" baseline="0" noProof="0" dirty="0" err="1" smtClean="0">
                <a:latin typeface="Bauhaus 93" panose="04030905020B02020C02" pitchFamily="82" charset="0"/>
              </a:rPr>
              <a:t>middleboxed</a:t>
            </a:r>
            <a:r>
              <a:rPr lang="en-US" sz="4800" baseline="0" noProof="0" dirty="0" smtClean="0">
                <a:latin typeface="Bauhaus 93" panose="04030905020B02020C02" pitchFamily="82" charset="0"/>
              </a:rPr>
              <a:t> Internet</a:t>
            </a:r>
            <a:endParaRPr lang="en-US" sz="4800" noProof="0" dirty="0">
              <a:latin typeface="Bauhaus 93" panose="04030905020B02020C02" pitchFamily="82" charset="0"/>
            </a:endParaRPr>
          </a:p>
        </p:txBody>
      </p:sp>
      <p:sp>
        <p:nvSpPr>
          <p:cNvPr id="19" name="Textfeld 18"/>
          <p:cNvSpPr txBox="1"/>
          <p:nvPr userDrawn="1"/>
        </p:nvSpPr>
        <p:spPr>
          <a:xfrm>
            <a:off x="1009046" y="2978762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ami-project.eu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 userDrawn="1"/>
        </p:nvSpPr>
        <p:spPr>
          <a:xfrm>
            <a:off x="4869051" y="2978762"/>
            <a:ext cx="3379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de-DE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mamiproject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9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hyperlink" Target="https://datatracker.ietf.org/doc/draft-trammell-plus-spec/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hyperlink" Target="https://pathspider.net/" TargetMode="External"/><Relationship Id="rId7" Type="http://schemas.openxmlformats.org/officeDocument/2006/relationships/hyperlink" Target="http://www.tracebox.org/" TargetMode="External"/><Relationship Id="rId8" Type="http://schemas.openxmlformats.org/officeDocument/2006/relationships/hyperlink" Target="http://observatory.mami-project.eu/" TargetMode="External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806" y="35457517"/>
            <a:ext cx="7173581" cy="2225233"/>
          </a:xfrm>
          <a:prstGeom prst="rect">
            <a:avLst/>
          </a:prstGeom>
        </p:spPr>
      </p:pic>
      <p:sp>
        <p:nvSpPr>
          <p:cNvPr id="44" name="Abgerundetes Rechteck 43"/>
          <p:cNvSpPr/>
          <p:nvPr/>
        </p:nvSpPr>
        <p:spPr>
          <a:xfrm>
            <a:off x="1214640" y="29553038"/>
            <a:ext cx="27994364" cy="9350526"/>
          </a:xfrm>
          <a:prstGeom prst="roundRect">
            <a:avLst>
              <a:gd name="adj" fmla="val 13569"/>
            </a:avLst>
          </a:prstGeom>
          <a:noFill/>
          <a:ln w="127000">
            <a:solidFill>
              <a:srgbClr val="87D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4400" dirty="0" smtClean="0">
                <a:solidFill>
                  <a:schemeClr val="tx1"/>
                </a:solidFill>
                <a:latin typeface="Helvetica Neue"/>
              </a:rPr>
              <a:t>PROTOCOL DESIGN FOR MEASUREMENT</a:t>
            </a:r>
          </a:p>
          <a:p>
            <a:pPr>
              <a:spcBef>
                <a:spcPts val="1200"/>
              </a:spcBef>
            </a:pPr>
            <a:r>
              <a:rPr lang="en-GB" sz="3200" dirty="0" smtClean="0">
                <a:solidFill>
                  <a:schemeClr val="tx1"/>
                </a:solidFill>
                <a:latin typeface="Helvetica Neue"/>
              </a:rPr>
              <a:t>Large-scale measurement data is being used to map middlebox manipulation within the Internet. </a:t>
            </a:r>
          </a:p>
          <a:p>
            <a:pPr>
              <a:spcBef>
                <a:spcPts val="1200"/>
              </a:spcBef>
            </a:pPr>
            <a:r>
              <a:rPr lang="en-GB" sz="3200" dirty="0" smtClean="0">
                <a:solidFill>
                  <a:schemeClr val="tx1"/>
                </a:solidFill>
                <a:latin typeface="Helvetica Neue"/>
              </a:rPr>
              <a:t>This provides valuable background for </a:t>
            </a:r>
            <a:r>
              <a:rPr lang="en-GB" sz="3200" b="1" dirty="0" smtClean="0">
                <a:solidFill>
                  <a:schemeClr val="tx1"/>
                </a:solidFill>
                <a:latin typeface="Helvetica Neue"/>
              </a:rPr>
              <a:t>design decisions to engineer new protocols</a:t>
            </a:r>
            <a:r>
              <a:rPr lang="en-GB" sz="3200" dirty="0" smtClean="0">
                <a:solidFill>
                  <a:schemeClr val="tx1"/>
                </a:solidFill>
                <a:latin typeface="Helvetica Neue"/>
              </a:rPr>
              <a:t>.</a:t>
            </a:r>
          </a:p>
          <a:p>
            <a:endParaRPr lang="en-GB" sz="3200" dirty="0" smtClean="0">
              <a:solidFill>
                <a:schemeClr val="tx1"/>
              </a:solidFill>
              <a:latin typeface="Helvetica Neue"/>
            </a:endParaRPr>
          </a:p>
          <a:p>
            <a:endParaRPr lang="en-GB" sz="3200" dirty="0" smtClean="0">
              <a:solidFill>
                <a:schemeClr val="tx1"/>
              </a:solidFill>
              <a:latin typeface="Helvetica Neue"/>
            </a:endParaRPr>
          </a:p>
          <a:p>
            <a:endParaRPr lang="en-GB" sz="3200" dirty="0" smtClean="0">
              <a:solidFill>
                <a:schemeClr val="tx1"/>
              </a:solidFill>
              <a:latin typeface="Helvetica Neue"/>
            </a:endParaRPr>
          </a:p>
          <a:p>
            <a:endParaRPr lang="en-GB" sz="3200" dirty="0" smtClean="0">
              <a:solidFill>
                <a:schemeClr val="tx1"/>
              </a:solidFill>
              <a:latin typeface="Helvetica Neue"/>
            </a:endParaRPr>
          </a:p>
          <a:p>
            <a:endParaRPr lang="en-GB" sz="3200" dirty="0" smtClean="0">
              <a:solidFill>
                <a:schemeClr val="tx1"/>
              </a:solidFill>
              <a:latin typeface="Helvetica Neue"/>
            </a:endParaRPr>
          </a:p>
          <a:p>
            <a:endParaRPr lang="en-GB" sz="3200" dirty="0" smtClean="0">
              <a:solidFill>
                <a:schemeClr val="tx1"/>
              </a:solidFill>
              <a:latin typeface="Helvetica Neue"/>
            </a:endParaRPr>
          </a:p>
          <a:p>
            <a:endParaRPr lang="en-GB" sz="3200" dirty="0" smtClean="0">
              <a:solidFill>
                <a:schemeClr val="tx1"/>
              </a:solidFill>
              <a:latin typeface="Helvetica Neue"/>
            </a:endParaRPr>
          </a:p>
          <a:p>
            <a:endParaRPr lang="en-GB" sz="3200" dirty="0" smtClean="0">
              <a:solidFill>
                <a:schemeClr val="tx1"/>
              </a:solidFill>
              <a:latin typeface="Helvetica Neue"/>
            </a:endParaRPr>
          </a:p>
          <a:p>
            <a:endParaRPr lang="en-GB" sz="3200" dirty="0" smtClean="0">
              <a:solidFill>
                <a:schemeClr val="tx1"/>
              </a:solidFill>
              <a:latin typeface="Helvetica Neue"/>
            </a:endParaRPr>
          </a:p>
          <a:p>
            <a:endParaRPr lang="en-GB" sz="3200" dirty="0" smtClean="0">
              <a:solidFill>
                <a:schemeClr val="tx1"/>
              </a:solidFill>
              <a:latin typeface="Helvetica Neue"/>
            </a:endParaRPr>
          </a:p>
          <a:p>
            <a:endParaRPr lang="en-GB" sz="3200" dirty="0" smtClean="0">
              <a:solidFill>
                <a:schemeClr val="tx1"/>
              </a:solidFill>
              <a:latin typeface="Helvetica Neue"/>
            </a:endParaRPr>
          </a:p>
          <a:p>
            <a:endParaRPr lang="en-GB" sz="3200" dirty="0" smtClean="0">
              <a:solidFill>
                <a:schemeClr val="tx1"/>
              </a:solidFill>
              <a:latin typeface="Helvetica Neue"/>
            </a:endParaRPr>
          </a:p>
          <a:p>
            <a:pPr algn="ctr"/>
            <a:r>
              <a:rPr lang="en-GB" sz="3200" dirty="0" smtClean="0">
                <a:solidFill>
                  <a:schemeClr val="tx1"/>
                </a:solidFill>
                <a:latin typeface="Helvetica Neue"/>
              </a:rPr>
              <a:t>The </a:t>
            </a:r>
            <a:r>
              <a:rPr lang="en-GB" sz="3200" i="1" dirty="0" smtClean="0">
                <a:solidFill>
                  <a:schemeClr val="tx1"/>
                </a:solidFill>
                <a:latin typeface="Helvetica Neue"/>
              </a:rPr>
              <a:t>Path Layer UDP Substrate</a:t>
            </a:r>
            <a:r>
              <a:rPr lang="en-GB" sz="3200" dirty="0" smtClean="0">
                <a:solidFill>
                  <a:schemeClr val="tx1"/>
                </a:solidFill>
                <a:latin typeface="Helvetica Neue"/>
              </a:rPr>
              <a:t> (PLUS) proposes a framework for information exposure with a focus on measurements and </a:t>
            </a:r>
            <a:r>
              <a:rPr lang="en-GB" sz="3200" dirty="0" err="1" smtClean="0">
                <a:solidFill>
                  <a:schemeClr val="tx1"/>
                </a:solidFill>
                <a:latin typeface="Helvetica Neue"/>
              </a:rPr>
              <a:t>diagnosability</a:t>
            </a:r>
            <a:r>
              <a:rPr lang="en-GB" sz="3200" dirty="0" smtClean="0">
                <a:solidFill>
                  <a:schemeClr val="tx1"/>
                </a:solidFill>
                <a:latin typeface="Helvetica Neue"/>
              </a:rPr>
              <a:t> </a:t>
            </a:r>
            <a:br>
              <a:rPr lang="en-GB" sz="3200" dirty="0" smtClean="0">
                <a:solidFill>
                  <a:schemeClr val="tx1"/>
                </a:solidFill>
                <a:latin typeface="Helvetica Neue"/>
              </a:rPr>
            </a:br>
            <a:r>
              <a:rPr lang="en-GB" sz="3200" dirty="0" smtClean="0">
                <a:solidFill>
                  <a:schemeClr val="tx1"/>
                </a:solidFill>
                <a:latin typeface="Helvetica Neue"/>
              </a:rPr>
              <a:t>in a transport-protocol-independent way: see </a:t>
            </a:r>
            <a:r>
              <a:rPr lang="en-GB" sz="3200" dirty="0" smtClean="0">
                <a:solidFill>
                  <a:schemeClr val="tx1"/>
                </a:solidFill>
                <a:latin typeface="Helvetica Neue"/>
                <a:hlinkClick r:id="rId3"/>
              </a:rPr>
              <a:t>https://datatracker.ietf.org/doc/draft-trammell-plus-spec/</a:t>
            </a:r>
            <a:r>
              <a:rPr lang="en-GB" sz="3200" dirty="0" smtClean="0">
                <a:solidFill>
                  <a:schemeClr val="tx1"/>
                </a:solidFill>
                <a:latin typeface="Helvetica Neue"/>
              </a:rPr>
              <a:t> </a:t>
            </a: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6110" y="18315685"/>
            <a:ext cx="3419475" cy="218122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728" y="15569844"/>
            <a:ext cx="9142857" cy="1885714"/>
          </a:xfrm>
          <a:prstGeom prst="rect">
            <a:avLst/>
          </a:prstGeom>
        </p:spPr>
      </p:pic>
      <p:sp>
        <p:nvSpPr>
          <p:cNvPr id="36" name="Abgerundetes Rechteck 35"/>
          <p:cNvSpPr/>
          <p:nvPr/>
        </p:nvSpPr>
        <p:spPr>
          <a:xfrm>
            <a:off x="15889004" y="6933011"/>
            <a:ext cx="13320000" cy="21765621"/>
          </a:xfrm>
          <a:prstGeom prst="roundRect">
            <a:avLst>
              <a:gd name="adj" fmla="val 11862"/>
            </a:avLst>
          </a:prstGeom>
          <a:noFill/>
          <a:ln w="127000"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4400" dirty="0" smtClean="0">
                <a:solidFill>
                  <a:schemeClr val="tx1"/>
                </a:solidFill>
                <a:latin typeface="Helvetica Neue"/>
              </a:rPr>
              <a:t>MEASUREMENT </a:t>
            </a:r>
          </a:p>
          <a:p>
            <a:pPr algn="ctr"/>
            <a:r>
              <a:rPr lang="en-GB" sz="4400" dirty="0" smtClean="0">
                <a:solidFill>
                  <a:schemeClr val="tx1"/>
                </a:solidFill>
                <a:latin typeface="Helvetica Neue"/>
              </a:rPr>
              <a:t>AS PART OF THE DESIGN PROCESS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3200" dirty="0" smtClean="0">
                <a:solidFill>
                  <a:schemeClr val="tx1"/>
                </a:solidFill>
                <a:latin typeface="Helvetica Neue"/>
              </a:rPr>
              <a:t>The publicly available </a:t>
            </a:r>
            <a:r>
              <a:rPr lang="en-GB" sz="3200" dirty="0" err="1" smtClean="0">
                <a:solidFill>
                  <a:schemeClr val="tx1"/>
                </a:solidFill>
                <a:latin typeface="Helvetica Neue"/>
              </a:rPr>
              <a:t>PATH</a:t>
            </a:r>
            <a:r>
              <a:rPr lang="en-GB" sz="3200" dirty="0" err="1" smtClean="0">
                <a:solidFill>
                  <a:schemeClr val="tx1"/>
                </a:solidFill>
                <a:latin typeface="Bauhaus 93" panose="04030905020B02020C02" pitchFamily="82" charset="0"/>
              </a:rPr>
              <a:t>spider</a:t>
            </a:r>
            <a:r>
              <a:rPr lang="en-GB" sz="3200" dirty="0" smtClean="0">
                <a:solidFill>
                  <a:schemeClr val="tx1"/>
                </a:solidFill>
                <a:latin typeface="Helvetica Neue"/>
              </a:rPr>
              <a:t> tool can measure Internet path transparency (</a:t>
            </a:r>
            <a:r>
              <a:rPr lang="en-GB" sz="3200" dirty="0" smtClean="0">
                <a:solidFill>
                  <a:schemeClr val="tx1"/>
                </a:solidFill>
                <a:latin typeface="Helvetica Neue"/>
                <a:hlinkClick r:id="rId6"/>
              </a:rPr>
              <a:t>https://pathspider.net/</a:t>
            </a:r>
            <a:r>
              <a:rPr lang="en-GB" sz="3200" dirty="0" smtClean="0">
                <a:solidFill>
                  <a:schemeClr val="tx1"/>
                </a:solidFill>
                <a:latin typeface="Helvetica Neue"/>
              </a:rPr>
              <a:t>)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GB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GB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GB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GB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GB" sz="3200" dirty="0" smtClean="0">
              <a:solidFill>
                <a:schemeClr val="tx1"/>
              </a:solidFill>
              <a:latin typeface="Helvetica Neue"/>
            </a:endParaRPr>
          </a:p>
          <a:p>
            <a:pPr>
              <a:spcBef>
                <a:spcPts val="1200"/>
              </a:spcBef>
            </a:pPr>
            <a:endParaRPr lang="en-GB" sz="3200" dirty="0" smtClean="0">
              <a:solidFill>
                <a:schemeClr val="tx1"/>
              </a:solidFill>
              <a:latin typeface="Helvetica Neue"/>
            </a:endParaRPr>
          </a:p>
          <a:p>
            <a:pPr>
              <a:spcBef>
                <a:spcPts val="1200"/>
              </a:spcBef>
            </a:pPr>
            <a:endParaRPr lang="en-GB" sz="3200" dirty="0" smtClean="0">
              <a:solidFill>
                <a:schemeClr val="tx1"/>
              </a:solidFill>
              <a:latin typeface="Helvetica Neue"/>
            </a:endParaRPr>
          </a:p>
          <a:p>
            <a:pPr>
              <a:spcBef>
                <a:spcPts val="1200"/>
              </a:spcBef>
            </a:pPr>
            <a:endParaRPr lang="en-GB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3200" dirty="0" err="1" smtClean="0">
                <a:solidFill>
                  <a:schemeClr val="tx1"/>
                </a:solidFill>
                <a:latin typeface="Helvetica Neue"/>
              </a:rPr>
              <a:t>PATHspider</a:t>
            </a:r>
            <a:r>
              <a:rPr lang="en-GB" sz="3200" dirty="0" smtClean="0">
                <a:solidFill>
                  <a:schemeClr val="tx1"/>
                </a:solidFill>
                <a:latin typeface="Helvetica Neue"/>
              </a:rPr>
              <a:t> and </a:t>
            </a:r>
            <a:r>
              <a:rPr lang="en-GB" sz="3200" b="1" dirty="0" err="1" smtClean="0">
                <a:solidFill>
                  <a:schemeClr val="tx1"/>
                </a:solidFill>
                <a:latin typeface="Helvetica Neue"/>
              </a:rPr>
              <a:t>tracebox</a:t>
            </a:r>
            <a:r>
              <a:rPr lang="en-GB" sz="3200" dirty="0" smtClean="0">
                <a:solidFill>
                  <a:schemeClr val="tx1"/>
                </a:solidFill>
                <a:latin typeface="Helvetica Neue"/>
              </a:rPr>
              <a:t> (</a:t>
            </a:r>
            <a:r>
              <a:rPr lang="en-GB" sz="3200" dirty="0" smtClean="0">
                <a:solidFill>
                  <a:schemeClr val="tx1"/>
                </a:solidFill>
                <a:latin typeface="Helvetica Neue"/>
                <a:hlinkClick r:id="rId7"/>
              </a:rPr>
              <a:t>http://www.tracebox.org/</a:t>
            </a:r>
            <a:r>
              <a:rPr lang="en-GB" sz="3200" dirty="0" smtClean="0">
                <a:solidFill>
                  <a:schemeClr val="tx1"/>
                </a:solidFill>
                <a:latin typeface="Helvetica Neue"/>
              </a:rPr>
              <a:t>) are being used to evaluate Mobile Broadband using the </a:t>
            </a:r>
            <a:br>
              <a:rPr lang="en-GB" sz="3200" dirty="0" smtClean="0">
                <a:solidFill>
                  <a:schemeClr val="tx1"/>
                </a:solidFill>
                <a:latin typeface="Helvetica Neue"/>
              </a:rPr>
            </a:br>
            <a:r>
              <a:rPr lang="en-GB" sz="3200" dirty="0" smtClean="0">
                <a:solidFill>
                  <a:schemeClr val="tx1"/>
                </a:solidFill>
                <a:latin typeface="Helvetica Neue"/>
              </a:rPr>
              <a:t>MONROE testbed. This is part of a large-scale </a:t>
            </a:r>
            <a:br>
              <a:rPr lang="en-GB" sz="3200" dirty="0" smtClean="0">
                <a:solidFill>
                  <a:schemeClr val="tx1"/>
                </a:solidFill>
                <a:latin typeface="Helvetica Neue"/>
              </a:rPr>
            </a:br>
            <a:r>
              <a:rPr lang="en-GB" sz="3200" dirty="0" smtClean="0">
                <a:solidFill>
                  <a:schemeClr val="tx1"/>
                </a:solidFill>
                <a:latin typeface="Helvetica Neue"/>
              </a:rPr>
              <a:t>campaign to understand the real obstacles to </a:t>
            </a:r>
            <a:br>
              <a:rPr lang="en-GB" sz="3200" dirty="0" smtClean="0">
                <a:solidFill>
                  <a:schemeClr val="tx1"/>
                </a:solidFill>
                <a:latin typeface="Helvetica Neue"/>
              </a:rPr>
            </a:br>
            <a:r>
              <a:rPr lang="en-GB" sz="3200" dirty="0" smtClean="0">
                <a:solidFill>
                  <a:schemeClr val="tx1"/>
                </a:solidFill>
                <a:latin typeface="Helvetica Neue"/>
              </a:rPr>
              <a:t>deploying new protocol mechanisms over actual </a:t>
            </a:r>
            <a:br>
              <a:rPr lang="en-GB" sz="3200" dirty="0" smtClean="0">
                <a:solidFill>
                  <a:schemeClr val="tx1"/>
                </a:solidFill>
                <a:latin typeface="Helvetica Neue"/>
              </a:rPr>
            </a:br>
            <a:r>
              <a:rPr lang="en-GB" sz="3200" dirty="0" smtClean="0">
                <a:solidFill>
                  <a:schemeClr val="tx1"/>
                </a:solidFill>
                <a:latin typeface="Helvetica Neue"/>
              </a:rPr>
              <a:t>network paths.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3200" dirty="0" smtClean="0">
                <a:solidFill>
                  <a:schemeClr val="tx1"/>
                </a:solidFill>
                <a:latin typeface="Helvetica Neue"/>
              </a:rPr>
              <a:t>Data from measurements is being made available </a:t>
            </a:r>
            <a:br>
              <a:rPr lang="en-GB" sz="3200" dirty="0" smtClean="0">
                <a:solidFill>
                  <a:schemeClr val="tx1"/>
                </a:solidFill>
                <a:latin typeface="Helvetica Neue"/>
              </a:rPr>
            </a:br>
            <a:r>
              <a:rPr lang="en-GB" sz="3200" dirty="0" smtClean="0">
                <a:solidFill>
                  <a:schemeClr val="tx1"/>
                </a:solidFill>
                <a:latin typeface="Helvetica Neue"/>
              </a:rPr>
              <a:t>from diverse sources in the Path Transparency </a:t>
            </a:r>
            <a:br>
              <a:rPr lang="en-GB" sz="3200" dirty="0" smtClean="0">
                <a:solidFill>
                  <a:schemeClr val="tx1"/>
                </a:solidFill>
                <a:latin typeface="Helvetica Neue"/>
              </a:rPr>
            </a:br>
            <a:r>
              <a:rPr lang="en-GB" sz="3200" dirty="0" smtClean="0">
                <a:solidFill>
                  <a:schemeClr val="tx1"/>
                </a:solidFill>
                <a:latin typeface="Helvetica Neue"/>
              </a:rPr>
              <a:t>Observatory, PTO: </a:t>
            </a:r>
            <a:br>
              <a:rPr lang="en-GB" sz="3200" dirty="0" smtClean="0">
                <a:solidFill>
                  <a:schemeClr val="tx1"/>
                </a:solidFill>
                <a:latin typeface="Helvetica Neue"/>
              </a:rPr>
            </a:br>
            <a:r>
              <a:rPr lang="en-GB" sz="3200" dirty="0" smtClean="0">
                <a:solidFill>
                  <a:schemeClr val="tx1"/>
                </a:solidFill>
                <a:latin typeface="Helvetica Neue"/>
                <a:hlinkClick r:id="rId8"/>
              </a:rPr>
              <a:t>http://observatory.mami-project.eu/</a:t>
            </a:r>
            <a:r>
              <a:rPr lang="en-GB" sz="3200" dirty="0" smtClean="0">
                <a:solidFill>
                  <a:schemeClr val="tx1"/>
                </a:solidFill>
                <a:latin typeface="Helvetica Neue"/>
              </a:rPr>
              <a:t> </a:t>
            </a:r>
          </a:p>
          <a:p>
            <a:pPr marL="88265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3200" b="1" dirty="0" smtClean="0">
                <a:solidFill>
                  <a:schemeClr val="tx1"/>
                </a:solidFill>
                <a:latin typeface="Helvetica Neue"/>
              </a:rPr>
              <a:t>Observation</a:t>
            </a:r>
            <a:r>
              <a:rPr lang="en-GB" sz="3200" dirty="0" smtClean="0">
                <a:solidFill>
                  <a:schemeClr val="tx1"/>
                </a:solidFill>
                <a:latin typeface="Helvetica Neue"/>
              </a:rPr>
              <a:t>: a given </a:t>
            </a:r>
            <a:r>
              <a:rPr lang="en-GB" sz="3200" i="1" dirty="0" smtClean="0">
                <a:solidFill>
                  <a:schemeClr val="tx1"/>
                </a:solidFill>
                <a:latin typeface="Helvetica Neue"/>
              </a:rPr>
              <a:t>condition c</a:t>
            </a:r>
            <a:r>
              <a:rPr lang="en-GB" sz="3200" dirty="0" smtClean="0">
                <a:solidFill>
                  <a:schemeClr val="tx1"/>
                </a:solidFill>
                <a:latin typeface="Helvetica Neue"/>
              </a:rPr>
              <a:t> was observed on a given </a:t>
            </a:r>
            <a:r>
              <a:rPr lang="en-GB" sz="3200" i="1" dirty="0" smtClean="0">
                <a:solidFill>
                  <a:schemeClr val="tx1"/>
                </a:solidFill>
                <a:latin typeface="Helvetica Neue"/>
              </a:rPr>
              <a:t>path p</a:t>
            </a:r>
            <a:r>
              <a:rPr lang="en-GB" sz="3200" dirty="0" smtClean="0">
                <a:solidFill>
                  <a:schemeClr val="tx1"/>
                </a:solidFill>
                <a:latin typeface="Helvetica Neue"/>
              </a:rPr>
              <a:t> at a given </a:t>
            </a:r>
            <a:r>
              <a:rPr lang="en-GB" sz="3200" i="1" dirty="0" smtClean="0">
                <a:solidFill>
                  <a:schemeClr val="tx1"/>
                </a:solidFill>
                <a:latin typeface="Helvetica Neue"/>
              </a:rPr>
              <a:t>time t</a:t>
            </a:r>
          </a:p>
          <a:p>
            <a:pPr marL="1512888" lvl="2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3200" dirty="0" smtClean="0">
                <a:solidFill>
                  <a:schemeClr val="tx1"/>
                </a:solidFill>
                <a:latin typeface="Helvetica Neue"/>
              </a:rPr>
              <a:t> e.g. that ECN was successfully negotiated, or TFO works</a:t>
            </a:r>
          </a:p>
        </p:txBody>
      </p:sp>
      <p:pic>
        <p:nvPicPr>
          <p:cNvPr id="46" name="image5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7706189" y="6386320"/>
            <a:ext cx="2190750" cy="219075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Abgerundetes Rechteck 46"/>
          <p:cNvSpPr/>
          <p:nvPr/>
        </p:nvSpPr>
        <p:spPr>
          <a:xfrm>
            <a:off x="1214640" y="6933011"/>
            <a:ext cx="13320000" cy="21765622"/>
          </a:xfrm>
          <a:prstGeom prst="roundRect">
            <a:avLst>
              <a:gd name="adj" fmla="val 11175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0000" rtlCol="0" anchor="t" anchorCtr="0"/>
          <a:lstStyle/>
          <a:p>
            <a:pPr algn="ctr"/>
            <a:r>
              <a:rPr lang="en-GB" sz="4400" dirty="0" smtClean="0">
                <a:solidFill>
                  <a:schemeClr val="tx1"/>
                </a:solidFill>
                <a:latin typeface="Helvetica Neue"/>
              </a:rPr>
              <a:t>IN-NETWORK FUNCTIONS AND </a:t>
            </a:r>
          </a:p>
          <a:p>
            <a:pPr algn="ctr"/>
            <a:r>
              <a:rPr lang="en-GB" sz="4400" dirty="0" smtClean="0">
                <a:solidFill>
                  <a:schemeClr val="tx1"/>
                </a:solidFill>
                <a:latin typeface="Helvetica Neue"/>
              </a:rPr>
              <a:t>ENCRYPTION</a:t>
            </a:r>
          </a:p>
          <a:p>
            <a:pPr>
              <a:spcBef>
                <a:spcPts val="1200"/>
              </a:spcBef>
            </a:pPr>
            <a:r>
              <a:rPr lang="en-GB" sz="3200" dirty="0" smtClean="0">
                <a:solidFill>
                  <a:schemeClr val="tx1"/>
                </a:solidFill>
                <a:latin typeface="Helvetica Neue"/>
              </a:rPr>
              <a:t>The current generation of mobile networks uses many </a:t>
            </a:r>
            <a:r>
              <a:rPr lang="en-GB" sz="3200" b="1" dirty="0" smtClean="0">
                <a:solidFill>
                  <a:schemeClr val="tx1"/>
                </a:solidFill>
                <a:latin typeface="Helvetica Neue"/>
              </a:rPr>
              <a:t>middleboxes</a:t>
            </a:r>
            <a:r>
              <a:rPr lang="en-GB" sz="3200" dirty="0" smtClean="0">
                <a:solidFill>
                  <a:schemeClr val="tx1"/>
                </a:solidFill>
                <a:latin typeface="Helvetica Neue"/>
              </a:rPr>
              <a:t> [1], e.g.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>
                <a:solidFill>
                  <a:schemeClr val="tx1"/>
                </a:solidFill>
                <a:latin typeface="Helvetica Neue"/>
              </a:rPr>
              <a:t>NATs, firewall, or performance enhancing proxies, transcoding devices. Often utilising clear text information in protocol headers/payload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>
                <a:solidFill>
                  <a:schemeClr val="tx1"/>
                </a:solidFill>
                <a:latin typeface="Helvetica Neue"/>
              </a:rPr>
              <a:t>TCP sequence and </a:t>
            </a:r>
            <a:r>
              <a:rPr lang="en-GB" sz="3200" dirty="0" err="1" smtClean="0">
                <a:solidFill>
                  <a:schemeClr val="tx1"/>
                </a:solidFill>
                <a:latin typeface="Helvetica Neue"/>
              </a:rPr>
              <a:t>ack</a:t>
            </a:r>
            <a:r>
              <a:rPr lang="en-GB" sz="3200" dirty="0" smtClean="0">
                <a:solidFill>
                  <a:schemeClr val="tx1"/>
                </a:solidFill>
                <a:latin typeface="Helvetica Neue"/>
              </a:rPr>
              <a:t> numbers. Visibility of the headers support diagnostics and also allow measurement of network performance (loss, RTT, etc.).</a:t>
            </a:r>
          </a:p>
          <a:p>
            <a:endParaRPr lang="en-GB" sz="3200" dirty="0" smtClean="0">
              <a:solidFill>
                <a:schemeClr val="tx1"/>
              </a:solidFill>
              <a:latin typeface="Helvetica Neue"/>
            </a:endParaRPr>
          </a:p>
          <a:p>
            <a:endParaRPr lang="en-GB" sz="3200" dirty="0" smtClean="0">
              <a:solidFill>
                <a:schemeClr val="tx1"/>
              </a:solidFill>
              <a:latin typeface="Helvetica Neue"/>
            </a:endParaRPr>
          </a:p>
          <a:p>
            <a:endParaRPr lang="en-GB" sz="3200" dirty="0" smtClean="0">
              <a:solidFill>
                <a:schemeClr val="tx1"/>
              </a:solidFill>
              <a:latin typeface="Helvetica Neue"/>
            </a:endParaRPr>
          </a:p>
          <a:p>
            <a:endParaRPr lang="en-GB" sz="3200" dirty="0" smtClean="0">
              <a:solidFill>
                <a:schemeClr val="tx1"/>
              </a:solidFill>
              <a:latin typeface="Helvetica Neue"/>
            </a:endParaRPr>
          </a:p>
          <a:p>
            <a:endParaRPr lang="en-GB" sz="3200" dirty="0" smtClean="0">
              <a:solidFill>
                <a:schemeClr val="tx1"/>
              </a:solidFill>
              <a:latin typeface="Helvetica Neue"/>
            </a:endParaRPr>
          </a:p>
          <a:p>
            <a:endParaRPr lang="en-GB" sz="3200" dirty="0" smtClean="0">
              <a:solidFill>
                <a:schemeClr val="tx1"/>
              </a:solidFill>
              <a:latin typeface="Helvetica Neue"/>
            </a:endParaRPr>
          </a:p>
          <a:p>
            <a:endParaRPr lang="en-GB" sz="3200" dirty="0" smtClean="0">
              <a:solidFill>
                <a:schemeClr val="tx1"/>
              </a:solidFill>
              <a:latin typeface="Helvetica Neue"/>
            </a:endParaRPr>
          </a:p>
          <a:p>
            <a:endParaRPr lang="en-GB" sz="3200" dirty="0" smtClean="0">
              <a:solidFill>
                <a:schemeClr val="tx1"/>
              </a:solidFill>
              <a:latin typeface="Helvetica Neue"/>
            </a:endParaRPr>
          </a:p>
          <a:p>
            <a:endParaRPr lang="en-GB" sz="3200" dirty="0" smtClean="0">
              <a:solidFill>
                <a:schemeClr val="tx1"/>
              </a:solidFill>
              <a:latin typeface="Helvetica Neue"/>
            </a:endParaRPr>
          </a:p>
          <a:p>
            <a:endParaRPr lang="en-GB" sz="3200" dirty="0" smtClean="0">
              <a:solidFill>
                <a:schemeClr val="tx1"/>
              </a:solidFill>
              <a:latin typeface="Helvetica Neue"/>
            </a:endParaRPr>
          </a:p>
          <a:p>
            <a:endParaRPr lang="en-GB" sz="3200" dirty="0" smtClean="0">
              <a:solidFill>
                <a:schemeClr val="tx1"/>
              </a:solidFill>
              <a:latin typeface="Helvetica Neue"/>
            </a:endParaRPr>
          </a:p>
          <a:p>
            <a:r>
              <a:rPr lang="en-GB" sz="3200" dirty="0" smtClean="0">
                <a:solidFill>
                  <a:schemeClr val="tx1"/>
                </a:solidFill>
                <a:latin typeface="Helvetica Neue"/>
              </a:rPr>
              <a:t>Three driving forces present a need for an architectural change:</a:t>
            </a:r>
          </a:p>
          <a:p>
            <a:endParaRPr lang="en-GB" sz="3200" dirty="0" smtClean="0">
              <a:solidFill>
                <a:schemeClr val="tx1"/>
              </a:solidFill>
              <a:latin typeface="Helvetica Neue"/>
            </a:endParaRPr>
          </a:p>
          <a:p>
            <a:endParaRPr lang="en-GB" sz="3200" dirty="0" smtClean="0">
              <a:solidFill>
                <a:schemeClr val="tx1"/>
              </a:solidFill>
              <a:latin typeface="Helvetica Neue"/>
            </a:endParaRPr>
          </a:p>
          <a:p>
            <a:endParaRPr lang="en-GB" sz="3200" dirty="0" smtClean="0">
              <a:solidFill>
                <a:schemeClr val="tx1"/>
              </a:solidFill>
              <a:latin typeface="Helvetica Neue"/>
            </a:endParaRPr>
          </a:p>
          <a:p>
            <a:endParaRPr lang="en-GB" sz="3200" dirty="0" smtClean="0">
              <a:solidFill>
                <a:schemeClr val="tx1"/>
              </a:solidFill>
              <a:latin typeface="Helvetica Neue"/>
            </a:endParaRPr>
          </a:p>
          <a:p>
            <a:endParaRPr lang="en-GB" sz="3200" dirty="0" smtClean="0">
              <a:solidFill>
                <a:schemeClr val="tx1"/>
              </a:solidFill>
              <a:latin typeface="Helvetica Neue"/>
            </a:endParaRPr>
          </a:p>
          <a:p>
            <a:endParaRPr lang="en-GB" sz="3200" dirty="0" smtClean="0">
              <a:solidFill>
                <a:schemeClr val="tx1"/>
              </a:solidFill>
              <a:latin typeface="Helvetica Neue"/>
            </a:endParaRPr>
          </a:p>
          <a:p>
            <a:endParaRPr lang="en-GB" sz="3200" dirty="0" smtClean="0">
              <a:solidFill>
                <a:schemeClr val="tx1"/>
              </a:solidFill>
              <a:latin typeface="Helvetica Neue"/>
            </a:endParaRPr>
          </a:p>
          <a:p>
            <a:endParaRPr lang="en-GB" sz="3200" dirty="0" smtClean="0">
              <a:solidFill>
                <a:schemeClr val="tx1"/>
              </a:solidFill>
              <a:latin typeface="Helvetica Neue"/>
            </a:endParaRPr>
          </a:p>
          <a:p>
            <a:pPr>
              <a:spcBef>
                <a:spcPts val="1200"/>
              </a:spcBef>
            </a:pPr>
            <a:endParaRPr lang="en-GB" sz="3200" dirty="0" smtClean="0">
              <a:solidFill>
                <a:schemeClr val="tx1"/>
              </a:solidFill>
              <a:latin typeface="Helvetica Neue"/>
            </a:endParaRPr>
          </a:p>
          <a:p>
            <a:pPr>
              <a:spcBef>
                <a:spcPts val="1200"/>
              </a:spcBef>
            </a:pPr>
            <a:endParaRPr lang="en-GB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charset="0"/>
              <a:buChar char="•"/>
            </a:pPr>
            <a:r>
              <a:rPr lang="en-GB" sz="3200" dirty="0" smtClean="0">
                <a:solidFill>
                  <a:schemeClr val="tx1"/>
                </a:solidFill>
                <a:latin typeface="Helvetica Neue"/>
              </a:rPr>
              <a:t>How should transport protocols be designed for this new architecture?</a:t>
            </a:r>
          </a:p>
          <a:p>
            <a:pPr marL="457200" indent="-457200">
              <a:spcBef>
                <a:spcPts val="1200"/>
              </a:spcBef>
              <a:buFont typeface="Arial" charset="0"/>
              <a:buChar char="•"/>
            </a:pPr>
            <a:r>
              <a:rPr lang="en-GB" sz="3200" dirty="0" smtClean="0">
                <a:solidFill>
                  <a:schemeClr val="tx1"/>
                </a:solidFill>
                <a:latin typeface="Helvetica Neue"/>
              </a:rPr>
              <a:t>Does use of encryption impact existing deployed infrastructure?</a:t>
            </a:r>
          </a:p>
          <a:p>
            <a:pPr marL="457200" indent="-457200">
              <a:spcBef>
                <a:spcPts val="1200"/>
              </a:spcBef>
              <a:buFont typeface="Arial" charset="0"/>
              <a:buChar char="•"/>
            </a:pPr>
            <a:r>
              <a:rPr lang="en-GB" sz="3200" dirty="0" smtClean="0">
                <a:solidFill>
                  <a:schemeClr val="tx1"/>
                </a:solidFill>
                <a:latin typeface="Helvetica Neue"/>
              </a:rPr>
              <a:t>What operational support is needed to deploy new protocols?</a:t>
            </a:r>
          </a:p>
          <a:p>
            <a:pPr marL="457200" indent="-457200">
              <a:spcBef>
                <a:spcPts val="1200"/>
              </a:spcBef>
              <a:buFont typeface="Arial" charset="0"/>
              <a:buChar char="•"/>
            </a:pPr>
            <a:r>
              <a:rPr lang="en-GB" sz="3200" dirty="0" smtClean="0">
                <a:solidFill>
                  <a:schemeClr val="tx1"/>
                </a:solidFill>
                <a:latin typeface="Helvetica Neue"/>
              </a:rPr>
              <a:t>Are there options for protocols to explicitly support specific in-network functions?</a:t>
            </a:r>
            <a:br>
              <a:rPr lang="en-GB" sz="3200" dirty="0" smtClean="0">
                <a:solidFill>
                  <a:schemeClr val="tx1"/>
                </a:solidFill>
                <a:latin typeface="Helvetica Neue"/>
              </a:rPr>
            </a:br>
            <a:endParaRPr lang="en-GB" sz="2000" dirty="0" smtClean="0">
              <a:solidFill>
                <a:schemeClr val="tx1"/>
              </a:solidFill>
              <a:latin typeface="Helvetica Neue"/>
            </a:endParaRPr>
          </a:p>
          <a:p>
            <a:endParaRPr lang="en-GB" sz="2000" dirty="0" smtClean="0">
              <a:solidFill>
                <a:schemeClr val="tx1"/>
              </a:solidFill>
              <a:latin typeface="Helvetica Neue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Helvetica Neue"/>
              </a:rPr>
              <a:t>      [1] Z. Wang, Z. Qian, Q. Xu, Z. M. Mao, and M. Zhang, “An untold story  of middleboxes in cellular    </a:t>
            </a:r>
            <a:br>
              <a:rPr lang="en-GB" sz="2000" dirty="0" smtClean="0">
                <a:solidFill>
                  <a:schemeClr val="tx1"/>
                </a:solidFill>
                <a:latin typeface="Helvetica Neue"/>
              </a:rPr>
            </a:br>
            <a:r>
              <a:rPr lang="en-GB" sz="2000" dirty="0" smtClean="0">
                <a:solidFill>
                  <a:schemeClr val="tx1"/>
                </a:solidFill>
                <a:latin typeface="Helvetica Neue"/>
              </a:rPr>
              <a:t>           networks,” in ACM SIGCOMM, 2011.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 smtClean="0">
              <a:solidFill>
                <a:schemeClr val="tx1"/>
              </a:solidFill>
              <a:latin typeface="Helvetica Neue"/>
            </a:endParaRPr>
          </a:p>
        </p:txBody>
      </p:sp>
      <p:pic>
        <p:nvPicPr>
          <p:cNvPr id="48" name="image6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7354153" y="29178460"/>
            <a:ext cx="2190750" cy="2190750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Titel 1"/>
          <p:cNvSpPr txBox="1">
            <a:spLocks/>
          </p:cNvSpPr>
          <p:nvPr/>
        </p:nvSpPr>
        <p:spPr>
          <a:xfrm>
            <a:off x="666000" y="4108469"/>
            <a:ext cx="28878903" cy="1433640"/>
          </a:xfrm>
          <a:prstGeom prst="rect">
            <a:avLst/>
          </a:prstGeom>
        </p:spPr>
        <p:txBody>
          <a:bodyPr anchor="t"/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9600" b="1" dirty="0" smtClean="0">
                <a:latin typeface="Helvetica Neue"/>
              </a:rPr>
              <a:t>Measurement-based Protocol Design</a:t>
            </a:r>
          </a:p>
          <a:p>
            <a:r>
              <a:rPr lang="en-GB" sz="3200" b="1" dirty="0" err="1" smtClean="0">
                <a:latin typeface="Helvetica Neue"/>
              </a:rPr>
              <a:t>Gorry</a:t>
            </a:r>
            <a:r>
              <a:rPr lang="en-GB" sz="3200" b="1" dirty="0" smtClean="0">
                <a:latin typeface="Helvetica Neue"/>
              </a:rPr>
              <a:t> </a:t>
            </a:r>
            <a:r>
              <a:rPr lang="en-GB" sz="3200" b="1" dirty="0" err="1" smtClean="0">
                <a:latin typeface="Helvetica Neue"/>
              </a:rPr>
              <a:t>Fairhurst</a:t>
            </a:r>
            <a:r>
              <a:rPr lang="en-GB" sz="3200" b="1" dirty="0" smtClean="0">
                <a:latin typeface="Helvetica Neue"/>
              </a:rPr>
              <a:t> (University of Aberdeen), </a:t>
            </a:r>
            <a:r>
              <a:rPr lang="en-GB" sz="3200" b="1" dirty="0" err="1" smtClean="0">
                <a:latin typeface="Helvetica Neue"/>
              </a:rPr>
              <a:t>Mirja</a:t>
            </a:r>
            <a:r>
              <a:rPr lang="en-GB" sz="3200" b="1" dirty="0" smtClean="0">
                <a:latin typeface="Helvetica Neue"/>
              </a:rPr>
              <a:t> </a:t>
            </a:r>
            <a:r>
              <a:rPr lang="en-GB" sz="3200" b="1" dirty="0" err="1" smtClean="0">
                <a:latin typeface="Helvetica Neue"/>
              </a:rPr>
              <a:t>Kühlewind</a:t>
            </a:r>
            <a:r>
              <a:rPr lang="en-GB" sz="3200" b="1" dirty="0" smtClean="0">
                <a:latin typeface="Helvetica Neue"/>
              </a:rPr>
              <a:t> (Networked Systems Group, ETH Zurich), and Diego Lopez (</a:t>
            </a:r>
            <a:r>
              <a:rPr lang="en-GB" sz="3200" b="1" dirty="0" err="1" smtClean="0">
                <a:latin typeface="Helvetica Neue"/>
              </a:rPr>
              <a:t>Telefónica</a:t>
            </a:r>
            <a:r>
              <a:rPr lang="en-GB" sz="3200" b="1" dirty="0" smtClean="0">
                <a:latin typeface="Helvetica Neue"/>
              </a:rPr>
              <a:t> I+D)</a:t>
            </a:r>
            <a:endParaRPr lang="en-GB" sz="3200" b="1" dirty="0">
              <a:latin typeface="Helvetica Neue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4090162" y="12923480"/>
            <a:ext cx="7511993" cy="4964078"/>
            <a:chOff x="3277600" y="17433339"/>
            <a:chExt cx="8737600" cy="5773984"/>
          </a:xfrm>
        </p:grpSpPr>
        <p:sp>
          <p:nvSpPr>
            <p:cNvPr id="27" name="Shape 168"/>
            <p:cNvSpPr/>
            <p:nvPr/>
          </p:nvSpPr>
          <p:spPr>
            <a:xfrm>
              <a:off x="4098079" y="22215589"/>
              <a:ext cx="2619677" cy="9785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/>
              <a:r>
                <a:rPr lang="en-GB" sz="2400" i="1" dirty="0" smtClean="0">
                  <a:latin typeface="Helvetica Neue"/>
                  <a:cs typeface="Arial" panose="020B0604020202020204" pitchFamily="34" charset="0"/>
                </a:rPr>
                <a:t>The end-to-end</a:t>
              </a:r>
            </a:p>
            <a:p>
              <a:pPr algn="ctr"/>
              <a:r>
                <a:rPr lang="en-GB" sz="2400" i="1" dirty="0" smtClean="0">
                  <a:latin typeface="Helvetica Neue"/>
                  <a:cs typeface="Arial" panose="020B0604020202020204" pitchFamily="34" charset="0"/>
                </a:rPr>
                <a:t>ideal</a:t>
              </a:r>
              <a:endParaRPr lang="en-GB" sz="2400" i="1" dirty="0">
                <a:latin typeface="Helvetica Neue"/>
                <a:cs typeface="Arial" panose="020B0604020202020204" pitchFamily="34" charset="0"/>
              </a:endParaRPr>
            </a:p>
          </p:txBody>
        </p:sp>
        <p:sp>
          <p:nvSpPr>
            <p:cNvPr id="28" name="Shape 168"/>
            <p:cNvSpPr/>
            <p:nvPr/>
          </p:nvSpPr>
          <p:spPr>
            <a:xfrm>
              <a:off x="8158244" y="22228813"/>
              <a:ext cx="3578945" cy="9785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/>
              <a:r>
                <a:rPr lang="en-GB" sz="2400" i="1" dirty="0" smtClean="0">
                  <a:latin typeface="Helvetica Neue"/>
                  <a:cs typeface="Arial" panose="020B0604020202020204" pitchFamily="34" charset="0"/>
                </a:rPr>
                <a:t>Today’s </a:t>
              </a:r>
              <a:r>
                <a:rPr lang="en-GB" sz="2400" i="1" dirty="0" err="1" smtClean="0">
                  <a:latin typeface="Helvetica Neue"/>
                  <a:cs typeface="Arial" panose="020B0604020202020204" pitchFamily="34" charset="0"/>
                </a:rPr>
                <a:t>middleboxed</a:t>
              </a:r>
              <a:r>
                <a:rPr lang="en-GB" sz="2400" i="1" dirty="0" smtClean="0">
                  <a:latin typeface="Helvetica Neue"/>
                  <a:cs typeface="Arial" panose="020B0604020202020204" pitchFamily="34" charset="0"/>
                </a:rPr>
                <a:t> </a:t>
              </a:r>
              <a:br>
                <a:rPr lang="en-GB" sz="2400" i="1" dirty="0" smtClean="0">
                  <a:latin typeface="Helvetica Neue"/>
                  <a:cs typeface="Arial" panose="020B0604020202020204" pitchFamily="34" charset="0"/>
                </a:rPr>
              </a:br>
              <a:r>
                <a:rPr lang="en-GB" sz="2400" i="1" dirty="0" smtClean="0">
                  <a:latin typeface="Helvetica Neue"/>
                  <a:cs typeface="Arial" panose="020B0604020202020204" pitchFamily="34" charset="0"/>
                </a:rPr>
                <a:t>reality</a:t>
              </a:r>
              <a:endParaRPr lang="en-GB" sz="2400" i="1" dirty="0">
                <a:latin typeface="Helvetica Neue"/>
                <a:cs typeface="Arial" panose="020B0604020202020204" pitchFamily="34" charset="0"/>
              </a:endParaRPr>
            </a:p>
          </p:txBody>
        </p:sp>
        <p:pic>
          <p:nvPicPr>
            <p:cNvPr id="29" name="Picture 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77600" y="17433339"/>
              <a:ext cx="8737600" cy="4864100"/>
            </a:xfrm>
            <a:prstGeom prst="rect">
              <a:avLst/>
            </a:prstGeom>
          </p:spPr>
        </p:pic>
      </p:grpSp>
      <p:grpSp>
        <p:nvGrpSpPr>
          <p:cNvPr id="10" name="Gruppieren 9"/>
          <p:cNvGrpSpPr/>
          <p:nvPr/>
        </p:nvGrpSpPr>
        <p:grpSpPr>
          <a:xfrm>
            <a:off x="1779270" y="18932037"/>
            <a:ext cx="12659118" cy="4635384"/>
            <a:chOff x="1807753" y="18174830"/>
            <a:chExt cx="12659118" cy="4635384"/>
          </a:xfrm>
        </p:grpSpPr>
        <p:sp>
          <p:nvSpPr>
            <p:cNvPr id="5" name="Gleichschenkliges Dreieck 4"/>
            <p:cNvSpPr/>
            <p:nvPr/>
          </p:nvSpPr>
          <p:spPr>
            <a:xfrm>
              <a:off x="5995832" y="19212980"/>
              <a:ext cx="3757616" cy="3026980"/>
            </a:xfrm>
            <a:prstGeom prst="triangle">
              <a:avLst/>
            </a:prstGeom>
            <a:solidFill>
              <a:srgbClr val="6EA1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4118645" y="18174830"/>
              <a:ext cx="751199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 smtClean="0">
                  <a:latin typeface="Helvetica Neue"/>
                </a:rPr>
                <a:t>Expanding deployment of encryption </a:t>
              </a:r>
            </a:p>
            <a:p>
              <a:pPr algn="ctr"/>
              <a:r>
                <a:rPr lang="en-GB" sz="3200" b="1" dirty="0" smtClean="0">
                  <a:latin typeface="Helvetica Neue"/>
                </a:rPr>
                <a:t>to protect end-user privacy</a:t>
              </a:r>
              <a:endParaRPr lang="en-GB" sz="3200" b="1" dirty="0">
                <a:latin typeface="Helvetica Neue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807753" y="20748111"/>
              <a:ext cx="4621778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 smtClean="0">
                  <a:latin typeface="Helvetica Neue"/>
                </a:rPr>
                <a:t>Restoration of the </a:t>
              </a:r>
            </a:p>
            <a:p>
              <a:pPr algn="ctr"/>
              <a:r>
                <a:rPr lang="en-GB" sz="3200" b="1" dirty="0" smtClean="0">
                  <a:latin typeface="Helvetica Neue"/>
                </a:rPr>
                <a:t>end-to-end principle </a:t>
              </a:r>
            </a:p>
            <a:p>
              <a:pPr algn="ctr"/>
              <a:r>
                <a:rPr lang="en-GB" sz="3200" b="1" dirty="0" smtClean="0">
                  <a:latin typeface="Helvetica Neue"/>
                </a:rPr>
                <a:t>in the face of </a:t>
              </a:r>
            </a:p>
            <a:p>
              <a:pPr algn="ctr"/>
              <a:r>
                <a:rPr lang="en-GB" sz="3200" b="1" dirty="0" smtClean="0">
                  <a:latin typeface="Helvetica Neue"/>
                </a:rPr>
                <a:t>increasing ossification</a:t>
              </a:r>
              <a:endParaRPr lang="en-GB" sz="3200" b="1" dirty="0">
                <a:latin typeface="Helvetica Neue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9550140" y="20748110"/>
              <a:ext cx="4916731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 smtClean="0">
                  <a:latin typeface="Helvetica Neue"/>
                </a:rPr>
                <a:t>Dependency on</a:t>
              </a:r>
            </a:p>
            <a:p>
              <a:pPr algn="ctr"/>
              <a:r>
                <a:rPr lang="en-GB" sz="3200" b="1" dirty="0" smtClean="0">
                  <a:latin typeface="Helvetica Neue"/>
                </a:rPr>
                <a:t>in-network functionality </a:t>
              </a:r>
            </a:p>
            <a:p>
              <a:pPr algn="ctr"/>
              <a:r>
                <a:rPr lang="en-GB" sz="3200" b="1" dirty="0" smtClean="0">
                  <a:latin typeface="Helvetica Neue"/>
                </a:rPr>
                <a:t>to support </a:t>
              </a:r>
            </a:p>
            <a:p>
              <a:pPr algn="ctr"/>
              <a:r>
                <a:rPr lang="en-GB" sz="3200" b="1" dirty="0" smtClean="0">
                  <a:latin typeface="Helvetica Neue"/>
                </a:rPr>
                <a:t>network operations</a:t>
              </a:r>
              <a:endParaRPr lang="en-GB" sz="3200" b="1" dirty="0">
                <a:latin typeface="Helvetica Neue"/>
              </a:endParaRPr>
            </a:p>
          </p:txBody>
        </p:sp>
      </p:grpSp>
      <p:pic>
        <p:nvPicPr>
          <p:cNvPr id="11" name="Grafik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8346" y="10043641"/>
            <a:ext cx="8917374" cy="4148577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9467666" y="14192218"/>
            <a:ext cx="6085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A/B-testing as performed by </a:t>
            </a:r>
            <a:r>
              <a:rPr lang="en-GB" sz="2800" dirty="0" err="1" smtClean="0"/>
              <a:t>PATH</a:t>
            </a:r>
            <a:r>
              <a:rPr lang="en-GB" sz="2800" dirty="0" err="1" smtClean="0">
                <a:latin typeface="Bauhaus 93" panose="04030905020B02020C02" pitchFamily="82" charset="0"/>
              </a:rPr>
              <a:t>spider</a:t>
            </a:r>
            <a:endParaRPr lang="en-GB" sz="2800" dirty="0">
              <a:latin typeface="Bauhaus 93" panose="04030905020B02020C02" pitchFamily="82" charset="0"/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0473" y="10622851"/>
            <a:ext cx="2190750" cy="2190750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15222191" y="32233244"/>
            <a:ext cx="12961043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GB" sz="3200" b="1" dirty="0" smtClean="0">
                <a:latin typeface="Helvetica Neue"/>
              </a:rPr>
              <a:t>Design Principles</a:t>
            </a:r>
          </a:p>
          <a:p>
            <a:pPr marL="457200" indent="-457200">
              <a:spcBef>
                <a:spcPts val="1200"/>
              </a:spcBef>
              <a:buFont typeface="Arial" charset="0"/>
              <a:buChar char="•"/>
            </a:pPr>
            <a:r>
              <a:rPr lang="en-GB" sz="3200" dirty="0" smtClean="0">
                <a:latin typeface="Helvetica Neue"/>
              </a:rPr>
              <a:t>Rewriting </a:t>
            </a:r>
            <a:r>
              <a:rPr lang="en-GB" sz="3200" dirty="0">
                <a:latin typeface="Helvetica Neue"/>
              </a:rPr>
              <a:t>the rules allowing the network to use transport </a:t>
            </a:r>
            <a:r>
              <a:rPr lang="en-GB" sz="3200" dirty="0" smtClean="0">
                <a:latin typeface="Helvetica Neue"/>
              </a:rPr>
              <a:t>information.</a:t>
            </a:r>
          </a:p>
          <a:p>
            <a:pPr marL="457200" indent="-457200">
              <a:spcBef>
                <a:spcPts val="1200"/>
              </a:spcBef>
              <a:buFont typeface="Arial" charset="0"/>
              <a:buChar char="•"/>
            </a:pPr>
            <a:r>
              <a:rPr lang="en-GB" sz="3200" dirty="0" smtClean="0">
                <a:latin typeface="Helvetica Neue"/>
              </a:rPr>
              <a:t>Information </a:t>
            </a:r>
            <a:r>
              <a:rPr lang="en-GB" sz="3200" dirty="0">
                <a:latin typeface="Helvetica Neue"/>
              </a:rPr>
              <a:t>exposure as a design decision or only under explicit endpoint </a:t>
            </a:r>
            <a:r>
              <a:rPr lang="en-GB" sz="3200" dirty="0" smtClean="0">
                <a:latin typeface="Helvetica Neue"/>
              </a:rPr>
              <a:t>control</a:t>
            </a:r>
          </a:p>
          <a:p>
            <a:pPr marL="457200" indent="-457200">
              <a:spcBef>
                <a:spcPts val="1200"/>
              </a:spcBef>
              <a:buFont typeface="Arial" charset="0"/>
              <a:buChar char="•"/>
            </a:pPr>
            <a:r>
              <a:rPr lang="en-GB" sz="3200" dirty="0" smtClean="0">
                <a:latin typeface="Helvetica Neue"/>
              </a:rPr>
              <a:t>Trust </a:t>
            </a:r>
            <a:r>
              <a:rPr lang="en-GB" sz="3200" dirty="0">
                <a:latin typeface="Helvetica Neue"/>
              </a:rPr>
              <a:t>by verify under the assumption that two endpoints have a trust relation for integrity protection and encryption, but generally no requirement for explicit trust relationship with network devices.</a:t>
            </a:r>
            <a:br>
              <a:rPr lang="en-GB" sz="3200" dirty="0">
                <a:latin typeface="Helvetica Neue"/>
              </a:rPr>
            </a:br>
            <a:endParaRPr lang="en-GB" sz="3200" dirty="0">
              <a:latin typeface="Helvetica Neue"/>
            </a:endParaRPr>
          </a:p>
        </p:txBody>
      </p:sp>
      <p:sp>
        <p:nvSpPr>
          <p:cNvPr id="31" name="Textfeld 24"/>
          <p:cNvSpPr txBox="1"/>
          <p:nvPr/>
        </p:nvSpPr>
        <p:spPr>
          <a:xfrm>
            <a:off x="1737894" y="32233244"/>
            <a:ext cx="12961043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GB" sz="3200" b="1" dirty="0" smtClean="0">
                <a:latin typeface="Helvetica Neue"/>
              </a:rPr>
              <a:t>Goals</a:t>
            </a:r>
          </a:p>
          <a:p>
            <a:pPr marL="457200" indent="-457200">
              <a:spcBef>
                <a:spcPts val="1200"/>
              </a:spcBef>
              <a:buFont typeface="Arial" charset="0"/>
              <a:buChar char="•"/>
            </a:pPr>
            <a:r>
              <a:rPr lang="en-GB" sz="3200" dirty="0">
                <a:latin typeface="Helvetica Neue"/>
              </a:rPr>
              <a:t>Enable a protocol designer to query for evidence that a new protocol function would work as the protocol is designed.</a:t>
            </a:r>
          </a:p>
          <a:p>
            <a:pPr marL="457200" indent="-457200">
              <a:spcBef>
                <a:spcPts val="1200"/>
              </a:spcBef>
              <a:buFont typeface="Arial" charset="0"/>
              <a:buChar char="•"/>
            </a:pPr>
            <a:r>
              <a:rPr lang="en-GB" sz="3200" dirty="0">
                <a:latin typeface="Helvetica Neue"/>
              </a:rPr>
              <a:t>Increase the likelihood of new protocols being deployable across the entire Internet.</a:t>
            </a:r>
          </a:p>
          <a:p>
            <a:pPr marL="457200" indent="-457200">
              <a:spcBef>
                <a:spcPts val="1200"/>
              </a:spcBef>
              <a:buFont typeface="Arial" charset="0"/>
              <a:buChar char="•"/>
            </a:pPr>
            <a:r>
              <a:rPr lang="en-GB" sz="3200" dirty="0">
                <a:latin typeface="Helvetica Neue"/>
              </a:rPr>
              <a:t>Opportunities to explicitly design support for </a:t>
            </a:r>
            <a:r>
              <a:rPr lang="en-GB" sz="3200" dirty="0" smtClean="0">
                <a:latin typeface="Helvetica Neue"/>
              </a:rPr>
              <a:t/>
            </a:r>
            <a:br>
              <a:rPr lang="en-GB" sz="3200" dirty="0" smtClean="0">
                <a:latin typeface="Helvetica Neue"/>
              </a:rPr>
            </a:br>
            <a:r>
              <a:rPr lang="en-GB" sz="3200" dirty="0" smtClean="0">
                <a:latin typeface="Helvetica Neue"/>
              </a:rPr>
              <a:t>in-network </a:t>
            </a:r>
            <a:r>
              <a:rPr lang="en-GB" sz="3200" dirty="0">
                <a:latin typeface="Helvetica Neue"/>
              </a:rPr>
              <a:t>performance measurement into next </a:t>
            </a:r>
            <a:r>
              <a:rPr lang="en-GB" sz="3200" dirty="0" smtClean="0">
                <a:latin typeface="Helvetica Neue"/>
              </a:rPr>
              <a:t/>
            </a:r>
            <a:br>
              <a:rPr lang="en-GB" sz="3200" dirty="0" smtClean="0">
                <a:latin typeface="Helvetica Neue"/>
              </a:rPr>
            </a:br>
            <a:r>
              <a:rPr lang="en-GB" sz="3200" dirty="0" smtClean="0">
                <a:latin typeface="Helvetica Neue"/>
              </a:rPr>
              <a:t>generation protocols that </a:t>
            </a:r>
            <a:r>
              <a:rPr lang="en-GB" sz="3200" dirty="0">
                <a:latin typeface="Helvetica Neue"/>
              </a:rPr>
              <a:t>by default </a:t>
            </a:r>
            <a:r>
              <a:rPr lang="en-GB" sz="3200" dirty="0" smtClean="0">
                <a:latin typeface="Helvetica Neue"/>
              </a:rPr>
              <a:t>encrypt</a:t>
            </a:r>
            <a:br>
              <a:rPr lang="en-GB" sz="3200" dirty="0" smtClean="0">
                <a:latin typeface="Helvetica Neue"/>
              </a:rPr>
            </a:br>
            <a:r>
              <a:rPr lang="en-GB" sz="3200" dirty="0" smtClean="0">
                <a:latin typeface="Helvetica Neue"/>
              </a:rPr>
              <a:t> </a:t>
            </a:r>
            <a:r>
              <a:rPr lang="en-GB" sz="3200" dirty="0">
                <a:latin typeface="Helvetica Neue"/>
              </a:rPr>
              <a:t>the end-to-end </a:t>
            </a:r>
            <a:r>
              <a:rPr lang="en-GB" sz="3200" dirty="0" smtClean="0">
                <a:latin typeface="Helvetica Neue"/>
              </a:rPr>
              <a:t>protocol </a:t>
            </a:r>
            <a:r>
              <a:rPr lang="en-GB" sz="3200" dirty="0">
                <a:latin typeface="Helvetica Neue"/>
              </a:rPr>
              <a:t>information.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369" y="22298762"/>
            <a:ext cx="11777250" cy="622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368</Words>
  <Application>Microsoft Macintosh PowerPoint</Application>
  <PresentationFormat>Custom</PresentationFormat>
  <Paragraphs>88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Bauhaus 93</vt:lpstr>
      <vt:lpstr>Calibri</vt:lpstr>
      <vt:lpstr>Helvetica Neue</vt:lpstr>
      <vt:lpstr>Arial</vt:lpstr>
      <vt:lpstr>Larissa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</dc:creator>
  <cp:lastModifiedBy>Diego R. Lopez</cp:lastModifiedBy>
  <cp:revision>39</cp:revision>
  <cp:lastPrinted>2017-05-30T08:36:34Z</cp:lastPrinted>
  <dcterms:created xsi:type="dcterms:W3CDTF">2016-04-13T18:03:01Z</dcterms:created>
  <dcterms:modified xsi:type="dcterms:W3CDTF">2017-05-30T08:41:36Z</dcterms:modified>
</cp:coreProperties>
</file>