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0" r:id="rId2"/>
    <p:sldId id="301" r:id="rId3"/>
    <p:sldId id="280" r:id="rId4"/>
    <p:sldId id="299" r:id="rId5"/>
    <p:sldId id="282" r:id="rId6"/>
    <p:sldId id="284" r:id="rId7"/>
    <p:sldId id="288" r:id="rId8"/>
    <p:sldId id="289" r:id="rId9"/>
    <p:sldId id="283" r:id="rId10"/>
    <p:sldId id="285" r:id="rId11"/>
    <p:sldId id="297" r:id="rId12"/>
    <p:sldId id="302" r:id="rId13"/>
    <p:sldId id="303" r:id="rId14"/>
    <p:sldId id="304" r:id="rId15"/>
    <p:sldId id="305" r:id="rId16"/>
    <p:sldId id="306" r:id="rId17"/>
    <p:sldId id="30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50000" autoAdjust="0"/>
  </p:normalViewPr>
  <p:slideViewPr>
    <p:cSldViewPr snapToGrid="0" snapToObjects="1">
      <p:cViewPr>
        <p:scale>
          <a:sx n="86" d="100"/>
          <a:sy n="86" d="100"/>
        </p:scale>
        <p:origin x="1672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208B-12FE-E944-9B8F-1097C439DB7E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86F5-DBBE-B24F-96CB-3C2C7E0C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3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771FF-5033-CC4D-B067-4CD9F191EEBC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B640-B9CB-5A47-9DC2-0B391B14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2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83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1" name="Picture 10" descr="H2020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24" y="6271415"/>
            <a:ext cx="1501011" cy="431999"/>
          </a:xfrm>
          <a:prstGeom prst="rect">
            <a:avLst/>
          </a:prstGeom>
        </p:spPr>
      </p:pic>
      <p:pic>
        <p:nvPicPr>
          <p:cNvPr id="12" name="Picture 11" descr="neat_logo_scree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8" y="6066850"/>
            <a:ext cx="1286202" cy="4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429E-0079-4444-B14A-FB6A27ACFBA7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8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0" name="Picture 9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A820-47B7-A140-B78C-C6E4547D8847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Picture 7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9" name="Picture 8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CEC9-5C39-5743-91A1-7FAA48CEE351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1" name="Picture 10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2" name="Picture 11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7E0-F40D-054A-9A29-8B2838CB0DA6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1" name="Picture 10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2" name="Picture 11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83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1" name="Picture 10" descr="H2020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24" y="6271415"/>
            <a:ext cx="1501011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Picture 7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9" name="Picture 8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3186"/>
            <a:ext cx="8229600" cy="388297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CB73-1F6A-5540-8C58-C5F02ED0F655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1595187"/>
            <a:ext cx="8229600" cy="647999"/>
          </a:xfr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3" name="Picture 12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0C44-16E7-284A-9A7C-F66E2B479C5B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Picture 9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1" name="Picture 10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6278-BB62-C740-8C0A-FE7E25201C41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1" name="Picture 10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2" name="Picture 11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25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4640"/>
            <a:ext cx="8229600" cy="227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5B47-8CFF-E74C-A700-A43F945F9797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1" name="Picture 10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2" name="Picture 11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4800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34561"/>
            <a:ext cx="4040188" cy="3891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4800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34561"/>
            <a:ext cx="4041775" cy="3891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E59-352A-A744-9AFB-E7FA9DF38F30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3" name="Picture 12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4" name="Picture 13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/1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4800"/>
            <a:ext cx="8229600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34561"/>
            <a:ext cx="4040188" cy="3891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34561"/>
            <a:ext cx="4041775" cy="3891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F355-4F77-C546-A50B-FF57FAD2158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3" name="Picture 12" descr="EU_flag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66" y="6379414"/>
            <a:ext cx="477134" cy="324000"/>
          </a:xfrm>
          <a:prstGeom prst="rect">
            <a:avLst/>
          </a:prstGeom>
        </p:spPr>
      </p:pic>
      <p:pic>
        <p:nvPicPr>
          <p:cNvPr id="14" name="Picture 13" descr="neat_logo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97415"/>
            <a:ext cx="905395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332" y="6358852"/>
            <a:ext cx="1067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B362-44BA-9649-BE46-D91F7528C544}" type="datetime1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083" y="6358852"/>
            <a:ext cx="107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45C2-6E85-5E46-9CB3-BDF3C1692B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62" r:id="rId7"/>
    <p:sldLayoutId id="2147483653" r:id="rId8"/>
    <p:sldLayoutId id="2147483663" r:id="rId9"/>
    <p:sldLayoutId id="2147483654" r:id="rId10"/>
    <p:sldLayoutId id="2147483655" r:id="rId11"/>
    <p:sldLayoutId id="2147483656" r:id="rId12"/>
    <p:sldLayoutId id="2147483657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879" y="3005478"/>
            <a:ext cx="7891398" cy="1970113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/>
              <a:t>										 Falling Back!</a:t>
            </a:r>
            <a:br>
              <a:rPr lang="en-US" sz="4000" dirty="0" smtClean="0"/>
            </a:br>
            <a:r>
              <a:rPr lang="mr-IN" sz="4000" dirty="0" smtClean="0"/>
              <a:t>…</a:t>
            </a:r>
            <a:r>
              <a:rPr lang="nb-NO" sz="4000" dirty="0" smtClean="0"/>
              <a:t> and: a </a:t>
            </a:r>
            <a:r>
              <a:rPr lang="nb-NO" sz="4000" dirty="0" err="1" smtClean="0"/>
              <a:t>Functional</a:t>
            </a:r>
            <a:r>
              <a:rPr lang="nb-NO" sz="4000" dirty="0" smtClean="0"/>
              <a:t> </a:t>
            </a:r>
            <a:r>
              <a:rPr lang="nb-NO" sz="4000" dirty="0" err="1" smtClean="0"/>
              <a:t>Decomposition</a:t>
            </a:r>
            <a:r>
              <a:rPr lang="nb-NO" sz="4000" dirty="0" smtClean="0"/>
              <a:t/>
            </a:r>
            <a:br>
              <a:rPr lang="nb-NO" sz="4000" dirty="0" smtClean="0"/>
            </a:br>
            <a:r>
              <a:rPr lang="nb-NO" sz="4000" dirty="0" smtClean="0"/>
              <a:t>									</a:t>
            </a:r>
            <a:r>
              <a:rPr lang="nb-NO" sz="4000" dirty="0" err="1" smtClean="0"/>
              <a:t>of</a:t>
            </a:r>
            <a:r>
              <a:rPr lang="nb-NO" sz="4000" dirty="0" smtClean="0"/>
              <a:t> Post-Sockets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357" y="4346299"/>
            <a:ext cx="8181148" cy="22077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Michael </a:t>
            </a:r>
            <a:r>
              <a:rPr lang="en-US" sz="2400" dirty="0" err="1" smtClean="0"/>
              <a:t>Welzl</a:t>
            </a:r>
            <a:endParaRPr lang="en-US" sz="2400" dirty="0" smtClean="0"/>
          </a:p>
          <a:p>
            <a:r>
              <a:rPr lang="en-US" sz="2400" dirty="0" smtClean="0"/>
              <a:t>(with help from many </a:t>
            </a:r>
            <a:r>
              <a:rPr lang="en-US" sz="2400" dirty="0" err="1" smtClean="0"/>
              <a:t>NEATers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4" y="722235"/>
            <a:ext cx="4388603" cy="27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Unreliable message delivery: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SCTP, large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1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054500"/>
            <a:ext cx="1145969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705" y="4054500"/>
            <a:ext cx="1242951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48791" y="3876371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7788233" y="3876370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52553" y="1570901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Sender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05206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12084" y="1718764"/>
            <a:ext cx="1039090" cy="488663"/>
            <a:chOff x="564079" y="1291252"/>
            <a:chExt cx="1039090" cy="488663"/>
          </a:xfrm>
        </p:grpSpPr>
        <p:sp>
          <p:nvSpPr>
            <p:cNvPr id="30" name="Rectangle 29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0844" y="1570901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Receiver app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82166" y="4007809"/>
            <a:ext cx="1198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Just a byte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stream!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64682" y="3352545"/>
            <a:ext cx="2104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App knows how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to identify messages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14161" y="5117857"/>
            <a:ext cx="4156364" cy="1340186"/>
            <a:chOff x="2314161" y="5117857"/>
            <a:chExt cx="4156364" cy="1340186"/>
          </a:xfrm>
        </p:grpSpPr>
        <p:grpSp>
          <p:nvGrpSpPr>
            <p:cNvPr id="56" name="Group 55"/>
            <p:cNvGrpSpPr/>
            <p:nvPr/>
          </p:nvGrpSpPr>
          <p:grpSpPr>
            <a:xfrm>
              <a:off x="2314161" y="5351841"/>
              <a:ext cx="4156364" cy="498856"/>
              <a:chOff x="249382" y="4845040"/>
              <a:chExt cx="4156364" cy="498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49382" y="4850146"/>
                <a:ext cx="4156364" cy="493750"/>
              </a:xfrm>
              <a:prstGeom prst="rect">
                <a:avLst/>
              </a:prstGeom>
              <a:gradFill>
                <a:gsLst>
                  <a:gs pos="0">
                    <a:srgbClr val="92D050"/>
                  </a:gs>
                  <a:gs pos="100000">
                    <a:srgbClr val="00B050"/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141024" y="4850146"/>
                <a:ext cx="1039090" cy="476788"/>
                <a:chOff x="564080" y="2421374"/>
                <a:chExt cx="1039090" cy="476788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564080" y="2435024"/>
                  <a:ext cx="1039090" cy="4631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Block 1</a:t>
                  </a:r>
                  <a:endParaRPr lang="en-US" dirty="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577442" y="2421374"/>
                  <a:ext cx="0" cy="476788"/>
                </a:xfrm>
                <a:prstGeom prst="line">
                  <a:avLst/>
                </a:prstGeom>
                <a:ln w="920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1008824" y="4850146"/>
                <a:ext cx="1039090" cy="476788"/>
                <a:chOff x="564079" y="1867126"/>
                <a:chExt cx="1039090" cy="47678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564079" y="1880776"/>
                  <a:ext cx="1039090" cy="4631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Block 3</a:t>
                  </a:r>
                  <a:endParaRPr lang="en-US" dirty="0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79419" y="1867126"/>
                  <a:ext cx="0" cy="476788"/>
                </a:xfrm>
                <a:prstGeom prst="line">
                  <a:avLst/>
                </a:prstGeom>
                <a:ln w="920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2065729" y="4845040"/>
                <a:ext cx="1039090" cy="488663"/>
                <a:chOff x="564079" y="1291252"/>
                <a:chExt cx="1039090" cy="488663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64079" y="1316777"/>
                  <a:ext cx="1039090" cy="4631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Block 2</a:t>
                  </a:r>
                  <a:endParaRPr lang="en-US" dirty="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79421" y="1291252"/>
                  <a:ext cx="0" cy="476788"/>
                </a:xfrm>
                <a:prstGeom prst="line">
                  <a:avLst/>
                </a:prstGeom>
                <a:ln w="920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2802224" y="5124927"/>
              <a:ext cx="3575913" cy="1333116"/>
              <a:chOff x="2814176" y="5124927"/>
              <a:chExt cx="3575913" cy="133311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39277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27111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10137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801630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089228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83266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69097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955790" y="5130049"/>
                <a:ext cx="285586" cy="92126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14176" y="6088711"/>
                <a:ext cx="884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Packets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242977" y="5124927"/>
                <a:ext cx="285586" cy="92638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530222" y="5124927"/>
                <a:ext cx="285586" cy="92638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815501" y="5124927"/>
                <a:ext cx="285586" cy="92950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104503" y="5124927"/>
                <a:ext cx="285586" cy="92638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1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777630" y="5117857"/>
              <a:ext cx="2022503" cy="930331"/>
              <a:chOff x="3777630" y="5117857"/>
              <a:chExt cx="2022503" cy="93033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514547" y="5121805"/>
                <a:ext cx="285586" cy="9263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77630" y="5117857"/>
                <a:ext cx="285586" cy="9263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936765" y="4939117"/>
            <a:ext cx="2872991" cy="1132740"/>
            <a:chOff x="5936765" y="4939117"/>
            <a:chExt cx="2872991" cy="1132740"/>
          </a:xfrm>
        </p:grpSpPr>
        <p:sp>
          <p:nvSpPr>
            <p:cNvPr id="11" name="Lightning Bolt 10"/>
            <p:cNvSpPr/>
            <p:nvPr/>
          </p:nvSpPr>
          <p:spPr>
            <a:xfrm>
              <a:off x="5936765" y="4939117"/>
              <a:ext cx="519797" cy="681098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73177" y="5702525"/>
              <a:ext cx="8365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smtClean="0">
                  <a:solidFill>
                    <a:srgbClr val="FF0000"/>
                  </a:solidFill>
                </a:rPr>
                <a:t>SCTP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Lightning Bolt 63"/>
            <p:cNvSpPr/>
            <p:nvPr/>
          </p:nvSpPr>
          <p:spPr>
            <a:xfrm>
              <a:off x="7974782" y="4939117"/>
              <a:ext cx="519797" cy="681098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5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27969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SCTP code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977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Sender side: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No need to know frame length at the beginning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Receiver side: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Do not expose message semantics</a:t>
            </a:r>
          </a:p>
          <a:p>
            <a:pPr marL="457200" lvl="1" indent="0">
              <a:buNone/>
            </a:pPr>
            <a:r>
              <a:rPr lang="en-US" dirty="0" smtClean="0"/>
              <a:t>	=&gt; </a:t>
            </a:r>
            <a:r>
              <a:rPr lang="en-US" dirty="0" smtClean="0">
                <a:solidFill>
                  <a:schemeClr val="tx2"/>
                </a:solidFill>
              </a:rPr>
              <a:t>partial message flag </a:t>
            </a:r>
            <a:r>
              <a:rPr lang="en-US" dirty="0" smtClean="0"/>
              <a:t>unnecessary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(can hand over data as it arrives)</a:t>
            </a:r>
          </a:p>
          <a:p>
            <a:pPr lvl="1"/>
            <a:r>
              <a:rPr lang="en-US" dirty="0" smtClean="0"/>
              <a:t>No need to support huge messages</a:t>
            </a:r>
            <a:br>
              <a:rPr lang="en-US" dirty="0" smtClean="0"/>
            </a:br>
            <a:r>
              <a:rPr lang="en-US" dirty="0" smtClean="0"/>
              <a:t>  =&gt; always (try to) use </a:t>
            </a:r>
            <a:r>
              <a:rPr lang="en-US" dirty="0" smtClean="0">
                <a:solidFill>
                  <a:schemeClr val="accent1"/>
                </a:solidFill>
              </a:rPr>
              <a:t>interleaving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7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9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938"/>
            <a:ext cx="8229600" cy="49441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minset</a:t>
            </a:r>
            <a:r>
              <a:rPr lang="en-US" dirty="0" smtClean="0"/>
              <a:t> TAPS draft: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application-specific knowledge involved in decision to use 	multiple connections or multiple streams of an association</a:t>
            </a:r>
            <a:endParaRPr lang="en-US" dirty="0"/>
          </a:p>
          <a:p>
            <a:pPr lvl="1"/>
            <a:r>
              <a:rPr lang="en-US" dirty="0" smtClean="0"/>
              <a:t>To the app, “Multi-streaming” is </a:t>
            </a:r>
            <a:r>
              <a:rPr lang="en-US" u="sng" dirty="0" smtClean="0"/>
              <a:t>only</a:t>
            </a:r>
            <a:r>
              <a:rPr lang="en-US" dirty="0" smtClean="0"/>
              <a:t> a flow grouping concept</a:t>
            </a:r>
          </a:p>
          <a:p>
            <a:endParaRPr lang="en-US" dirty="0" smtClean="0"/>
          </a:p>
          <a:p>
            <a:r>
              <a:rPr lang="en-US" dirty="0" smtClean="0"/>
              <a:t>Suggest to only expose “</a:t>
            </a:r>
            <a:r>
              <a:rPr lang="en-US" dirty="0" smtClean="0">
                <a:solidFill>
                  <a:schemeClr val="accent1"/>
                </a:solidFill>
              </a:rPr>
              <a:t>flows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3 flows can e.g. be 3 streams of one association or 3 TCP connections</a:t>
            </a:r>
          </a:p>
          <a:p>
            <a:pPr lvl="1"/>
            <a:r>
              <a:rPr lang="en-US" dirty="0" smtClean="0"/>
              <a:t>Flows have properties: flow group number, flow priority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this affects establishment / teardown semantics</a:t>
            </a:r>
          </a:p>
          <a:p>
            <a:pPr lvl="1"/>
            <a:r>
              <a:rPr lang="en-US" dirty="0" smtClean="0"/>
              <a:t>E.g., streams of an association are always there, just begin to send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 </a:t>
            </a:r>
            <a:r>
              <a:rPr lang="nb-NO" dirty="0" smtClean="0"/>
              <a:t>    =&gt; </a:t>
            </a:r>
            <a:r>
              <a:rPr lang="nb-NO" dirty="0" err="1" smtClean="0"/>
              <a:t>connect</a:t>
            </a:r>
            <a:r>
              <a:rPr lang="nb-NO" dirty="0" smtClean="0"/>
              <a:t>() </a:t>
            </a:r>
            <a:r>
              <a:rPr lang="nb-NO" dirty="0" err="1" smtClean="0"/>
              <a:t>without</a:t>
            </a:r>
            <a:r>
              <a:rPr lang="nb-NO" dirty="0" smtClean="0"/>
              <a:t> data not </a:t>
            </a:r>
            <a:r>
              <a:rPr lang="nb-NO" dirty="0" err="1" smtClean="0"/>
              <a:t>guaranteed</a:t>
            </a:r>
            <a:r>
              <a:rPr lang="nb-NO" dirty="0" smtClean="0"/>
              <a:t> to do </a:t>
            </a:r>
            <a:r>
              <a:rPr lang="nb-NO" dirty="0" err="1" smtClean="0"/>
              <a:t>anything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wire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6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218"/>
            <a:ext cx="8229600" cy="1143000"/>
          </a:xfrm>
        </p:spPr>
        <p:txBody>
          <a:bodyPr/>
          <a:lstStyle/>
          <a:p>
            <a:r>
              <a:rPr lang="en-US" dirty="0" smtClean="0"/>
              <a:t>Where does this lead?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120"/>
            <a:ext cx="8229600" cy="50057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Simple traditional TCP-like stream API with: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Protocol-specific extras removed</a:t>
            </a:r>
            <a:endParaRPr lang="en-US" dirty="0"/>
          </a:p>
          <a:p>
            <a:pPr marL="971550" lvl="1" indent="-514350">
              <a:buAutoNum type="arabicParenR"/>
            </a:pPr>
            <a:r>
              <a:rPr lang="en-US" dirty="0" smtClean="0"/>
              <a:t>Optional sender-side app-transport info. </a:t>
            </a:r>
            <a:r>
              <a:rPr lang="en-US" dirty="0"/>
              <a:t>exchange </a:t>
            </a:r>
            <a:r>
              <a:rPr lang="en-US" dirty="0" smtClean="0"/>
              <a:t>added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Slightly changed connection setup/teardown semantics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smtClean="0"/>
              <a:t>…</a:t>
            </a:r>
            <a:r>
              <a:rPr lang="en-US" dirty="0" smtClean="0"/>
              <a:t>Enables:</a:t>
            </a:r>
          </a:p>
          <a:p>
            <a:pPr lvl="1"/>
            <a:r>
              <a:rPr lang="en-US" dirty="0" smtClean="0"/>
              <a:t>Downward compatibility</a:t>
            </a:r>
          </a:p>
          <a:p>
            <a:pPr lvl="1"/>
            <a:r>
              <a:rPr lang="en-US" dirty="0" smtClean="0"/>
              <a:t>Using unordered and partially reliable messages</a:t>
            </a:r>
          </a:p>
          <a:p>
            <a:pPr lvl="1"/>
            <a:r>
              <a:rPr lang="en-US" dirty="0" smtClean="0"/>
              <a:t>Using multi-streaming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used as an element of a post-sockets system, this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Can enable falling back to TCP</a:t>
            </a:r>
          </a:p>
          <a:p>
            <a:pPr lvl="1"/>
            <a:r>
              <a:rPr lang="en-US" dirty="0" smtClean="0"/>
              <a:t>Minimizes </a:t>
            </a:r>
            <a:r>
              <a:rPr lang="en-US" smtClean="0"/>
              <a:t>kernel </a:t>
            </a:r>
            <a:r>
              <a:rPr lang="en-US" smtClean="0"/>
              <a:t>API </a:t>
            </a:r>
            <a:r>
              <a:rPr lang="en-US" dirty="0" smtClean="0"/>
              <a:t>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79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functional decomposition of</a:t>
            </a:r>
            <a:br>
              <a:rPr lang="en-US" dirty="0" smtClean="0"/>
            </a:br>
            <a:r>
              <a:rPr lang="en-US" dirty="0" smtClean="0"/>
              <a:t>post-sockets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0" y="2720898"/>
            <a:ext cx="4248614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6466" y="234041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69513" y="2709747"/>
            <a:ext cx="1992351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27554" y="2329264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Receiver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" y="4992814"/>
            <a:ext cx="4248614" cy="111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2216" y="4976088"/>
            <a:ext cx="1886943" cy="167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3054" y="5039841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5590" y="5100001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05814" y="5832086"/>
            <a:ext cx="2263699" cy="111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2000" y="5231980"/>
            <a:ext cx="17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Various protocols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02160" y="4799785"/>
            <a:ext cx="17536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B050"/>
                </a:solidFill>
              </a:rPr>
              <a:t>AFra-Bytestream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2216" y="4819299"/>
            <a:ext cx="13211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TCP Socket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7691" y="287524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Messaging App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6620" y="289316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TCP App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>
            <a:stCxn id="26" idx="2"/>
            <a:endCxn id="21" idx="0"/>
          </p:cNvCxnSpPr>
          <p:nvPr/>
        </p:nvCxnSpPr>
        <p:spPr>
          <a:xfrm flipH="1">
            <a:off x="2378971" y="3244578"/>
            <a:ext cx="20038" cy="155520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  <a:endCxn id="27" idx="2"/>
          </p:cNvCxnSpPr>
          <p:nvPr/>
        </p:nvCxnSpPr>
        <p:spPr>
          <a:xfrm flipV="1">
            <a:off x="7682815" y="3262494"/>
            <a:ext cx="1279" cy="155680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7451" y="5041670"/>
            <a:ext cx="4057803" cy="1382728"/>
            <a:chOff x="357451" y="5041670"/>
            <a:chExt cx="4057803" cy="1382728"/>
          </a:xfrm>
        </p:grpSpPr>
        <p:grpSp>
          <p:nvGrpSpPr>
            <p:cNvPr id="44" name="Group 43"/>
            <p:cNvGrpSpPr/>
            <p:nvPr/>
          </p:nvGrpSpPr>
          <p:grpSpPr>
            <a:xfrm>
              <a:off x="357451" y="5041670"/>
              <a:ext cx="1144709" cy="1144709"/>
              <a:chOff x="357451" y="5041670"/>
              <a:chExt cx="1144709" cy="114470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7451" y="5041670"/>
                <a:ext cx="1144709" cy="114470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493296" y="5362927"/>
                <a:ext cx="7954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Minion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249440" y="5383545"/>
              <a:ext cx="1165814" cy="1040853"/>
              <a:chOff x="3249440" y="5383545"/>
              <a:chExt cx="1165814" cy="1040853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9440" y="5383545"/>
                <a:ext cx="1165814" cy="932651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305119" y="6085844"/>
                <a:ext cx="11057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>
                    <a:solidFill>
                      <a:srgbClr val="FF0000"/>
                    </a:solidFill>
                  </a:rPr>
                  <a:t>Hollywood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084057" y="5523529"/>
              <a:ext cx="53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</a:rPr>
                <a:t>TCP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Rectangular Callout 47"/>
          <p:cNvSpPr/>
          <p:nvPr/>
        </p:nvSpPr>
        <p:spPr>
          <a:xfrm>
            <a:off x="3916465" y="3632524"/>
            <a:ext cx="2152865" cy="1186775"/>
          </a:xfrm>
          <a:prstGeom prst="wedgeRectCallout">
            <a:avLst>
              <a:gd name="adj1" fmla="val -75287"/>
              <a:gd name="adj2" fmla="val 4973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Unordered / partially reliable messages,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multi-streaming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5887233" y="1428789"/>
            <a:ext cx="1908998" cy="1103225"/>
          </a:xfrm>
          <a:prstGeom prst="wedgeRectCallout">
            <a:avLst>
              <a:gd name="adj1" fmla="val 32351"/>
              <a:gd name="adj2" fmla="val 79283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“I don’t need to be told where my messages begin and end”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functional decomposition of</a:t>
            </a:r>
            <a:br>
              <a:rPr lang="en-US" dirty="0" smtClean="0"/>
            </a:br>
            <a:r>
              <a:rPr lang="en-US" dirty="0" smtClean="0"/>
              <a:t>post-sockets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0" y="2720898"/>
            <a:ext cx="4248614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6466" y="234041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69513" y="2709747"/>
            <a:ext cx="1992351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27554" y="2329264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Receiver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" y="4992814"/>
            <a:ext cx="4248614" cy="111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2216" y="4976088"/>
            <a:ext cx="1886943" cy="167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3054" y="5039841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5590" y="5100001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05814" y="5832086"/>
            <a:ext cx="2263699" cy="111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2000" y="5231980"/>
            <a:ext cx="17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Various protocols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954" y="4811262"/>
            <a:ext cx="17536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B050"/>
                </a:solidFill>
              </a:rPr>
              <a:t>AFra-Bytestream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1827" y="4819299"/>
            <a:ext cx="13211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TCP Socket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0133" y="288124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Messaging App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>
            <a:stCxn id="68" idx="2"/>
            <a:endCxn id="33" idx="0"/>
          </p:cNvCxnSpPr>
          <p:nvPr/>
        </p:nvCxnSpPr>
        <p:spPr>
          <a:xfrm>
            <a:off x="2399009" y="3244578"/>
            <a:ext cx="2756" cy="96236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  <a:endCxn id="48" idx="2"/>
          </p:cNvCxnSpPr>
          <p:nvPr/>
        </p:nvCxnSpPr>
        <p:spPr>
          <a:xfrm flipV="1">
            <a:off x="7702426" y="4581040"/>
            <a:ext cx="1" cy="238259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7451" y="5041670"/>
            <a:ext cx="4057803" cy="1382728"/>
            <a:chOff x="357451" y="5041670"/>
            <a:chExt cx="4057803" cy="1382728"/>
          </a:xfrm>
        </p:grpSpPr>
        <p:grpSp>
          <p:nvGrpSpPr>
            <p:cNvPr id="44" name="Group 43"/>
            <p:cNvGrpSpPr/>
            <p:nvPr/>
          </p:nvGrpSpPr>
          <p:grpSpPr>
            <a:xfrm>
              <a:off x="357451" y="5041670"/>
              <a:ext cx="1144709" cy="1144709"/>
              <a:chOff x="357451" y="5041670"/>
              <a:chExt cx="1144709" cy="114470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7451" y="5041670"/>
                <a:ext cx="1144709" cy="114470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493296" y="5362927"/>
                <a:ext cx="7954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Minion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249440" y="5383545"/>
              <a:ext cx="1165814" cy="1040853"/>
              <a:chOff x="3249440" y="5383545"/>
              <a:chExt cx="1165814" cy="1040853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9440" y="5383545"/>
                <a:ext cx="1165814" cy="932651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305119" y="6085844"/>
                <a:ext cx="11057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>
                    <a:solidFill>
                      <a:srgbClr val="FF0000"/>
                    </a:solidFill>
                  </a:rPr>
                  <a:t>Hollywood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084057" y="5523529"/>
              <a:ext cx="53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</a:rPr>
                <a:t>TCP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457200" y="4398278"/>
            <a:ext cx="4248614" cy="1115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4928" y="4206945"/>
            <a:ext cx="14736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B050"/>
                </a:solidFill>
              </a:rPr>
              <a:t>Framing layer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37" name="Straight Connector 36"/>
          <p:cNvCxnSpPr>
            <a:stCxn id="33" idx="2"/>
            <a:endCxn id="21" idx="0"/>
          </p:cNvCxnSpPr>
          <p:nvPr/>
        </p:nvCxnSpPr>
        <p:spPr>
          <a:xfrm>
            <a:off x="2401765" y="4576277"/>
            <a:ext cx="0" cy="23498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969513" y="4409429"/>
            <a:ext cx="1992351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69513" y="4211708"/>
            <a:ext cx="1465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00B050"/>
                </a:solidFill>
              </a:rPr>
              <a:t>Framing layer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>
            <a:stCxn id="48" idx="0"/>
          </p:cNvCxnSpPr>
          <p:nvPr/>
        </p:nvCxnSpPr>
        <p:spPr>
          <a:xfrm flipH="1" flipV="1">
            <a:off x="7702426" y="3288768"/>
            <a:ext cx="1" cy="92294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05814" y="4409429"/>
            <a:ext cx="226369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31368" y="4441930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COBS</a:t>
            </a:r>
            <a:endParaRPr lang="en-US" dirty="0"/>
          </a:p>
        </p:txBody>
      </p:sp>
      <p:sp>
        <p:nvSpPr>
          <p:cNvPr id="64" name="Rectangular Callout 63"/>
          <p:cNvSpPr/>
          <p:nvPr/>
        </p:nvSpPr>
        <p:spPr>
          <a:xfrm>
            <a:off x="5219101" y="2773530"/>
            <a:ext cx="1281858" cy="1052516"/>
          </a:xfrm>
          <a:prstGeom prst="wedgeRectCallout">
            <a:avLst>
              <a:gd name="adj1" fmla="val 81842"/>
              <a:gd name="adj2" fmla="val 8817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ysClr val="windowText" lastClr="000000"/>
                </a:solidFill>
              </a:rPr>
              <a:t>Here’s</a:t>
            </a:r>
            <a:r>
              <a:rPr lang="nb-NO" dirty="0" smtClean="0">
                <a:solidFill>
                  <a:sysClr val="windowText" lastClr="000000"/>
                </a:solidFill>
              </a:rPr>
              <a:t> </a:t>
            </a:r>
            <a:r>
              <a:rPr lang="nb-NO" dirty="0" err="1" smtClean="0">
                <a:solidFill>
                  <a:sysClr val="windowText" lastClr="000000"/>
                </a:solidFill>
              </a:rPr>
              <a:t>your</a:t>
            </a:r>
            <a:r>
              <a:rPr lang="nb-NO" dirty="0" smtClean="0">
                <a:solidFill>
                  <a:sysClr val="windowText" lastClr="000000"/>
                </a:solidFill>
              </a:rPr>
              <a:t> </a:t>
            </a:r>
            <a:r>
              <a:rPr lang="nb-NO" dirty="0" err="1" smtClean="0">
                <a:solidFill>
                  <a:sysClr val="windowText" lastClr="000000"/>
                </a:solidFill>
              </a:rPr>
              <a:t>atomic</a:t>
            </a:r>
            <a:r>
              <a:rPr lang="nb-NO" dirty="0" smtClean="0">
                <a:solidFill>
                  <a:sysClr val="windowText" lastClr="000000"/>
                </a:solidFill>
              </a:rPr>
              <a:t> </a:t>
            </a:r>
            <a:r>
              <a:rPr lang="nb-NO" dirty="0" err="1" smtClean="0">
                <a:solidFill>
                  <a:sysClr val="windowText" lastClr="000000"/>
                </a:solidFill>
              </a:rPr>
              <a:t>object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67691" y="287524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Messaging App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094" y="5148398"/>
            <a:ext cx="2615601" cy="931251"/>
          </a:xfrm>
          <a:prstGeom prst="rect">
            <a:avLst/>
          </a:prstGeom>
        </p:spPr>
      </p:pic>
      <p:sp>
        <p:nvSpPr>
          <p:cNvPr id="40" name="Rectangular Callout 39"/>
          <p:cNvSpPr/>
          <p:nvPr/>
        </p:nvSpPr>
        <p:spPr>
          <a:xfrm>
            <a:off x="5887233" y="1428789"/>
            <a:ext cx="1908998" cy="1103225"/>
          </a:xfrm>
          <a:prstGeom prst="wedgeRectCallout">
            <a:avLst>
              <a:gd name="adj1" fmla="val 32351"/>
              <a:gd name="adj2" fmla="val 79283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“I </a:t>
            </a:r>
            <a:r>
              <a:rPr lang="en-US" dirty="0" smtClean="0">
                <a:solidFill>
                  <a:sysClr val="windowText" lastClr="000000"/>
                </a:solidFill>
              </a:rPr>
              <a:t>need </a:t>
            </a:r>
            <a:r>
              <a:rPr lang="en-US" dirty="0">
                <a:solidFill>
                  <a:sysClr val="windowText" lastClr="000000"/>
                </a:solidFill>
              </a:rPr>
              <a:t>to be told where my messages begin and end”</a:t>
            </a:r>
          </a:p>
        </p:txBody>
      </p:sp>
      <p:sp>
        <p:nvSpPr>
          <p:cNvPr id="49" name="Rectangular Callout 48"/>
          <p:cNvSpPr/>
          <p:nvPr/>
        </p:nvSpPr>
        <p:spPr>
          <a:xfrm>
            <a:off x="5049080" y="6128046"/>
            <a:ext cx="2978474" cy="595931"/>
          </a:xfrm>
          <a:prstGeom prst="wedgeRectCallout">
            <a:avLst>
              <a:gd name="adj1" fmla="val 27867"/>
              <a:gd name="adj2" fmla="val -8079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Enable </a:t>
            </a:r>
            <a:r>
              <a:rPr lang="en-US" dirty="0" smtClean="0">
                <a:solidFill>
                  <a:sysClr val="windowText" lastClr="000000"/>
                </a:solidFill>
              </a:rPr>
              <a:t>unordered delivery even with normal TCP sender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0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functional decomposition of</a:t>
            </a:r>
            <a:br>
              <a:rPr lang="en-US" dirty="0" smtClean="0"/>
            </a:br>
            <a:r>
              <a:rPr lang="en-US" dirty="0" smtClean="0"/>
              <a:t>post-sockets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0" y="2720898"/>
            <a:ext cx="4248614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6466" y="234041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69513" y="2709747"/>
            <a:ext cx="1992351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27554" y="2329264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Receiver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" y="4992814"/>
            <a:ext cx="4248614" cy="1115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2216" y="4976088"/>
            <a:ext cx="1886943" cy="167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3054" y="5039841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5590" y="5100001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05814" y="5832086"/>
            <a:ext cx="2263699" cy="111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2000" y="5231980"/>
            <a:ext cx="17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Various protocols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954" y="4811262"/>
            <a:ext cx="17536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B050"/>
                </a:solidFill>
              </a:rPr>
              <a:t>AFra-Bytestream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1827" y="4819299"/>
            <a:ext cx="13211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TCP Socket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7200" y="3834584"/>
            <a:ext cx="4248614" cy="1115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2792" y="3639522"/>
            <a:ext cx="1322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Post-sockets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8994" y="2881243"/>
            <a:ext cx="17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Post-sockets App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0133" y="2881243"/>
            <a:ext cx="17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Post-sockets App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stCxn id="26" idx="2"/>
            <a:endCxn id="25" idx="0"/>
          </p:cNvCxnSpPr>
          <p:nvPr/>
        </p:nvCxnSpPr>
        <p:spPr>
          <a:xfrm flipH="1">
            <a:off x="2403967" y="3250575"/>
            <a:ext cx="21042" cy="38894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3" idx="0"/>
          </p:cNvCxnSpPr>
          <p:nvPr/>
        </p:nvCxnSpPr>
        <p:spPr>
          <a:xfrm flipH="1">
            <a:off x="2401765" y="4008854"/>
            <a:ext cx="2202" cy="198091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  <a:endCxn id="48" idx="2"/>
          </p:cNvCxnSpPr>
          <p:nvPr/>
        </p:nvCxnSpPr>
        <p:spPr>
          <a:xfrm flipV="1">
            <a:off x="7702426" y="4581040"/>
            <a:ext cx="1" cy="238259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7451" y="5041670"/>
            <a:ext cx="4057803" cy="1382728"/>
            <a:chOff x="357451" y="5041670"/>
            <a:chExt cx="4057803" cy="1382728"/>
          </a:xfrm>
        </p:grpSpPr>
        <p:grpSp>
          <p:nvGrpSpPr>
            <p:cNvPr id="44" name="Group 43"/>
            <p:cNvGrpSpPr/>
            <p:nvPr/>
          </p:nvGrpSpPr>
          <p:grpSpPr>
            <a:xfrm>
              <a:off x="357451" y="5041670"/>
              <a:ext cx="1144709" cy="1144709"/>
              <a:chOff x="357451" y="5041670"/>
              <a:chExt cx="1144709" cy="1144709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7451" y="5041670"/>
                <a:ext cx="1144709" cy="114470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493296" y="5362927"/>
                <a:ext cx="7954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Minion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249440" y="5383545"/>
              <a:ext cx="1165814" cy="1040853"/>
              <a:chOff x="3249440" y="5383545"/>
              <a:chExt cx="1165814" cy="1040853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9440" y="5383545"/>
                <a:ext cx="1165814" cy="932651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3305119" y="6085844"/>
                <a:ext cx="11057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smtClean="0">
                    <a:solidFill>
                      <a:srgbClr val="FF0000"/>
                    </a:solidFill>
                  </a:rPr>
                  <a:t>Hollywood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084057" y="5523529"/>
              <a:ext cx="53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</a:rPr>
                <a:t>TCP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457200" y="4398278"/>
            <a:ext cx="4248614" cy="1115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4928" y="4206945"/>
            <a:ext cx="14736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B050"/>
                </a:solidFill>
              </a:rPr>
              <a:t>Framing layer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37" name="Straight Connector 36"/>
          <p:cNvCxnSpPr>
            <a:stCxn id="33" idx="2"/>
            <a:endCxn id="21" idx="0"/>
          </p:cNvCxnSpPr>
          <p:nvPr/>
        </p:nvCxnSpPr>
        <p:spPr>
          <a:xfrm>
            <a:off x="2401765" y="4576277"/>
            <a:ext cx="0" cy="23498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969513" y="4409429"/>
            <a:ext cx="1992351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69513" y="4211708"/>
            <a:ext cx="1465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00B050"/>
                </a:solidFill>
              </a:rPr>
              <a:t>Framing layer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>
            <a:stCxn id="48" idx="0"/>
          </p:cNvCxnSpPr>
          <p:nvPr/>
        </p:nvCxnSpPr>
        <p:spPr>
          <a:xfrm flipH="1" flipV="1">
            <a:off x="7702426" y="4008854"/>
            <a:ext cx="1" cy="20285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05814" y="4409429"/>
            <a:ext cx="226369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31368" y="4441930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COBS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962279" y="3842182"/>
            <a:ext cx="1988155" cy="670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64157" y="3633530"/>
            <a:ext cx="1322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Post-sockets</a:t>
            </a:r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7702426" y="3244649"/>
            <a:ext cx="2202" cy="38894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ular Callout 51"/>
          <p:cNvSpPr/>
          <p:nvPr/>
        </p:nvSpPr>
        <p:spPr>
          <a:xfrm>
            <a:off x="3769550" y="3006463"/>
            <a:ext cx="1811237" cy="719920"/>
          </a:xfrm>
          <a:prstGeom prst="wedgeRectCallout">
            <a:avLst>
              <a:gd name="adj1" fmla="val -83683"/>
              <a:gd name="adj2" fmla="val 5268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Nice-ness, object dependencies, ...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4576332" y="1298809"/>
            <a:ext cx="2596967" cy="1008044"/>
          </a:xfrm>
          <a:prstGeom prst="wedgeRectCallout">
            <a:avLst>
              <a:gd name="adj1" fmla="val -24962"/>
              <a:gd name="adj2" fmla="val 1101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ysClr val="windowText" lastClr="000000"/>
                </a:solidFill>
              </a:rPr>
              <a:t>Hold data in user space (TCP_NOTSENT_LOWAT / similar) or do it in the kernel</a:t>
            </a:r>
            <a:endParaRPr lang="en-US" sz="1600" i="1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094" y="5148398"/>
            <a:ext cx="2615601" cy="9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functional decomposition of</a:t>
            </a:r>
            <a:br>
              <a:rPr lang="en-US" dirty="0" smtClean="0"/>
            </a:br>
            <a:r>
              <a:rPr lang="en-US" dirty="0" smtClean="0"/>
              <a:t>post-sockets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0" y="2720898"/>
            <a:ext cx="3061080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3970" y="234041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12291" y="2709747"/>
            <a:ext cx="3149574" cy="31299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27554" y="2329264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Receiver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7200" y="4987148"/>
            <a:ext cx="3061080" cy="16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22772" y="4976088"/>
            <a:ext cx="3086387" cy="278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2885" y="5468032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4042" y="5468032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n>
                  <a:solidFill>
                    <a:schemeClr val="accent1"/>
                  </a:solidFill>
                </a:ln>
              </a:rPr>
              <a:t>Kernel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27916" y="5822372"/>
            <a:ext cx="2263699" cy="111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3590" y="5231980"/>
            <a:ext cx="17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Various protocols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6544" y="4811262"/>
            <a:ext cx="17536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B050"/>
                </a:solidFill>
              </a:rPr>
              <a:t>AFra-Bytestream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1100" y="4819299"/>
            <a:ext cx="22772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TCP Socket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7200" y="3828918"/>
            <a:ext cx="3061080" cy="1681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04382" y="3639522"/>
            <a:ext cx="1322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Post-sockets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0584" y="2881243"/>
            <a:ext cx="17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Post-sockets App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8000" y="2881243"/>
            <a:ext cx="17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Post-sockets App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stCxn id="26" idx="2"/>
            <a:endCxn id="25" idx="0"/>
          </p:cNvCxnSpPr>
          <p:nvPr/>
        </p:nvCxnSpPr>
        <p:spPr>
          <a:xfrm flipH="1">
            <a:off x="1965557" y="3250575"/>
            <a:ext cx="21042" cy="38894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2"/>
            <a:endCxn id="33" idx="0"/>
          </p:cNvCxnSpPr>
          <p:nvPr/>
        </p:nvCxnSpPr>
        <p:spPr>
          <a:xfrm flipH="1">
            <a:off x="1963355" y="4008854"/>
            <a:ext cx="2202" cy="198091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66618" y="4586337"/>
            <a:ext cx="0" cy="22492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57200" y="4392612"/>
            <a:ext cx="3061080" cy="1681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26518" y="4206945"/>
            <a:ext cx="14736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B050"/>
                </a:solidFill>
              </a:rPr>
              <a:t>Framing layer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37" name="Straight Connector 36"/>
          <p:cNvCxnSpPr>
            <a:stCxn id="33" idx="2"/>
            <a:endCxn id="21" idx="0"/>
          </p:cNvCxnSpPr>
          <p:nvPr/>
        </p:nvCxnSpPr>
        <p:spPr>
          <a:xfrm>
            <a:off x="1963355" y="4576277"/>
            <a:ext cx="0" cy="23498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61100" y="4217005"/>
            <a:ext cx="18148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00B050"/>
                </a:solidFill>
              </a:rPr>
              <a:t>Framing layer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866618" y="4017311"/>
            <a:ext cx="0" cy="19969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1"/>
          </p:cNvCxnSpPr>
          <p:nvPr/>
        </p:nvCxnSpPr>
        <p:spPr>
          <a:xfrm>
            <a:off x="3559073" y="4392612"/>
            <a:ext cx="2702027" cy="905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40358" y="4441930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COBS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61100" y="3647979"/>
            <a:ext cx="1322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Post-sockets</a:t>
            </a:r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6875657" y="3244649"/>
            <a:ext cx="2202" cy="38894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890029" y="3565928"/>
            <a:ext cx="0" cy="648237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310419" y="4002928"/>
            <a:ext cx="6645" cy="80982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95598" y="319817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Messaging App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05529" y="363359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TCP App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3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7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we talk to?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0224" y="2743199"/>
            <a:ext cx="1326996" cy="1672683"/>
            <a:chOff x="680224" y="2698594"/>
            <a:chExt cx="1326996" cy="1672683"/>
          </a:xfrm>
        </p:grpSpPr>
        <p:sp>
          <p:nvSpPr>
            <p:cNvPr id="3" name="Rectangle 2"/>
            <p:cNvSpPr/>
            <p:nvPr/>
          </p:nvSpPr>
          <p:spPr>
            <a:xfrm>
              <a:off x="680224" y="3813716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Several Protocols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24" y="3256155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API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224" y="2698594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4019" y="1656672"/>
            <a:ext cx="1326996" cy="1672683"/>
            <a:chOff x="680224" y="2698594"/>
            <a:chExt cx="1326996" cy="1672683"/>
          </a:xfrm>
        </p:grpSpPr>
        <p:sp>
          <p:nvSpPr>
            <p:cNvPr id="15" name="Rectangle 14"/>
            <p:cNvSpPr/>
            <p:nvPr/>
          </p:nvSpPr>
          <p:spPr>
            <a:xfrm>
              <a:off x="680224" y="3813716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New Protocol </a:t>
              </a:r>
              <a:r>
                <a:rPr lang="en-US" dirty="0">
                  <a:solidFill>
                    <a:schemeClr val="dk1"/>
                  </a:solidFill>
                </a:rPr>
                <a:t>X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0224" y="3256155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API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0224" y="2698594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App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45568" y="1790486"/>
            <a:ext cx="1326996" cy="1672683"/>
            <a:chOff x="680224" y="2698594"/>
            <a:chExt cx="1326996" cy="1672683"/>
          </a:xfrm>
        </p:grpSpPr>
        <p:sp>
          <p:nvSpPr>
            <p:cNvPr id="19" name="Rectangle 18"/>
            <p:cNvSpPr/>
            <p:nvPr/>
          </p:nvSpPr>
          <p:spPr>
            <a:xfrm>
              <a:off x="680224" y="3813716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TCP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0224" y="3256155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API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0224" y="2698594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App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17471" y="1968905"/>
            <a:ext cx="1326996" cy="1672683"/>
            <a:chOff x="680224" y="2698594"/>
            <a:chExt cx="1326996" cy="1672683"/>
          </a:xfrm>
        </p:grpSpPr>
        <p:sp>
          <p:nvSpPr>
            <p:cNvPr id="23" name="Rectangle 22"/>
            <p:cNvSpPr/>
            <p:nvPr/>
          </p:nvSpPr>
          <p:spPr>
            <a:xfrm>
              <a:off x="680224" y="3813716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UDP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0224" y="3256155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API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0224" y="2698594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 App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10412" y="5034060"/>
            <a:ext cx="1326996" cy="1672683"/>
            <a:chOff x="680224" y="2698594"/>
            <a:chExt cx="1326996" cy="1672683"/>
          </a:xfrm>
        </p:grpSpPr>
        <p:sp>
          <p:nvSpPr>
            <p:cNvPr id="31" name="Rectangle 30"/>
            <p:cNvSpPr/>
            <p:nvPr/>
          </p:nvSpPr>
          <p:spPr>
            <a:xfrm>
              <a:off x="680224" y="3813716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TCP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0224" y="3256155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Sockets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0224" y="2698594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Current App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57386" y="4873082"/>
            <a:ext cx="1326996" cy="1672683"/>
            <a:chOff x="680224" y="2698594"/>
            <a:chExt cx="1326996" cy="1672683"/>
          </a:xfrm>
        </p:grpSpPr>
        <p:sp>
          <p:nvSpPr>
            <p:cNvPr id="39" name="Rectangle 38"/>
            <p:cNvSpPr/>
            <p:nvPr/>
          </p:nvSpPr>
          <p:spPr>
            <a:xfrm>
              <a:off x="680224" y="3813716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</a:rPr>
                <a:t>UDP</a:t>
              </a:r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0224" y="3256155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Sockets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224" y="2698594"/>
              <a:ext cx="1326996" cy="5575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Current App</a:t>
              </a:r>
              <a:endParaRPr lang="en-US" dirty="0"/>
            </a:p>
          </p:txBody>
        </p:sp>
      </p:grpSp>
      <p:cxnSp>
        <p:nvCxnSpPr>
          <p:cNvPr id="43" name="Curved Connector 42"/>
          <p:cNvCxnSpPr>
            <a:stCxn id="3" idx="3"/>
            <a:endCxn id="15" idx="2"/>
          </p:cNvCxnSpPr>
          <p:nvPr/>
        </p:nvCxnSpPr>
        <p:spPr>
          <a:xfrm flipV="1">
            <a:off x="2007220" y="3329355"/>
            <a:ext cx="1730297" cy="807747"/>
          </a:xfrm>
          <a:prstGeom prst="curvedConnector2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" idx="3"/>
            <a:endCxn id="19" idx="2"/>
          </p:cNvCxnSpPr>
          <p:nvPr/>
        </p:nvCxnSpPr>
        <p:spPr>
          <a:xfrm flipV="1">
            <a:off x="2007220" y="3463169"/>
            <a:ext cx="3601846" cy="673933"/>
          </a:xfrm>
          <a:prstGeom prst="curved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3"/>
            <a:endCxn id="23" idx="2"/>
          </p:cNvCxnSpPr>
          <p:nvPr/>
        </p:nvCxnSpPr>
        <p:spPr>
          <a:xfrm flipV="1">
            <a:off x="2007220" y="3641588"/>
            <a:ext cx="5573749" cy="495514"/>
          </a:xfrm>
          <a:prstGeom prst="curved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" idx="3"/>
            <a:endCxn id="33" idx="0"/>
          </p:cNvCxnSpPr>
          <p:nvPr/>
        </p:nvCxnSpPr>
        <p:spPr>
          <a:xfrm>
            <a:off x="2007220" y="4137102"/>
            <a:ext cx="2066690" cy="896958"/>
          </a:xfrm>
          <a:prstGeom prst="curved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41" idx="0"/>
          </p:cNvCxnSpPr>
          <p:nvPr/>
        </p:nvCxnSpPr>
        <p:spPr>
          <a:xfrm>
            <a:off x="2007220" y="4137102"/>
            <a:ext cx="4313664" cy="735980"/>
          </a:xfrm>
          <a:prstGeom prst="curved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086" y="274638"/>
            <a:ext cx="8508382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</a:t>
            </a:r>
            <a:r>
              <a:rPr lang="en-US" dirty="0"/>
              <a:t>pplication-</a:t>
            </a:r>
            <a:r>
              <a:rPr lang="en-US" u="sng" dirty="0"/>
              <a:t>Fra</a:t>
            </a:r>
            <a:r>
              <a:rPr lang="en-US" dirty="0"/>
              <a:t>med (</a:t>
            </a:r>
            <a:r>
              <a:rPr lang="en-US" dirty="0" err="1"/>
              <a:t>AFra</a:t>
            </a:r>
            <a:r>
              <a:rPr lang="en-US" dirty="0"/>
              <a:t>-)</a:t>
            </a:r>
            <a:r>
              <a:rPr lang="en-US" dirty="0" err="1"/>
              <a:t>Bytestream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9572" y="1423377"/>
            <a:ext cx="8776010" cy="474324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know that messages are cool</a:t>
            </a:r>
          </a:p>
          <a:p>
            <a:pPr lvl="1"/>
            <a:r>
              <a:rPr lang="en-US" sz="2000" dirty="0" smtClean="0"/>
              <a:t>Can send them unordered, unreliable, ..</a:t>
            </a:r>
            <a:endParaRPr lang="en-US" sz="2000" dirty="0"/>
          </a:p>
          <a:p>
            <a:r>
              <a:rPr lang="en-US" sz="2400" dirty="0" smtClean="0"/>
              <a:t>But: TCP operates on streams</a:t>
            </a:r>
          </a:p>
          <a:p>
            <a:pPr lvl="1"/>
            <a:r>
              <a:rPr lang="en-US" sz="2000" dirty="0" smtClean="0"/>
              <a:t>“Don’t care, I want to do something new?” Please wait until the end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dirty="0" smtClean="0"/>
              <a:t>Telling an application “sorry, you only get a stream here” is not much different than saying “sorry, use TCP instead”</a:t>
            </a:r>
          </a:p>
          <a:p>
            <a:pPr lvl="1"/>
            <a:r>
              <a:rPr lang="en-US" sz="2000" dirty="0" smtClean="0"/>
              <a:t>How to reduce # hoops an app developer has to jump through for </a:t>
            </a:r>
            <a:r>
              <a:rPr lang="en-US" sz="2000" dirty="0" err="1" smtClean="0"/>
              <a:t>fall-back</a:t>
            </a:r>
            <a:r>
              <a:rPr lang="en-US" sz="2000" dirty="0" smtClean="0"/>
              <a:t>?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Message-oriented TCP </a:t>
            </a:r>
            <a:r>
              <a:rPr lang="en-US" sz="2400" dirty="0"/>
              <a:t>apps </a:t>
            </a:r>
            <a:r>
              <a:rPr lang="en-US" sz="2400" dirty="0" smtClean="0"/>
              <a:t>already frame their data</a:t>
            </a:r>
          </a:p>
          <a:p>
            <a:pPr lvl="1"/>
            <a:r>
              <a:rPr lang="en-US" sz="2000" dirty="0" smtClean="0"/>
              <a:t>Unnecessary to repeat this in transport layer: hence </a:t>
            </a:r>
            <a:r>
              <a:rPr lang="en-US" sz="2000" dirty="0" smtClean="0">
                <a:solidFill>
                  <a:schemeClr val="tx2"/>
                </a:solidFill>
              </a:rPr>
              <a:t>Application-Framed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Requirement to tell receiver app “</a:t>
            </a:r>
            <a:r>
              <a:rPr lang="en-US" sz="2000" i="1" dirty="0" smtClean="0">
                <a:solidFill>
                  <a:srgbClr val="FF0000"/>
                </a:solidFill>
              </a:rPr>
              <a:t>here is your complete message</a:t>
            </a:r>
            <a:r>
              <a:rPr lang="en-US" sz="2000" dirty="0" smtClean="0">
                <a:solidFill>
                  <a:srgbClr val="FF0000"/>
                </a:solidFill>
              </a:rPr>
              <a:t>” creates a major limitation, but it’s often unnecessary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05083" y="6358852"/>
            <a:ext cx="1071249" cy="365125"/>
          </a:xfrm>
        </p:spPr>
        <p:txBody>
          <a:bodyPr/>
          <a:lstStyle/>
          <a:p>
            <a:fld id="{E29E45C2-6E85-5E46-9CB3-BDF3C1692B48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332" y="6358852"/>
            <a:ext cx="1067034" cy="365125"/>
          </a:xfrm>
        </p:spPr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04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8571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84" y="1287972"/>
            <a:ext cx="8686800" cy="51237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Normal TCP-like </a:t>
            </a:r>
            <a:r>
              <a:rPr lang="en-US" dirty="0" err="1" smtClean="0"/>
              <a:t>bytestream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Optional: some additional information exchanged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Sender app:</a:t>
            </a:r>
            <a:r>
              <a:rPr lang="en-US" dirty="0"/>
              <a:t> </a:t>
            </a:r>
            <a:r>
              <a:rPr lang="en-US" dirty="0" smtClean="0"/>
              <a:t>hands </a:t>
            </a:r>
            <a:r>
              <a:rPr lang="en-US" dirty="0"/>
              <a:t>over a stream of bytes, </a:t>
            </a:r>
            <a:r>
              <a:rPr lang="en-US" dirty="0" smtClean="0"/>
              <a:t>informs </a:t>
            </a:r>
            <a:r>
              <a:rPr lang="en-US" dirty="0"/>
              <a:t>transport about </a:t>
            </a:r>
            <a:r>
              <a:rPr lang="en-US" dirty="0" smtClean="0"/>
              <a:t>frame boundaries and requirements (order, reliability, ..)</a:t>
            </a:r>
            <a:endParaRPr lang="en-US" dirty="0"/>
          </a:p>
          <a:p>
            <a:pPr lvl="1"/>
            <a:r>
              <a:rPr lang="en-US" dirty="0"/>
              <a:t>Delimited </a:t>
            </a:r>
            <a:r>
              <a:rPr lang="en-US" b="1" dirty="0" smtClean="0"/>
              <a:t>frames </a:t>
            </a:r>
            <a:r>
              <a:rPr lang="en-US" dirty="0" smtClean="0"/>
              <a:t>stay </a:t>
            </a:r>
            <a:r>
              <a:rPr lang="en-US" dirty="0"/>
              <a:t>intact, in order</a:t>
            </a:r>
          </a:p>
          <a:p>
            <a:pPr lvl="1"/>
            <a:r>
              <a:rPr lang="en-US" dirty="0" smtClean="0"/>
              <a:t>More relaxed rules possible </a:t>
            </a:r>
            <a:r>
              <a:rPr lang="en-US" u="sng" dirty="0"/>
              <a:t>between</a:t>
            </a:r>
            <a:r>
              <a:rPr lang="en-US" dirty="0"/>
              <a:t> </a:t>
            </a:r>
            <a:r>
              <a:rPr lang="en-US" dirty="0" smtClean="0"/>
              <a:t>frames</a:t>
            </a:r>
            <a:endParaRPr lang="en-US" dirty="0"/>
          </a:p>
          <a:p>
            <a:pPr lvl="1"/>
            <a:r>
              <a:rPr lang="en-US" dirty="0" smtClean="0"/>
              <a:t>Delimiters assumed to be known by application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Receiver app: </a:t>
            </a:r>
            <a:r>
              <a:rPr lang="en-US" dirty="0"/>
              <a:t>receives stream of bytes</a:t>
            </a:r>
          </a:p>
          <a:p>
            <a:pPr lvl="1"/>
            <a:r>
              <a:rPr lang="en-US" dirty="0" smtClean="0"/>
              <a:t>App-level delimiters turn it </a:t>
            </a:r>
            <a:r>
              <a:rPr lang="en-US" smtClean="0"/>
              <a:t>into messages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TCP = special case: no delimiters used</a:t>
            </a:r>
          </a:p>
          <a:p>
            <a:pPr lvl="1"/>
            <a:r>
              <a:rPr lang="en-US" dirty="0" smtClean="0"/>
              <a:t>Can talk </a:t>
            </a:r>
            <a:r>
              <a:rPr lang="en-US" dirty="0"/>
              <a:t>to </a:t>
            </a:r>
            <a:r>
              <a:rPr lang="en-US" dirty="0" smtClean="0"/>
              <a:t>“normal” </a:t>
            </a:r>
            <a:r>
              <a:rPr lang="en-US" dirty="0"/>
              <a:t>TCP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2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335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Unordered message delivery: </a:t>
            </a:r>
            <a:r>
              <a:rPr lang="en-US" dirty="0" smtClean="0">
                <a:solidFill>
                  <a:srgbClr val="C00000"/>
                </a:solidFill>
              </a:rPr>
              <a:t>SCTP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1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054500"/>
            <a:ext cx="1145969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705" y="4054500"/>
            <a:ext cx="1242951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48791" y="3876371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7788233" y="3876370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64079" y="1718764"/>
            <a:ext cx="1039090" cy="488663"/>
            <a:chOff x="564079" y="1291252"/>
            <a:chExt cx="1039090" cy="488663"/>
          </a:xfrm>
        </p:grpSpPr>
        <p:sp>
          <p:nvSpPr>
            <p:cNvPr id="16" name="Rectangle 15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4079" y="2294638"/>
            <a:ext cx="1039090" cy="476788"/>
            <a:chOff x="564079" y="1867126"/>
            <a:chExt cx="1039090" cy="476788"/>
          </a:xfrm>
        </p:grpSpPr>
        <p:sp>
          <p:nvSpPr>
            <p:cNvPr id="17" name="Rectangle 16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080" y="2848886"/>
            <a:ext cx="1039090" cy="476788"/>
            <a:chOff x="564080" y="2421374"/>
            <a:chExt cx="1039090" cy="476788"/>
          </a:xfrm>
        </p:grpSpPr>
        <p:sp>
          <p:nvSpPr>
            <p:cNvPr id="18" name="Rectangle 17"/>
            <p:cNvSpPr/>
            <p:nvPr/>
          </p:nvSpPr>
          <p:spPr>
            <a:xfrm>
              <a:off x="564080" y="2435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77442" y="2421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852553" y="1570901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Sender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05206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12084" y="1718764"/>
            <a:ext cx="1039090" cy="488663"/>
            <a:chOff x="564079" y="1291252"/>
            <a:chExt cx="1039090" cy="488663"/>
          </a:xfrm>
        </p:grpSpPr>
        <p:sp>
          <p:nvSpPr>
            <p:cNvPr id="30" name="Rectangle 29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612084" y="2294638"/>
            <a:ext cx="1039090" cy="476788"/>
            <a:chOff x="564079" y="1867126"/>
            <a:chExt cx="1039090" cy="476788"/>
          </a:xfrm>
        </p:grpSpPr>
        <p:sp>
          <p:nvSpPr>
            <p:cNvPr id="33" name="Rectangle 32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12085" y="2848886"/>
            <a:ext cx="1039090" cy="476788"/>
            <a:chOff x="564080" y="2421374"/>
            <a:chExt cx="1039090" cy="476788"/>
          </a:xfrm>
        </p:grpSpPr>
        <p:sp>
          <p:nvSpPr>
            <p:cNvPr id="36" name="Rectangle 35"/>
            <p:cNvSpPr/>
            <p:nvPr/>
          </p:nvSpPr>
          <p:spPr>
            <a:xfrm>
              <a:off x="564080" y="2435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577442" y="2421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0844" y="1570901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Receiver app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50318" y="3999864"/>
            <a:ext cx="3024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Inform where frame begins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Configure: “unordered”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9382" y="4845040"/>
            <a:ext cx="4156364" cy="498856"/>
            <a:chOff x="249382" y="4845040"/>
            <a:chExt cx="4156364" cy="498856"/>
          </a:xfrm>
        </p:grpSpPr>
        <p:sp>
          <p:nvSpPr>
            <p:cNvPr id="15" name="Rectangle 14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141024" y="4850146"/>
              <a:ext cx="1039090" cy="476788"/>
              <a:chOff x="564080" y="2421374"/>
              <a:chExt cx="1039090" cy="4767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080" y="2435024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Block 1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577442" y="2421374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3</a:t>
                </a:r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2</a:t>
                </a:r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ular Callout 51"/>
          <p:cNvSpPr/>
          <p:nvPr/>
        </p:nvSpPr>
        <p:spPr>
          <a:xfrm>
            <a:off x="2309447" y="2689692"/>
            <a:ext cx="2595062" cy="878189"/>
          </a:xfrm>
          <a:prstGeom prst="wedgeRectCallout">
            <a:avLst>
              <a:gd name="adj1" fmla="val -77381"/>
              <a:gd name="adj2" fmla="val -597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App-defined header. Could also be e.g. implicit knowledge about size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6282166" y="4007809"/>
            <a:ext cx="1198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Just a byte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stream!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64682" y="3352545"/>
            <a:ext cx="2104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App knows how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to identify messages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577442" y="5553630"/>
            <a:ext cx="4156364" cy="498856"/>
            <a:chOff x="249382" y="4845040"/>
            <a:chExt cx="4156364" cy="498856"/>
          </a:xfrm>
        </p:grpSpPr>
        <p:sp>
          <p:nvSpPr>
            <p:cNvPr id="69" name="Rectangle 68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141024" y="4850146"/>
              <a:ext cx="1039090" cy="476788"/>
              <a:chOff x="564080" y="2421374"/>
              <a:chExt cx="1039090" cy="47678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64080" y="2435024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Block 1</a:t>
                </a:r>
                <a:endParaRPr lang="en-US" dirty="0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1577442" y="2421374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/>
          <p:cNvSpPr/>
          <p:nvPr/>
        </p:nvSpPr>
        <p:spPr>
          <a:xfrm>
            <a:off x="1892619" y="3707268"/>
            <a:ext cx="286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Inform where </a:t>
            </a:r>
            <a:r>
              <a:rPr lang="en-US" dirty="0" smtClean="0">
                <a:solidFill>
                  <a:srgbClr val="C00000"/>
                </a:solidFill>
              </a:rPr>
              <a:t>frame ends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26754 0.1090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34288 -0.105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39" grpId="3"/>
      <p:bldP spid="39" grpId="4"/>
      <p:bldP spid="39" grpId="5"/>
      <p:bldP spid="52" grpId="0" animBg="1"/>
      <p:bldP spid="52" grpId="1" animBg="1"/>
      <p:bldP spid="53" grpId="0"/>
      <p:bldP spid="54" grpId="0"/>
      <p:bldP spid="3" grpId="0"/>
      <p:bldP spid="3" grpId="1"/>
      <p:bldP spid="3" grpId="2"/>
      <p:bldP spid="3" grpId="3"/>
      <p:bldP spid="3" grpId="4"/>
      <p:bldP spid="3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335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Unordered message delivery: </a:t>
            </a:r>
            <a:r>
              <a:rPr lang="en-US" dirty="0" smtClean="0">
                <a:solidFill>
                  <a:srgbClr val="C00000"/>
                </a:solidFill>
              </a:rPr>
              <a:t>TCP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1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054500"/>
            <a:ext cx="1145969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705" y="4054500"/>
            <a:ext cx="1242951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48791" y="3876371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7788233" y="3876370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64079" y="1718764"/>
            <a:ext cx="1039090" cy="488663"/>
            <a:chOff x="564079" y="1291252"/>
            <a:chExt cx="1039090" cy="488663"/>
          </a:xfrm>
        </p:grpSpPr>
        <p:sp>
          <p:nvSpPr>
            <p:cNvPr id="16" name="Rectangle 15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4079" y="2294638"/>
            <a:ext cx="1039090" cy="476788"/>
            <a:chOff x="564079" y="1867126"/>
            <a:chExt cx="1039090" cy="476788"/>
          </a:xfrm>
        </p:grpSpPr>
        <p:sp>
          <p:nvSpPr>
            <p:cNvPr id="17" name="Rectangle 16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080" y="2848886"/>
            <a:ext cx="1039090" cy="476788"/>
            <a:chOff x="564080" y="2421374"/>
            <a:chExt cx="1039090" cy="476788"/>
          </a:xfrm>
        </p:grpSpPr>
        <p:sp>
          <p:nvSpPr>
            <p:cNvPr id="18" name="Rectangle 17"/>
            <p:cNvSpPr/>
            <p:nvPr/>
          </p:nvSpPr>
          <p:spPr>
            <a:xfrm>
              <a:off x="564080" y="2435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77442" y="2421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852553" y="1570901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Sender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05206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12084" y="1718764"/>
            <a:ext cx="1039090" cy="488663"/>
            <a:chOff x="564079" y="1291252"/>
            <a:chExt cx="1039090" cy="488663"/>
          </a:xfrm>
        </p:grpSpPr>
        <p:sp>
          <p:nvSpPr>
            <p:cNvPr id="30" name="Rectangle 29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612084" y="2294638"/>
            <a:ext cx="1039090" cy="476788"/>
            <a:chOff x="564079" y="1867126"/>
            <a:chExt cx="1039090" cy="476788"/>
          </a:xfrm>
        </p:grpSpPr>
        <p:sp>
          <p:nvSpPr>
            <p:cNvPr id="33" name="Rectangle 32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12085" y="2848886"/>
            <a:ext cx="1039090" cy="476788"/>
            <a:chOff x="564080" y="2421374"/>
            <a:chExt cx="1039090" cy="476788"/>
          </a:xfrm>
        </p:grpSpPr>
        <p:sp>
          <p:nvSpPr>
            <p:cNvPr id="36" name="Rectangle 35"/>
            <p:cNvSpPr/>
            <p:nvPr/>
          </p:nvSpPr>
          <p:spPr>
            <a:xfrm>
              <a:off x="564080" y="2435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577442" y="2421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0844" y="1570901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Receiver app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50318" y="3892989"/>
            <a:ext cx="3024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Inform where frame begins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Configure: “unordered”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mr-IN" b="1" dirty="0" smtClean="0">
                <a:solidFill>
                  <a:srgbClr val="FF0000"/>
                </a:solidFill>
              </a:rPr>
              <a:t>…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TCP just ignores this!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9382" y="4845040"/>
            <a:ext cx="4156364" cy="498856"/>
            <a:chOff x="249382" y="4845040"/>
            <a:chExt cx="4156364" cy="498856"/>
          </a:xfrm>
        </p:grpSpPr>
        <p:sp>
          <p:nvSpPr>
            <p:cNvPr id="15" name="Rectangle 14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141024" y="4850146"/>
              <a:ext cx="1039090" cy="476788"/>
              <a:chOff x="564080" y="2421374"/>
              <a:chExt cx="1039090" cy="4767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080" y="2435024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Block 1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577442" y="2421374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3</a:t>
                </a:r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2</a:t>
                </a:r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 52"/>
          <p:cNvSpPr/>
          <p:nvPr/>
        </p:nvSpPr>
        <p:spPr>
          <a:xfrm>
            <a:off x="6282166" y="4007809"/>
            <a:ext cx="1198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Just a byte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stream!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64682" y="3352545"/>
            <a:ext cx="2104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App knows how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to identify messages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577442" y="5553630"/>
            <a:ext cx="4156364" cy="498856"/>
            <a:chOff x="249382" y="4845040"/>
            <a:chExt cx="4156364" cy="498856"/>
          </a:xfrm>
        </p:grpSpPr>
        <p:sp>
          <p:nvSpPr>
            <p:cNvPr id="69" name="Rectangle 68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141024" y="4850146"/>
              <a:ext cx="1039090" cy="476788"/>
              <a:chOff x="564080" y="2421374"/>
              <a:chExt cx="1039090" cy="47678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64080" y="2435024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Block 1</a:t>
                </a:r>
                <a:endParaRPr lang="en-US" dirty="0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1577442" y="2421374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1892619" y="3618060"/>
            <a:ext cx="286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Inform where </a:t>
            </a:r>
            <a:r>
              <a:rPr lang="en-US" dirty="0" smtClean="0">
                <a:solidFill>
                  <a:srgbClr val="C00000"/>
                </a:solidFill>
              </a:rPr>
              <a:t>frame ends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26754 0.1090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34288 -0.1055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39" grpId="3"/>
      <p:bldP spid="39" grpId="4"/>
      <p:bldP spid="39" grpId="5"/>
      <p:bldP spid="53" grpId="0"/>
      <p:bldP spid="54" grpId="0"/>
      <p:bldP spid="57" grpId="0"/>
      <p:bldP spid="57" grpId="1"/>
      <p:bldP spid="57" grpId="2"/>
      <p:bldP spid="57" grpId="3"/>
      <p:bldP spid="57" grpId="4"/>
      <p:bldP spid="57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4638"/>
            <a:ext cx="88030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Unreliable unordered </a:t>
            </a:r>
            <a:r>
              <a:rPr lang="en-US" dirty="0" err="1" smtClean="0"/>
              <a:t>msg</a:t>
            </a:r>
            <a:r>
              <a:rPr lang="en-US" dirty="0" smtClean="0"/>
              <a:t> delivery: </a:t>
            </a:r>
            <a:r>
              <a:rPr lang="en-US" dirty="0" smtClean="0">
                <a:solidFill>
                  <a:srgbClr val="C00000"/>
                </a:solidFill>
              </a:rPr>
              <a:t>SCTP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1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054500"/>
            <a:ext cx="1145969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705" y="4054500"/>
            <a:ext cx="1242951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48791" y="3876371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7788233" y="3876370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64079" y="1718764"/>
            <a:ext cx="1039090" cy="488663"/>
            <a:chOff x="564079" y="1291252"/>
            <a:chExt cx="1039090" cy="488663"/>
          </a:xfrm>
        </p:grpSpPr>
        <p:sp>
          <p:nvSpPr>
            <p:cNvPr id="16" name="Rectangle 15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4079" y="2294638"/>
            <a:ext cx="1039090" cy="476788"/>
            <a:chOff x="564079" y="1867126"/>
            <a:chExt cx="1039090" cy="476788"/>
          </a:xfrm>
        </p:grpSpPr>
        <p:sp>
          <p:nvSpPr>
            <p:cNvPr id="17" name="Rectangle 16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080" y="2848886"/>
            <a:ext cx="1039090" cy="476788"/>
            <a:chOff x="564080" y="2421374"/>
            <a:chExt cx="1039090" cy="476788"/>
          </a:xfrm>
        </p:grpSpPr>
        <p:sp>
          <p:nvSpPr>
            <p:cNvPr id="18" name="Rectangle 17"/>
            <p:cNvSpPr/>
            <p:nvPr/>
          </p:nvSpPr>
          <p:spPr>
            <a:xfrm>
              <a:off x="564080" y="2435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77442" y="2421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852553" y="1570901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Sender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05206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12084" y="1718764"/>
            <a:ext cx="1039090" cy="488663"/>
            <a:chOff x="564079" y="1291252"/>
            <a:chExt cx="1039090" cy="488663"/>
          </a:xfrm>
        </p:grpSpPr>
        <p:sp>
          <p:nvSpPr>
            <p:cNvPr id="30" name="Rectangle 29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612084" y="2294638"/>
            <a:ext cx="1039090" cy="476788"/>
            <a:chOff x="564079" y="1867126"/>
            <a:chExt cx="1039090" cy="476788"/>
          </a:xfrm>
        </p:grpSpPr>
        <p:sp>
          <p:nvSpPr>
            <p:cNvPr id="33" name="Rectangle 32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0844" y="1570901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Receiver app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50318" y="3999864"/>
            <a:ext cx="3741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Inform where frame begins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Configure: “unreliable, unordered”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9382" y="4845040"/>
            <a:ext cx="4156364" cy="498856"/>
            <a:chOff x="249382" y="4845040"/>
            <a:chExt cx="4156364" cy="498856"/>
          </a:xfrm>
        </p:grpSpPr>
        <p:sp>
          <p:nvSpPr>
            <p:cNvPr id="15" name="Rectangle 14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141024" y="4850146"/>
              <a:ext cx="1039090" cy="476788"/>
              <a:chOff x="564080" y="2421374"/>
              <a:chExt cx="1039090" cy="4767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080" y="2435024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Block 1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577442" y="2421374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3</a:t>
                </a:r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2</a:t>
                </a:r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 52"/>
          <p:cNvSpPr/>
          <p:nvPr/>
        </p:nvSpPr>
        <p:spPr>
          <a:xfrm>
            <a:off x="6282166" y="4007809"/>
            <a:ext cx="1198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Just a byte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stream!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64682" y="3352545"/>
            <a:ext cx="2104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App knows how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to identify messages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577442" y="5553630"/>
            <a:ext cx="4156364" cy="498856"/>
            <a:chOff x="249382" y="4845040"/>
            <a:chExt cx="4156364" cy="498856"/>
          </a:xfrm>
        </p:grpSpPr>
        <p:sp>
          <p:nvSpPr>
            <p:cNvPr id="69" name="Rectangle 68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 51"/>
          <p:cNvSpPr/>
          <p:nvPr/>
        </p:nvSpPr>
        <p:spPr>
          <a:xfrm>
            <a:off x="1892619" y="3707268"/>
            <a:ext cx="286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Inform where </a:t>
            </a:r>
            <a:r>
              <a:rPr lang="en-US" dirty="0" smtClean="0">
                <a:solidFill>
                  <a:srgbClr val="C00000"/>
                </a:solidFill>
              </a:rPr>
              <a:t>frame ends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26754 0.1090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34288 -0.1055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39" grpId="3"/>
      <p:bldP spid="39" grpId="4"/>
      <p:bldP spid="39" grpId="5"/>
      <p:bldP spid="53" grpId="0"/>
      <p:bldP spid="54" grpId="0"/>
      <p:bldP spid="52" grpId="0"/>
      <p:bldP spid="52" grpId="1"/>
      <p:bldP spid="52" grpId="2"/>
      <p:bldP spid="52" grpId="3"/>
      <p:bldP spid="52" grpId="4"/>
      <p:bldP spid="52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4638"/>
            <a:ext cx="88030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Unreliable unordered </a:t>
            </a:r>
            <a:r>
              <a:rPr lang="en-US" dirty="0" err="1" smtClean="0"/>
              <a:t>msg</a:t>
            </a:r>
            <a:r>
              <a:rPr lang="en-US" dirty="0" smtClean="0"/>
              <a:t> delivery: </a:t>
            </a:r>
            <a:r>
              <a:rPr lang="en-US" dirty="0" smtClean="0">
                <a:solidFill>
                  <a:srgbClr val="C00000"/>
                </a:solidFill>
              </a:rPr>
              <a:t>TCP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1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054500"/>
            <a:ext cx="1145969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705" y="4054500"/>
            <a:ext cx="1242951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48791" y="3876371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7788233" y="3876370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64079" y="1718764"/>
            <a:ext cx="1039090" cy="488663"/>
            <a:chOff x="564079" y="1291252"/>
            <a:chExt cx="1039090" cy="488663"/>
          </a:xfrm>
        </p:grpSpPr>
        <p:sp>
          <p:nvSpPr>
            <p:cNvPr id="16" name="Rectangle 15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4079" y="2294638"/>
            <a:ext cx="1039090" cy="476788"/>
            <a:chOff x="564079" y="1867126"/>
            <a:chExt cx="1039090" cy="476788"/>
          </a:xfrm>
        </p:grpSpPr>
        <p:sp>
          <p:nvSpPr>
            <p:cNvPr id="17" name="Rectangle 16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080" y="2848886"/>
            <a:ext cx="1039090" cy="476788"/>
            <a:chOff x="564080" y="2421374"/>
            <a:chExt cx="1039090" cy="476788"/>
          </a:xfrm>
        </p:grpSpPr>
        <p:sp>
          <p:nvSpPr>
            <p:cNvPr id="18" name="Rectangle 17"/>
            <p:cNvSpPr/>
            <p:nvPr/>
          </p:nvSpPr>
          <p:spPr>
            <a:xfrm>
              <a:off x="564080" y="2435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77442" y="2421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852553" y="1570901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Sender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05206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612084" y="1718764"/>
            <a:ext cx="1039090" cy="488663"/>
            <a:chOff x="564079" y="1291252"/>
            <a:chExt cx="1039090" cy="488663"/>
          </a:xfrm>
        </p:grpSpPr>
        <p:sp>
          <p:nvSpPr>
            <p:cNvPr id="30" name="Rectangle 29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612084" y="2294638"/>
            <a:ext cx="1039090" cy="476788"/>
            <a:chOff x="564079" y="1867126"/>
            <a:chExt cx="1039090" cy="476788"/>
          </a:xfrm>
        </p:grpSpPr>
        <p:sp>
          <p:nvSpPr>
            <p:cNvPr id="33" name="Rectangle 32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0844" y="1570901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Receiver app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50318" y="3926712"/>
            <a:ext cx="37413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Inform where frame begins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Configure: “unreliable, unordered”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mr-IN" b="1" dirty="0">
                <a:solidFill>
                  <a:srgbClr val="FF0000"/>
                </a:solidFill>
              </a:rPr>
              <a:t> …</a:t>
            </a:r>
            <a:r>
              <a:rPr lang="nb-NO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TCP just ignores this!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9382" y="4845040"/>
            <a:ext cx="4156364" cy="498856"/>
            <a:chOff x="249382" y="4845040"/>
            <a:chExt cx="4156364" cy="498856"/>
          </a:xfrm>
        </p:grpSpPr>
        <p:sp>
          <p:nvSpPr>
            <p:cNvPr id="15" name="Rectangle 14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141024" y="4850146"/>
              <a:ext cx="1039090" cy="476788"/>
              <a:chOff x="564080" y="2421374"/>
              <a:chExt cx="1039090" cy="4767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080" y="2435024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Block 1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577442" y="2421374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3</a:t>
                </a:r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2</a:t>
                </a:r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Rectangle 52"/>
          <p:cNvSpPr/>
          <p:nvPr/>
        </p:nvSpPr>
        <p:spPr>
          <a:xfrm>
            <a:off x="6282166" y="4007809"/>
            <a:ext cx="1198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Just a byte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stream!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64682" y="3352545"/>
            <a:ext cx="2104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App knows how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to identify messages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577442" y="5553630"/>
            <a:ext cx="4156364" cy="498856"/>
            <a:chOff x="249382" y="4845040"/>
            <a:chExt cx="4156364" cy="498856"/>
          </a:xfrm>
        </p:grpSpPr>
        <p:sp>
          <p:nvSpPr>
            <p:cNvPr id="69" name="Rectangle 68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7675736" y="4836648"/>
            <a:ext cx="1054292" cy="476788"/>
            <a:chOff x="6307387" y="5778374"/>
            <a:chExt cx="1054292" cy="476788"/>
          </a:xfrm>
        </p:grpSpPr>
        <p:sp>
          <p:nvSpPr>
            <p:cNvPr id="57" name="Rectangle 56"/>
            <p:cNvSpPr/>
            <p:nvPr/>
          </p:nvSpPr>
          <p:spPr>
            <a:xfrm>
              <a:off x="6307387" y="5792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1</a:t>
              </a:r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7361679" y="5778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12084" y="2838604"/>
            <a:ext cx="1039090" cy="476788"/>
            <a:chOff x="564079" y="1867126"/>
            <a:chExt cx="1039090" cy="476788"/>
          </a:xfrm>
        </p:grpSpPr>
        <p:sp>
          <p:nvSpPr>
            <p:cNvPr id="60" name="Rectangle 59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1892619" y="3640362"/>
            <a:ext cx="286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Inform where </a:t>
            </a:r>
            <a:r>
              <a:rPr lang="en-US" dirty="0" smtClean="0">
                <a:solidFill>
                  <a:srgbClr val="C00000"/>
                </a:solidFill>
              </a:rPr>
              <a:t>frame ends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26754 0.1090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68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34288 -0.1055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39" grpId="3"/>
      <p:bldP spid="39" grpId="4"/>
      <p:bldP spid="39" grpId="5"/>
      <p:bldP spid="53" grpId="0"/>
      <p:bldP spid="54" grpId="0"/>
      <p:bldP spid="62" grpId="0"/>
      <p:bldP spid="62" grpId="1"/>
      <p:bldP spid="62" grpId="2"/>
      <p:bldP spid="62" grpId="3"/>
      <p:bldP spid="62" grpId="4"/>
      <p:bldP spid="62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Unreliable message delivery: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SCTP, large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EE11-71E7-834F-85BB-2E0BEEDD0E58}" type="datetime1">
              <a:rPr lang="en-US" noProof="0" smtClean="0"/>
              <a:t>2/13/17</a:t>
            </a:fld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45C2-6E85-5E46-9CB3-BDF3C1692B48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6" name="Rectangle 5"/>
          <p:cNvSpPr/>
          <p:nvPr/>
        </p:nvSpPr>
        <p:spPr>
          <a:xfrm>
            <a:off x="457201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054500"/>
            <a:ext cx="1145969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705" y="4054500"/>
            <a:ext cx="1242951" cy="308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48791" y="3876371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>
            <a:off x="7788233" y="3876370"/>
            <a:ext cx="11875" cy="866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64079" y="1718764"/>
            <a:ext cx="1039090" cy="488663"/>
            <a:chOff x="564079" y="1291252"/>
            <a:chExt cx="1039090" cy="488663"/>
          </a:xfrm>
        </p:grpSpPr>
        <p:sp>
          <p:nvSpPr>
            <p:cNvPr id="16" name="Rectangle 15"/>
            <p:cNvSpPr/>
            <p:nvPr/>
          </p:nvSpPr>
          <p:spPr>
            <a:xfrm>
              <a:off x="564079" y="1316777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79421" y="1291252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4079" y="2294638"/>
            <a:ext cx="1039090" cy="476788"/>
            <a:chOff x="564079" y="1867126"/>
            <a:chExt cx="1039090" cy="476788"/>
          </a:xfrm>
        </p:grpSpPr>
        <p:sp>
          <p:nvSpPr>
            <p:cNvPr id="17" name="Rectangle 16"/>
            <p:cNvSpPr/>
            <p:nvPr/>
          </p:nvSpPr>
          <p:spPr>
            <a:xfrm>
              <a:off x="564079" y="1880776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579419" y="1867126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64080" y="2848886"/>
            <a:ext cx="1039090" cy="476788"/>
            <a:chOff x="564080" y="2421374"/>
            <a:chExt cx="1039090" cy="476788"/>
          </a:xfrm>
        </p:grpSpPr>
        <p:sp>
          <p:nvSpPr>
            <p:cNvPr id="18" name="Rectangle 17"/>
            <p:cNvSpPr/>
            <p:nvPr/>
          </p:nvSpPr>
          <p:spPr>
            <a:xfrm>
              <a:off x="564080" y="2435024"/>
              <a:ext cx="1039090" cy="4631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Msg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77442" y="2421374"/>
              <a:ext cx="0" cy="476788"/>
            </a:xfrm>
            <a:prstGeom prst="line">
              <a:avLst/>
            </a:prstGeom>
            <a:ln w="920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852553" y="1570901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Sender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05206" y="1579418"/>
            <a:ext cx="1395352" cy="230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130844" y="1570901"/>
            <a:ext cx="1392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Receiver app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650318" y="3999864"/>
            <a:ext cx="2966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Inform </a:t>
            </a:r>
            <a:r>
              <a:rPr lang="en-US" smtClean="0">
                <a:solidFill>
                  <a:srgbClr val="C00000"/>
                </a:solidFill>
              </a:rPr>
              <a:t>where block begins</a:t>
            </a:r>
            <a:endParaRPr lang="en-US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Configure: “Unreliable”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314161" y="5351841"/>
            <a:ext cx="4156364" cy="498856"/>
            <a:chOff x="249382" y="4845040"/>
            <a:chExt cx="4156364" cy="498856"/>
          </a:xfrm>
        </p:grpSpPr>
        <p:sp>
          <p:nvSpPr>
            <p:cNvPr id="15" name="Rectangle 14"/>
            <p:cNvSpPr/>
            <p:nvPr/>
          </p:nvSpPr>
          <p:spPr>
            <a:xfrm>
              <a:off x="249382" y="4850146"/>
              <a:ext cx="4156364" cy="49375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141024" y="4850146"/>
              <a:ext cx="1039090" cy="476788"/>
              <a:chOff x="564080" y="2421374"/>
              <a:chExt cx="1039090" cy="47678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080" y="2435024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Block 1</a:t>
                </a:r>
                <a:endParaRPr lang="en-US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577442" y="2421374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008824" y="4850146"/>
              <a:ext cx="1039090" cy="476788"/>
              <a:chOff x="564079" y="1867126"/>
              <a:chExt cx="1039090" cy="476788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079" y="1880776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3</a:t>
                </a:r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1579419" y="1867126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065729" y="4845040"/>
              <a:ext cx="1039090" cy="488663"/>
              <a:chOff x="564079" y="1291252"/>
              <a:chExt cx="1039090" cy="48866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64079" y="1316777"/>
                <a:ext cx="1039090" cy="4631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2</a:t>
                </a:r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1579421" y="1291252"/>
                <a:ext cx="0" cy="476788"/>
              </a:xfrm>
              <a:prstGeom prst="line">
                <a:avLst/>
              </a:prstGeom>
              <a:ln w="920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2802224" y="5124927"/>
            <a:ext cx="3575913" cy="1333116"/>
            <a:chOff x="2814176" y="5124927"/>
            <a:chExt cx="3575913" cy="1333116"/>
          </a:xfrm>
        </p:grpSpPr>
        <p:sp>
          <p:nvSpPr>
            <p:cNvPr id="3" name="Rectangle 2"/>
            <p:cNvSpPr/>
            <p:nvPr/>
          </p:nvSpPr>
          <p:spPr>
            <a:xfrm>
              <a:off x="2939277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27111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10137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01630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89228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83266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69097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55790" y="5130049"/>
              <a:ext cx="285586" cy="921262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4176" y="6088711"/>
              <a:ext cx="884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Packets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42977" y="5124927"/>
              <a:ext cx="285586" cy="926384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30222" y="5124927"/>
              <a:ext cx="285586" cy="92638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15501" y="5124927"/>
              <a:ext cx="285586" cy="929505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04503" y="5124927"/>
              <a:ext cx="285586" cy="926383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1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77630" y="5117857"/>
            <a:ext cx="2022503" cy="930331"/>
            <a:chOff x="3777630" y="5117857"/>
            <a:chExt cx="2022503" cy="930331"/>
          </a:xfrm>
        </p:grpSpPr>
        <p:sp>
          <p:nvSpPr>
            <p:cNvPr id="83" name="Rectangle 82"/>
            <p:cNvSpPr/>
            <p:nvPr/>
          </p:nvSpPr>
          <p:spPr>
            <a:xfrm>
              <a:off x="5514547" y="5121805"/>
              <a:ext cx="285586" cy="9263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77630" y="5117857"/>
              <a:ext cx="285586" cy="9263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892619" y="3707268"/>
            <a:ext cx="286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Inform where </a:t>
            </a:r>
            <a:r>
              <a:rPr lang="en-US" dirty="0" smtClean="0">
                <a:solidFill>
                  <a:srgbClr val="C00000"/>
                </a:solidFill>
              </a:rPr>
              <a:t>frame ends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49 -0.09445 L -0.00191 0.007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50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9" grpId="2"/>
      <p:bldP spid="39" grpId="3"/>
      <p:bldP spid="39" grpId="4"/>
      <p:bldP spid="39" grpId="5"/>
      <p:bldP spid="52" grpId="0"/>
      <p:bldP spid="52" grpId="1"/>
      <p:bldP spid="52" grpId="2"/>
      <p:bldP spid="52" grpId="3"/>
      <p:bldP spid="52" grpId="4"/>
      <p:bldP spid="52" grpId="5"/>
    </p:bldLst>
  </p:timing>
</p:sld>
</file>

<file path=ppt/theme/theme1.xml><?xml version="1.0" encoding="utf-8"?>
<a:theme xmlns:a="http://schemas.openxmlformats.org/drawingml/2006/main" name="NEAT-2">
  <a:themeElements>
    <a:clrScheme name="NEA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57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NEAT-2.potx</Template>
  <TotalTime>1205</TotalTime>
  <Words>811</Words>
  <Application>Microsoft Macintosh PowerPoint</Application>
  <PresentationFormat>On-screen Show (4:3)</PresentationFormat>
  <Paragraphs>301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Mangal</vt:lpstr>
      <vt:lpstr>Arial</vt:lpstr>
      <vt:lpstr>NEAT-2</vt:lpstr>
      <vt:lpstr>           Falling Back! … and: a Functional Decomposition          of Post-Sockets</vt:lpstr>
      <vt:lpstr>Who can we talk to?</vt:lpstr>
      <vt:lpstr>Application-Framed (AFra-)Bytestream</vt:lpstr>
      <vt:lpstr>Example implementation</vt:lpstr>
      <vt:lpstr>Unordered message delivery: SCTP</vt:lpstr>
      <vt:lpstr>Unordered message delivery: TCP</vt:lpstr>
      <vt:lpstr>Unreliable unordered msg delivery: SCTP</vt:lpstr>
      <vt:lpstr>Unreliable unordered msg delivery: TCP</vt:lpstr>
      <vt:lpstr>Unreliable message delivery: SCTP, large messages</vt:lpstr>
      <vt:lpstr>Unreliable message delivery: SCTP, large messages</vt:lpstr>
      <vt:lpstr>Some SCTP code consequences</vt:lpstr>
      <vt:lpstr>What is a flow?</vt:lpstr>
      <vt:lpstr>Where does this lead?</vt:lpstr>
      <vt:lpstr>A functional decomposition of post-sockets</vt:lpstr>
      <vt:lpstr>A functional decomposition of post-sockets</vt:lpstr>
      <vt:lpstr>A functional decomposition of post-sockets</vt:lpstr>
      <vt:lpstr>A functional decomposition of post-sockets</vt:lpstr>
      <vt:lpstr>PowerPoint Presentation</vt:lpstr>
    </vt:vector>
  </TitlesOfParts>
  <Company>Simula Innovation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</dc:creator>
  <cp:lastModifiedBy>Microsoft Office User</cp:lastModifiedBy>
  <cp:revision>306</cp:revision>
  <cp:lastPrinted>2015-10-30T21:57:47Z</cp:lastPrinted>
  <dcterms:created xsi:type="dcterms:W3CDTF">2015-03-16T14:05:20Z</dcterms:created>
  <dcterms:modified xsi:type="dcterms:W3CDTF">2017-02-13T08:55:23Z</dcterms:modified>
</cp:coreProperties>
</file>