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57907"/>
            <a:ext cx="12640077" cy="840359"/>
            <a:chOff x="0" y="-96179"/>
            <a:chExt cx="12640075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96180"/>
              <a:ext cx="4140001" cy="840359"/>
              <a:chOff x="0" y="-96179"/>
              <a:chExt cx="4140000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96180"/>
                <a:ext cx="4140002" cy="840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9" name="Shape 49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8703085" y="379078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1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Shape 5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3" name="Shape 63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8828100" y="379078"/>
            <a:ext cx="178802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5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Shape 6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7" name="Shape 77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8264190" y="379078"/>
            <a:ext cx="235193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79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Shape 8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Shape 8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31136"/>
            <a:ext cx="12640077" cy="815059"/>
            <a:chOff x="0" y="-83479"/>
            <a:chExt cx="12640075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41565"/>
            <a:ext cx="12640077" cy="815059"/>
            <a:chOff x="0" y="-83479"/>
            <a:chExt cx="12640075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A Vision for Explicit Path-Cooperative Transport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mi-project.eu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ami-project/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mami-project.eu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Middlebox Measurement</a:t>
            </a:r>
          </a:p>
          <a:p>
            <a:pPr/>
            <a:r>
              <a:t>and Cooperation</a:t>
            </a:r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 i="1"/>
              <a:t>Mirja Kühlewind</a:t>
            </a:r>
            <a:r>
              <a:t> and Brian Trammell, ETH Zürich</a:t>
            </a:r>
          </a:p>
          <a:p>
            <a:pPr/>
            <a:r>
              <a:t>CleanSky Workshop</a:t>
            </a:r>
            <a:br/>
            <a:r>
              <a:t>Heidelberg, 29 Feb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Layer: </a:t>
            </a:r>
            <a:br/>
            <a:r>
              <a:t>(Basic) Functional Requirements</a:t>
            </a:r>
          </a:p>
        </p:txBody>
      </p:sp>
      <p:sp>
        <p:nvSpPr>
          <p:cNvPr id="225" name="Shape 2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Grouping of packets into flows</a:t>
            </a:r>
          </a:p>
          <a:p>
            <a:pPr/>
          </a:p>
          <a:p>
            <a:pPr/>
            <a:r>
              <a:t>Extensibility to provide per-flow </a:t>
            </a:r>
            <a:br/>
            <a:r>
              <a:t>network information</a:t>
            </a:r>
          </a:p>
          <a:p>
            <a:pPr/>
          </a:p>
          <a:p>
            <a:pPr/>
            <a:r>
              <a:t>Explicit feedback channel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7" name="feedbac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84828" y="6050125"/>
            <a:ext cx="5350263" cy="16504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 233"/>
          <p:cNvGrpSpPr/>
          <p:nvPr/>
        </p:nvGrpSpPr>
        <p:grpSpPr>
          <a:xfrm>
            <a:off x="8255000" y="2921000"/>
            <a:ext cx="3810000" cy="2286000"/>
            <a:chOff x="0" y="0"/>
            <a:chExt cx="3810000" cy="2286000"/>
          </a:xfrm>
        </p:grpSpPr>
        <p:sp>
          <p:nvSpPr>
            <p:cNvPr id="228" name="Shape 228"/>
            <p:cNvSpPr/>
            <p:nvPr/>
          </p:nvSpPr>
          <p:spPr>
            <a:xfrm>
              <a:off x="0" y="889000"/>
              <a:ext cx="1239901" cy="444500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resv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444500"/>
              <a:ext cx="3810000" cy="4445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tube/group/flow id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0" y="1841500"/>
              <a:ext cx="3810000" cy="444500"/>
            </a:xfrm>
            <a:prstGeom prst="rect">
              <a:avLst/>
            </a:prstGeom>
            <a:solidFill>
              <a:srgbClr val="FFFFFF"/>
            </a:solidFill>
            <a:ln w="25400" cap="rnd">
              <a:solidFill>
                <a:srgbClr val="000000"/>
              </a:solidFill>
              <a:custDash>
                <a:ds d="100000" sp="200000"/>
              </a:custDash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checksum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0" y="889000"/>
              <a:ext cx="3810000" cy="139700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option space …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0"/>
              <a:ext cx="3810000" cy="4445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/>
            </a:lstStyle>
            <a:p>
              <a:pPr/>
              <a:r>
                <a:t>magic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1:</a:t>
            </a:r>
          </a:p>
          <a:p>
            <a:pPr/>
            <a:r>
              <a:t>Firewall Traversal</a:t>
            </a:r>
          </a:p>
        </p:txBody>
      </p:sp>
      <p:sp>
        <p:nvSpPr>
          <p:cNvPr id="236" name="Shape 2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282446">
              <a:spcBef>
                <a:spcPts val="600"/>
              </a:spcBef>
              <a:buClrTx/>
              <a:buSzTx/>
              <a:buNone/>
              <a:defRPr b="1" sz="3366"/>
            </a:pPr>
            <a:r>
              <a:t>Problem</a:t>
            </a:r>
          </a:p>
          <a:p>
            <a:pPr lvl="2" marL="0" indent="452627" defTabSz="1282446">
              <a:spcBef>
                <a:spcPts val="600"/>
              </a:spcBef>
              <a:buClrTx/>
              <a:buSzTx/>
              <a:buNone/>
              <a:defRPr sz="3366"/>
            </a:pPr>
            <a:r>
              <a:t>UDP often blocked as it is hard to maintain state</a:t>
            </a:r>
          </a:p>
          <a:p>
            <a:pPr marL="0" indent="0" defTabSz="1282446">
              <a:spcBef>
                <a:spcPts val="600"/>
              </a:spcBef>
              <a:buClrTx/>
              <a:buSzTx/>
              <a:buNone/>
              <a:defRPr b="1" sz="3366"/>
            </a:pPr>
            <a:r>
              <a:t>Needed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group ID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start/stop signal and confirmation by receiver (‚SYN/ACK’)</a:t>
            </a:r>
          </a:p>
          <a:p>
            <a:pPr marL="0" indent="0" defTabSz="1282446">
              <a:spcBef>
                <a:spcPts val="600"/>
              </a:spcBef>
              <a:buClrTx/>
              <a:buSzTx/>
              <a:buNone/>
              <a:defRPr b="1" sz="3366"/>
            </a:pPr>
            <a:r>
              <a:t>Action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firewall can forward first packet and set up state based on confirmation from receiver</a:t>
            </a:r>
          </a:p>
          <a:p>
            <a:pPr lvl="1" marL="861250" indent="-502919" defTabSz="1282446">
              <a:spcBef>
                <a:spcPts val="600"/>
              </a:spcBef>
              <a:defRPr sz="3366"/>
            </a:pPr>
            <a:r>
              <a:t>group ID must be large enough to not be guessable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2:</a:t>
            </a:r>
          </a:p>
          <a:p>
            <a:pPr/>
            <a:r>
              <a:t>Low Latency Support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/>
            </a:pPr>
            <a:r>
              <a:t>Problem</a:t>
            </a:r>
          </a:p>
          <a:p>
            <a:pPr lvl="2" marL="0" indent="457200">
              <a:buClrTx/>
              <a:buSzTx/>
              <a:buNone/>
            </a:pPr>
            <a:r>
              <a:t>Network service not optimized for latency sensitive traffic</a:t>
            </a:r>
          </a:p>
          <a:p>
            <a:pPr marL="0" indent="0">
              <a:buClrTx/>
              <a:buSzTx/>
              <a:buNone/>
              <a:defRPr b="1"/>
            </a:pPr>
            <a:r>
              <a:t>Needed</a:t>
            </a:r>
          </a:p>
          <a:p>
            <a:pPr lvl="2" marL="0" indent="457200">
              <a:buClrTx/>
              <a:buSzTx/>
              <a:buNone/>
            </a:pPr>
            <a:r>
              <a:t>Flag to signal loss sensitivity vs. latency sensitivity </a:t>
            </a:r>
          </a:p>
          <a:p>
            <a:pPr marL="0" indent="0">
              <a:buClrTx/>
              <a:buSzTx/>
              <a:buNone/>
              <a:defRPr b="1"/>
            </a:pPr>
            <a:r>
              <a:t>Action</a:t>
            </a:r>
          </a:p>
          <a:p>
            <a:pPr lvl="1" marL="869950" indent="-508000"/>
            <a:r>
              <a:t>network device can treat latency sensitive traffic differently, e.g. in a separate smaller queue</a:t>
            </a:r>
          </a:p>
          <a:p>
            <a:pPr lvl="1" marL="869950" indent="-508000"/>
            <a:r>
              <a:t>trade-off between loss and latency gives not incentive to lie</a:t>
            </a:r>
          </a:p>
        </p:txBody>
      </p:sp>
      <p:sp>
        <p:nvSpPr>
          <p:cNvPr id="241" name="Shape 2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should I trust what you say about your flows?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Default</a:t>
            </a:r>
            <a:r>
              <a:t>: </a:t>
            </a:r>
            <a:r>
              <a:rPr i="1"/>
              <a:t>trust but verify</a:t>
            </a:r>
            <a:endParaRPr i="1"/>
          </a:p>
          <a:p>
            <a:pPr lvl="1" marL="869950" indent="-508000"/>
            <a:r>
              <a:t>declarative signaling: </a:t>
            </a:r>
            <a:r>
              <a:rPr b="1"/>
              <a:t>no</a:t>
            </a:r>
            <a:r>
              <a:t> negotiation, </a:t>
            </a:r>
            <a:r>
              <a:rPr b="1"/>
              <a:t>no</a:t>
            </a:r>
            <a:r>
              <a:t> guarantees</a:t>
            </a:r>
          </a:p>
          <a:p>
            <a:pPr lvl="1" marL="869950" indent="-508000"/>
            <a:r>
              <a:t>the best way to prevent cheating is to make it useless to do so</a:t>
            </a:r>
          </a:p>
          <a:p>
            <a:pPr lvl="1" marL="869950" indent="-508000"/>
          </a:p>
          <a:p>
            <a:pPr/>
            <a:r>
              <a:t>Leverage existing trust relationships for higher-assurance declarations</a:t>
            </a:r>
          </a:p>
          <a:p>
            <a:pPr lvl="1" marL="869950" indent="-508000"/>
            <a:r>
              <a:t>e.g. your enterprise firewall, access network middleboxes, etc.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Will it deploy?</a:t>
            </a:r>
          </a:p>
        </p:txBody>
      </p:sp>
      <p:sp>
        <p:nvSpPr>
          <p:cNvPr id="248" name="Shape 2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6559" indent="-416559" defTabSz="1062227">
              <a:spcBef>
                <a:spcPts val="500"/>
              </a:spcBef>
              <a:defRPr sz="2788"/>
            </a:pPr>
            <a:r>
              <a:t>Transport-layer </a:t>
            </a:r>
            <a:r>
              <a:rPr b="1"/>
              <a:t>encapsulation over UDP</a:t>
            </a:r>
            <a:endParaRPr b="1"/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Need ports for NAT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Impossible to deploy with new protocol number across the Internet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Userspace (and kernelspace) implementation possible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rPr b="1"/>
              <a:t>Magic number</a:t>
            </a:r>
            <a:r>
              <a:t> for easy recognition, protection against reflection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rPr b="1"/>
              <a:t>Flags</a:t>
            </a:r>
            <a:r>
              <a:t> for “SYN/ACK” condition for state decision delegation to endpoint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All traffic bidirectional</a:t>
            </a:r>
          </a:p>
          <a:p>
            <a:pPr lvl="1" marL="713358" indent="-416559" defTabSz="1062227">
              <a:spcBef>
                <a:spcPts val="500"/>
              </a:spcBef>
              <a:defRPr sz="2788"/>
            </a:pPr>
            <a:r>
              <a:t>Data in first packet possible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t>Signals fit in a single packet (</a:t>
            </a:r>
            <a:r>
              <a:rPr b="1"/>
              <a:t>no segmentation or reliability</a:t>
            </a:r>
            <a:r>
              <a:t>)</a:t>
            </a:r>
          </a:p>
          <a:p>
            <a:pPr marL="416559" indent="-416559" defTabSz="1062227">
              <a:spcBef>
                <a:spcPts val="500"/>
              </a:spcBef>
              <a:defRPr sz="2788"/>
            </a:pPr>
            <a:r>
              <a:rPr b="1"/>
              <a:t>Checksum</a:t>
            </a:r>
            <a:r>
              <a:t> for error detection, cryptographic integrity checks available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xfrm>
            <a:off x="12020181" y="9148030"/>
            <a:ext cx="228296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an Explicit Path Interface</a:t>
            </a:r>
          </a:p>
        </p:txBody>
      </p:sp>
      <p:sp>
        <p:nvSpPr>
          <p:cNvPr id="252" name="Shape 252"/>
          <p:cNvSpPr/>
          <p:nvPr>
            <p:ph type="body" idx="1"/>
          </p:nvPr>
        </p:nvSpPr>
        <p:spPr>
          <a:xfrm>
            <a:off x="457200" y="2755900"/>
            <a:ext cx="12052882" cy="6158077"/>
          </a:xfrm>
          <a:prstGeom prst="rect">
            <a:avLst/>
          </a:prstGeom>
        </p:spPr>
        <p:txBody>
          <a:bodyPr/>
          <a:lstStyle/>
          <a:p>
            <a:pPr/>
            <a:r>
              <a:t>Application can directly indicate requirements to path layer</a:t>
            </a:r>
          </a:p>
          <a:p>
            <a:pPr/>
            <a:r>
              <a:t>Transport can use the path layer to expose parts of its functionality/intentions to the network</a:t>
            </a:r>
          </a:p>
          <a:p>
            <a:pPr/>
            <a:r>
              <a:rPr i="1"/>
              <a:t>Middlebox Cooperation protocol </a:t>
            </a:r>
            <a:r>
              <a:t>(MCP) signals these information appropriately to on-path middleboxes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xfrm>
            <a:off x="12020181" y="9148030"/>
            <a:ext cx="228296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4" name="protocol stack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6182" y="6097999"/>
            <a:ext cx="6214917" cy="2739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7" name="Shape 2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119" indent="-452119" defTabSz="1152905">
              <a:spcBef>
                <a:spcPts val="600"/>
              </a:spcBef>
              <a:defRPr sz="3026"/>
            </a:pPr>
            <a:r>
              <a:t>Substrate Protocol for User Datagrams (SPUD) in the IETF</a:t>
            </a:r>
          </a:p>
          <a:p>
            <a:pPr lvl="1" marL="774255" indent="-452119" defTabSz="1152905">
              <a:spcBef>
                <a:spcPts val="600"/>
              </a:spcBef>
              <a:defRPr sz="2492"/>
            </a:pPr>
            <a:r>
              <a:t>draft-trammell-spud-req</a:t>
            </a:r>
          </a:p>
          <a:p>
            <a:pPr lvl="1" marL="774255" indent="-452119" defTabSz="1152905">
              <a:spcBef>
                <a:spcPts val="600"/>
              </a:spcBef>
              <a:defRPr sz="2492"/>
            </a:pPr>
            <a:r>
              <a:t>draft-kuehlewind-spud-use-cases</a:t>
            </a:r>
          </a:p>
          <a:p>
            <a:pPr lvl="1" marL="774255" indent="-452119" defTabSz="1152905">
              <a:spcBef>
                <a:spcPts val="600"/>
              </a:spcBef>
              <a:defRPr sz="2492"/>
            </a:pPr>
            <a:r>
              <a:t>draft-hildebrand-spud-prototype</a:t>
            </a:r>
          </a:p>
          <a:p>
            <a:pPr marL="452119" indent="-452119" defTabSz="1152905">
              <a:spcBef>
                <a:spcPts val="600"/>
              </a:spcBef>
              <a:defRPr sz="3026"/>
            </a:pPr>
            <a:r>
              <a:t>IAB Stack Evolution Program</a:t>
            </a:r>
          </a:p>
          <a:p>
            <a:pPr lvl="1" marL="774255" indent="-452119" defTabSz="1152905">
              <a:spcBef>
                <a:spcPts val="600"/>
              </a:spcBef>
              <a:defRPr sz="2581"/>
            </a:pPr>
            <a:r>
              <a:t>Workshop on Stack Evolution in a Middlebox Internet (SEMI) 2015 [RFC7663]</a:t>
            </a:r>
          </a:p>
          <a:p>
            <a:pPr lvl="1" marL="774255" indent="-452119" defTabSz="1152905">
              <a:spcBef>
                <a:spcPts val="600"/>
              </a:spcBef>
              <a:defRPr sz="2581"/>
            </a:pPr>
            <a:r>
              <a:t>B. Trammell, J. Hildebrand: Evolving Transport in the Internet</a:t>
            </a:r>
          </a:p>
          <a:p>
            <a:pPr marL="452119" indent="-452119" defTabSz="1152905">
              <a:spcBef>
                <a:spcPts val="600"/>
              </a:spcBef>
              <a:defRPr sz="3026"/>
            </a:pPr>
            <a:r>
              <a:t>IRTF proposed research group on </a:t>
            </a:r>
            <a:br/>
            <a:r>
              <a:t>Measurement and Analysis for Protocols (MAPRG)</a:t>
            </a:r>
          </a:p>
          <a:p>
            <a:pPr marL="452119" indent="-452119" defTabSz="1152905">
              <a:spcBef>
                <a:spcPts val="600"/>
              </a:spcBef>
              <a:defRPr sz="3026"/>
            </a:pPr>
            <a:r>
              <a:t>MAMI webpage 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mami-project.eu</a:t>
            </a:r>
            <a:r>
              <a:t>) or twitter (@mamiproject)</a:t>
            </a:r>
          </a:p>
        </p:txBody>
      </p:sp>
      <p:sp>
        <p:nvSpPr>
          <p:cNvPr id="258" name="Shape 25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and Conclusion</a:t>
            </a:r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78813">
              <a:spcBef>
                <a:spcPts val="600"/>
              </a:spcBef>
              <a:buClrTx/>
              <a:buSzTx/>
              <a:buNone/>
              <a:defRPr b="1" sz="3094"/>
            </a:pPr>
            <a:r>
              <a:t>Problem</a:t>
            </a:r>
          </a:p>
          <a:p>
            <a:pPr marL="0" indent="0" defTabSz="1178813">
              <a:spcBef>
                <a:spcPts val="600"/>
              </a:spcBef>
              <a:buClrTx/>
              <a:buSzTx/>
              <a:buNone/>
              <a:defRPr sz="3094"/>
            </a:pPr>
            <a:r>
              <a:t>Ossification of the Internet Protocol Stack</a:t>
            </a:r>
          </a:p>
          <a:p>
            <a:pPr marL="0" indent="0" defTabSz="1178813">
              <a:spcBef>
                <a:spcPts val="2100"/>
              </a:spcBef>
              <a:buClrTx/>
              <a:buSzTx/>
              <a:buNone/>
              <a:defRPr b="1" sz="3094"/>
            </a:pPr>
            <a:r>
              <a:t>Needed</a:t>
            </a:r>
          </a:p>
          <a:p>
            <a:pPr marL="413618" indent="-413618" defTabSz="1178813">
              <a:spcBef>
                <a:spcPts val="600"/>
              </a:spcBef>
              <a:buClrTx/>
              <a:buSzPct val="100000"/>
              <a:buAutoNum type="arabicPeriod" startAt="1"/>
              <a:defRPr sz="3094"/>
            </a:pPr>
            <a:r>
              <a:t>Measurement to identify path impairments</a:t>
            </a:r>
          </a:p>
          <a:p>
            <a:pPr lvl="1" marL="791654" indent="-462280" defTabSz="1178813">
              <a:spcBef>
                <a:spcPts val="600"/>
              </a:spcBef>
              <a:buClr>
                <a:srgbClr val="FF8080"/>
              </a:buClr>
              <a:defRPr sz="2548"/>
            </a:pPr>
            <a:r>
              <a:t>Large-scale using all available testbeds (incl. MONROE)</a:t>
            </a:r>
          </a:p>
          <a:p>
            <a:pPr lvl="1" marL="791654" indent="-462280" defTabSz="1178813">
              <a:spcBef>
                <a:spcPts val="600"/>
              </a:spcBef>
              <a:buClr>
                <a:srgbClr val="FF8080"/>
              </a:buClr>
              <a:defRPr sz="2548"/>
            </a:pPr>
            <a:r>
              <a:t>New measurements tools (Tracebox, PathSpider)</a:t>
            </a:r>
          </a:p>
          <a:p>
            <a:pPr lvl="1" marL="791654" indent="-462280" defTabSz="1178813">
              <a:spcBef>
                <a:spcPts val="600"/>
              </a:spcBef>
              <a:buClr>
                <a:srgbClr val="FF8080"/>
              </a:buClr>
              <a:defRPr sz="2548"/>
            </a:pPr>
            <a:r>
              <a:t>Path Transparency Observatory</a:t>
            </a:r>
          </a:p>
          <a:p>
            <a:pPr marL="413618" indent="-413618" defTabSz="1178813">
              <a:spcBef>
                <a:spcPts val="600"/>
              </a:spcBef>
              <a:buClrTx/>
              <a:buSzPct val="100000"/>
              <a:buAutoNum type="arabicPeriod" startAt="1"/>
              <a:defRPr sz="3094"/>
            </a:pPr>
            <a:r>
              <a:t>Path layer for explicit middlebox cooperation</a:t>
            </a:r>
          </a:p>
          <a:p>
            <a:pPr lvl="1" marL="791654" indent="-462280" defTabSz="1178813">
              <a:spcBef>
                <a:spcPts val="600"/>
              </a:spcBef>
              <a:buClr>
                <a:srgbClr val="87DEAA"/>
              </a:buClr>
              <a:defRPr sz="2548"/>
            </a:pPr>
            <a:r>
              <a:t>Middlebox Cooperation Protocol (MCP): trust by verify</a:t>
            </a:r>
          </a:p>
          <a:p>
            <a:pPr lvl="1" marL="791654" indent="-462280" defTabSz="1178813">
              <a:spcBef>
                <a:spcPts val="600"/>
              </a:spcBef>
              <a:buClr>
                <a:srgbClr val="87DEAA"/>
              </a:buClr>
              <a:defRPr sz="2548"/>
            </a:pPr>
            <a:r>
              <a:t>Encrypted everything else!</a:t>
            </a:r>
          </a:p>
        </p:txBody>
      </p:sp>
      <p:sp>
        <p:nvSpPr>
          <p:cNvPr id="262" name="Shape 26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</a:pPr>
            <a:r>
              <a:t>Problem Statement:</a:t>
            </a:r>
          </a:p>
          <a:p>
            <a:pPr/>
            <a:r>
              <a:rPr sz="2800"/>
              <a:t>Ossification of the Internet due to Middlebox Impairments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906780">
              <a:spcBef>
                <a:spcPts val="400"/>
              </a:spcBef>
              <a:buClrTx/>
              <a:buSzTx/>
              <a:buNone/>
              <a:defRPr sz="2380"/>
            </a:pPr>
            <a:r>
              <a:rPr b="1"/>
              <a:t>Problem</a:t>
            </a:r>
            <a:endParaRPr b="1"/>
          </a:p>
          <a:p>
            <a:pPr marL="0" indent="0" defTabSz="906780">
              <a:spcBef>
                <a:spcPts val="400"/>
              </a:spcBef>
              <a:buClrTx/>
              <a:buSzTx/>
              <a:buNone/>
              <a:defRPr sz="2380"/>
            </a:pPr>
            <a:r>
              <a:t>Middleboxes make restrictive, implicit assumptions about traffic passing through them</a:t>
            </a:r>
          </a:p>
          <a:p>
            <a:pPr lvl="1" marL="685164" indent="-431799" defTabSz="906780">
              <a:spcBef>
                <a:spcPts val="400"/>
              </a:spcBef>
              <a:buChar char="➡"/>
              <a:defRPr sz="2380"/>
            </a:pPr>
            <a:r>
              <a:t>Deployment of "new" protocols/extension limited </a:t>
            </a:r>
            <a:br/>
            <a:r>
              <a:t>by packet/flow modifications of middleboxes</a:t>
            </a:r>
          </a:p>
          <a:p>
            <a:pPr marL="0" indent="0" defTabSz="906780">
              <a:spcBef>
                <a:spcPts val="1600"/>
              </a:spcBef>
              <a:buClrTx/>
              <a:buSzTx/>
              <a:buNone/>
              <a:defRPr b="1" sz="2380"/>
            </a:pPr>
            <a:r>
              <a:t>Goal</a:t>
            </a:r>
          </a:p>
          <a:p>
            <a:pPr marL="0" indent="0" defTabSz="906780">
              <a:spcBef>
                <a:spcPts val="400"/>
              </a:spcBef>
              <a:buClrTx/>
              <a:buSzTx/>
              <a:buNone/>
              <a:defRPr sz="2380"/>
            </a:pPr>
            <a:r>
              <a:rPr i="1"/>
              <a:t>Reduce the accidental manipulation to zero, while minimizing the essential manipulation!</a:t>
            </a:r>
            <a:endParaRPr i="1"/>
          </a:p>
          <a:p>
            <a:pPr marL="0" indent="0" defTabSz="906780">
              <a:spcBef>
                <a:spcPts val="1600"/>
              </a:spcBef>
              <a:buClrTx/>
              <a:buSzTx/>
              <a:buNone/>
              <a:defRPr b="1" sz="2380"/>
            </a:pPr>
            <a:r>
              <a:t>Needed</a:t>
            </a:r>
          </a:p>
          <a:p>
            <a:pPr marL="318168" indent="-318168" defTabSz="906780">
              <a:spcBef>
                <a:spcPts val="400"/>
              </a:spcBef>
              <a:buClrTx/>
              <a:buSzPct val="100000"/>
              <a:buAutoNum type="arabicPeriod" startAt="1"/>
              <a:defRPr sz="2380"/>
            </a:pPr>
            <a:r>
              <a:t>More data about the nature and distribution of middlebox impairments</a:t>
            </a:r>
          </a:p>
          <a:p>
            <a:pPr lvl="1" marL="680084" indent="-426719" defTabSz="906780">
              <a:spcBef>
                <a:spcPts val="400"/>
              </a:spcBef>
              <a:buClr>
                <a:schemeClr val="accent5">
                  <a:satOff val="-30358"/>
                  <a:lumOff val="14901"/>
                </a:schemeClr>
              </a:buClr>
              <a:buChar char="➡"/>
              <a:defRPr sz="2380">
                <a:solidFill>
                  <a:schemeClr val="accent5">
                    <a:satOff val="-30358"/>
                    <a:lumOff val="14901"/>
                  </a:schemeClr>
                </a:solidFill>
              </a:defRPr>
            </a:pPr>
            <a:r>
              <a:rPr b="1" i="1"/>
              <a:t>Common data model</a:t>
            </a:r>
            <a:r>
              <a:t> for storage and analysis of middlebox impairment</a:t>
            </a:r>
          </a:p>
          <a:p>
            <a:pPr marL="318168" indent="-318168" defTabSz="906780">
              <a:spcBef>
                <a:spcPts val="400"/>
              </a:spcBef>
              <a:buClrTx/>
              <a:buSzPct val="100000"/>
              <a:buAutoNum type="arabicPeriod" startAt="1"/>
              <a:defRPr sz="2380"/>
            </a:pPr>
            <a:r>
              <a:t>Explicit Middlebox cooperation to declare assumptions and intentions </a:t>
            </a:r>
            <a:br/>
            <a:r>
              <a:t>independent of the used transport or higher-layer protocol</a:t>
            </a:r>
          </a:p>
          <a:p>
            <a:pPr lvl="1" marL="680084" indent="-426719" defTabSz="906780">
              <a:spcBef>
                <a:spcPts val="400"/>
              </a:spcBef>
              <a:buClr>
                <a:schemeClr val="accent2">
                  <a:satOff val="-55555"/>
                  <a:lumOff val="18333"/>
                </a:schemeClr>
              </a:buClr>
              <a:buChar char="➡"/>
              <a:defRPr sz="2380">
                <a:solidFill>
                  <a:schemeClr val="accent2">
                    <a:satOff val="-55555"/>
                    <a:lumOff val="18333"/>
                  </a:schemeClr>
                </a:solidFill>
              </a:defRPr>
            </a:pPr>
            <a:r>
              <a:t>New (UDP-based) </a:t>
            </a:r>
            <a:r>
              <a:rPr b="1" i="1"/>
              <a:t>transport encapsulation </a:t>
            </a:r>
            <a:r>
              <a:t>+ in-band signaling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1282446">
              <a:spcBef>
                <a:spcPts val="1100"/>
              </a:spcBef>
              <a:defRPr sz="3762"/>
            </a:pPr>
            <a:r>
              <a:t>The MAMI Project</a:t>
            </a:r>
          </a:p>
          <a:p>
            <a:pPr defTabSz="1282446">
              <a:defRPr sz="2772"/>
            </a:pPr>
            <a:r>
              <a:t>Measurement and Architecture for a Middleboxed Internet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0" indent="0" defTabSz="1101090">
              <a:spcBef>
                <a:spcPts val="500"/>
              </a:spcBef>
              <a:buClrTx/>
              <a:buSzTx/>
              <a:buNone/>
              <a:defRPr b="1" sz="2890"/>
            </a:pPr>
          </a:p>
          <a:p>
            <a:pPr marL="431799" indent="-431799" defTabSz="1101090">
              <a:spcBef>
                <a:spcPts val="500"/>
              </a:spcBef>
              <a:defRPr sz="2465"/>
            </a:pPr>
          </a:p>
          <a:p>
            <a:pPr marL="431799" indent="-431799" defTabSz="1101090">
              <a:spcBef>
                <a:spcPts val="500"/>
              </a:spcBef>
              <a:defRPr sz="2465"/>
            </a:pPr>
            <a:r>
              <a:t>Strong interaction with relevant standards organizations for impact on deployment</a:t>
            </a:r>
          </a:p>
          <a:p>
            <a:pPr marL="431799" indent="-431799" defTabSz="1101090">
              <a:spcBef>
                <a:spcPts val="500"/>
              </a:spcBef>
              <a:defRPr sz="2465"/>
            </a:pPr>
            <a:r>
              <a:t>FIRE testbed (MONROE) support for measurement as well as experimentation, </a:t>
            </a:r>
            <a:br/>
            <a:r>
              <a:t>especially on mobile broadband access networks</a:t>
            </a:r>
          </a:p>
          <a:p>
            <a:pPr marL="431799" indent="-431799" defTabSz="1101090">
              <a:spcBef>
                <a:spcPts val="500"/>
              </a:spcBef>
              <a:defRPr sz="2465"/>
            </a:pPr>
            <a:r>
              <a:t>Learn more at </a:t>
            </a:r>
            <a:r>
              <a:rPr b="1"/>
              <a:t>http://mami-project.eu/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5" name="architecture-text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6428" y="2791108"/>
            <a:ext cx="2331944" cy="26473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experimentation-tex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468" y="2753143"/>
            <a:ext cx="2859961" cy="27233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measurement2-tex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92573" y="2804176"/>
            <a:ext cx="2331944" cy="262124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Shape 168"/>
          <p:cNvSpPr/>
          <p:nvPr/>
        </p:nvSpPr>
        <p:spPr>
          <a:xfrm>
            <a:off x="576684" y="5416583"/>
            <a:ext cx="356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of deployed middleboxes</a:t>
            </a:r>
          </a:p>
        </p:txBody>
      </p:sp>
      <p:sp>
        <p:nvSpPr>
          <p:cNvPr id="169" name="Shape 169"/>
          <p:cNvSpPr/>
          <p:nvPr/>
        </p:nvSpPr>
        <p:spPr>
          <a:xfrm>
            <a:off x="4629119" y="5416583"/>
            <a:ext cx="371581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for middlebox cooperation</a:t>
            </a:r>
          </a:p>
        </p:txBody>
      </p:sp>
      <p:sp>
        <p:nvSpPr>
          <p:cNvPr id="170" name="Shape 170"/>
          <p:cNvSpPr/>
          <p:nvPr/>
        </p:nvSpPr>
        <p:spPr>
          <a:xfrm>
            <a:off x="8827745" y="5435633"/>
            <a:ext cx="3467406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t>of use case applicability </a:t>
            </a:r>
            <a:br/>
            <a:r>
              <a:t>and deployability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Middlebox Measurements:</a:t>
            </a:r>
          </a:p>
          <a:p>
            <a:pPr/>
            <a:r>
              <a:t>Golas and Overview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0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b="1" sz="2550"/>
            </a:pPr>
            <a:r>
              <a:t>Large-scale measurements of path impairments</a:t>
            </a:r>
          </a:p>
          <a:p>
            <a:pPr lvl="1" marL="652462" indent="-381000" defTabSz="971550">
              <a:spcBef>
                <a:spcPts val="500"/>
              </a:spcBef>
              <a:defRPr sz="2550"/>
            </a:pPr>
            <a:r>
              <a:t>using FIRE MONROE as well as RIPE Atlas, CAIDA Ark…</a:t>
            </a:r>
          </a:p>
          <a:p>
            <a:pPr lvl="1" marL="652462" indent="-381000" defTabSz="971550">
              <a:spcBef>
                <a:spcPts val="500"/>
              </a:spcBef>
              <a:defRPr sz="2550"/>
            </a:pPr>
            <a:r>
              <a:t>UDP/TCP/SCTP connectivity, TCP options (e.g. TFO, MPTCP), and other protocol (ICMP, DNS, …)</a:t>
            </a:r>
          </a:p>
          <a:p>
            <a:pPr marL="340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sz="2550"/>
            </a:pPr>
            <a:r>
              <a:rPr b="1"/>
              <a:t>Development of new measurements tools:</a:t>
            </a: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https://github.com/mami-project/</a:t>
            </a:r>
          </a:p>
          <a:p>
            <a:pPr lvl="1" marL="652462" indent="-381000" defTabSz="971550">
              <a:spcBef>
                <a:spcPts val="500"/>
              </a:spcBef>
              <a:defRPr sz="2550"/>
            </a:pPr>
            <a:r>
              <a:t>Tracebox: tracing + impairment analysis</a:t>
            </a:r>
          </a:p>
          <a:p>
            <a:pPr lvl="1" marL="652462" indent="-381000" defTabSz="971550">
              <a:spcBef>
                <a:spcPts val="500"/>
              </a:spcBef>
              <a:defRPr sz="2550"/>
            </a:pPr>
            <a:r>
              <a:t>PathSpider: A/B testing (currently on ECN support)</a:t>
            </a:r>
          </a:p>
          <a:p>
            <a:pPr marL="340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sz="2550"/>
            </a:pPr>
            <a:r>
              <a:rPr b="1"/>
              <a:t>Path Transparency Observatory</a:t>
            </a:r>
          </a:p>
          <a:p>
            <a:pPr lvl="1" marL="652462" indent="-381000" defTabSz="971550">
              <a:spcBef>
                <a:spcPts val="500"/>
              </a:spcBef>
              <a:defRPr sz="2550"/>
            </a:pPr>
            <a:r>
              <a:t>Active measurements by the project + external measurements</a:t>
            </a:r>
          </a:p>
          <a:p>
            <a:pPr lvl="1" marL="652462" indent="-381000" defTabSz="971550">
              <a:spcBef>
                <a:spcPts val="500"/>
              </a:spcBef>
              <a:defRPr sz="2550"/>
            </a:pPr>
            <a:r>
              <a:t>Query interface to access observations on path impairments:</a:t>
            </a:r>
          </a:p>
          <a:p>
            <a:pPr lvl="2" marL="851296" indent="-381000" defTabSz="971550">
              <a:spcBef>
                <a:spcPts val="500"/>
              </a:spcBef>
              <a:defRPr sz="2550"/>
            </a:pPr>
            <a:r>
              <a:rPr i="1"/>
              <a:t>What is the likelihood that a certain path impairment impacts my traffic</a:t>
            </a:r>
            <a:r>
              <a:t> (modifications/stripping/dropping/blocking)?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Path Transparency Observatory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xfrm>
            <a:off x="491332" y="2595594"/>
            <a:ext cx="12022137" cy="6313456"/>
          </a:xfrm>
          <a:prstGeom prst="rect">
            <a:avLst/>
          </a:prstGeom>
        </p:spPr>
        <p:txBody>
          <a:bodyPr/>
          <a:lstStyle/>
          <a:p>
            <a:pPr marL="482600" indent="-482600" defTabSz="1230630">
              <a:spcBef>
                <a:spcPts val="600"/>
              </a:spcBef>
              <a:defRPr sz="3230"/>
            </a:pPr>
            <a:r>
              <a:t>Observatory (public release end 2016) to derive common </a:t>
            </a:r>
            <a:r>
              <a:rPr b="1" i="1">
                <a:solidFill>
                  <a:schemeClr val="accent5">
                    <a:satOff val="-30358"/>
                    <a:lumOff val="14901"/>
                  </a:schemeClr>
                </a:solidFill>
              </a:rPr>
              <a:t>observations</a:t>
            </a:r>
            <a:r>
              <a:t> about </a:t>
            </a:r>
            <a:r>
              <a:rPr i="1">
                <a:solidFill>
                  <a:schemeClr val="accent5">
                    <a:satOff val="-30358"/>
                    <a:lumOff val="14901"/>
                  </a:schemeClr>
                </a:solidFill>
              </a:rPr>
              <a:t>conditions</a:t>
            </a:r>
            <a:r>
              <a:t> on a given </a:t>
            </a:r>
            <a:r>
              <a:rPr i="1">
                <a:solidFill>
                  <a:schemeClr val="accent5">
                    <a:satOff val="-30358"/>
                    <a:lumOff val="14901"/>
                  </a:schemeClr>
                </a:solidFill>
              </a:rPr>
              <a:t>path</a:t>
            </a:r>
            <a:r>
              <a:t> at a given </a:t>
            </a:r>
            <a:r>
              <a:rPr i="1">
                <a:solidFill>
                  <a:schemeClr val="accent5">
                    <a:satOff val="-30358"/>
                    <a:lumOff val="14901"/>
                  </a:schemeClr>
                </a:solidFill>
              </a:rPr>
              <a:t>time</a:t>
            </a:r>
          </a:p>
          <a:p>
            <a:pPr marL="482600" indent="-482600" defTabSz="1230630">
              <a:spcBef>
                <a:spcPts val="600"/>
              </a:spcBef>
              <a:defRPr sz="3230"/>
            </a:pPr>
            <a:r>
              <a:t>Combining disparate measurements leads to better insight</a:t>
            </a:r>
          </a:p>
          <a:p>
            <a:pPr lvl="1" marL="826452" indent="-482600" defTabSz="1230630">
              <a:spcBef>
                <a:spcPts val="600"/>
              </a:spcBef>
              <a:defRPr sz="3230"/>
            </a:pPr>
            <a:r>
              <a:t>e.g. own measurement data, traceroutes, BGP, traces</a:t>
            </a:r>
          </a:p>
          <a:p>
            <a:pPr marL="482600" indent="-482600" defTabSz="1230630">
              <a:spcBef>
                <a:spcPts val="600"/>
              </a:spcBef>
              <a:defRPr sz="3230"/>
            </a:pPr>
          </a:p>
          <a:p>
            <a:pPr marL="482600" indent="-482600" defTabSz="1230630">
              <a:spcBef>
                <a:spcPts val="600"/>
              </a:spcBef>
              <a:defRPr sz="3230"/>
            </a:pPr>
          </a:p>
          <a:p>
            <a:pPr marL="482600" indent="-482600" defTabSz="1230630">
              <a:spcBef>
                <a:spcPts val="600"/>
              </a:spcBef>
              <a:defRPr sz="3230"/>
            </a:pPr>
          </a:p>
          <a:p>
            <a:pPr marL="482600" indent="-482600" defTabSz="1230630">
              <a:spcBef>
                <a:spcPts val="600"/>
              </a:spcBef>
              <a:defRPr sz="4845"/>
            </a:pPr>
          </a:p>
          <a:p>
            <a:pPr marL="0" indent="0" defTabSz="1230630">
              <a:spcBef>
                <a:spcPts val="600"/>
              </a:spcBef>
              <a:buClrTx/>
              <a:buSzTx/>
              <a:buNone/>
              <a:defRPr sz="3230"/>
            </a:pPr>
            <a:r>
              <a:t>Follow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http://mami-project.eu</a:t>
            </a:r>
            <a:r>
              <a:t> for availability!</a:t>
            </a:r>
          </a:p>
        </p:txBody>
      </p:sp>
      <p:sp>
        <p:nvSpPr>
          <p:cNvPr id="178" name="Shape 178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4" name="Group 194"/>
          <p:cNvGrpSpPr/>
          <p:nvPr/>
        </p:nvGrpSpPr>
        <p:grpSpPr>
          <a:xfrm>
            <a:off x="1552399" y="5363597"/>
            <a:ext cx="9900002" cy="2462598"/>
            <a:chOff x="0" y="0"/>
            <a:chExt cx="9900000" cy="2462597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2328269" cy="10835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1800"/>
              </a:pPr>
              <a:r>
                <a:t>active A/B test</a:t>
              </a:r>
            </a:p>
            <a:p>
              <a:pPr algn="ctr">
                <a:defRPr sz="1800"/>
              </a:pPr>
              <a:r>
                <a:t>(PathSpider)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7808523" y="263435"/>
              <a:ext cx="2091478" cy="516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traceroute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0" y="1379080"/>
              <a:ext cx="2328269" cy="108351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/>
              </a:pPr>
              <a:r>
                <a:t>mod trace</a:t>
              </a:r>
            </a:p>
            <a:p>
              <a:pPr algn="ctr">
                <a:defRPr sz="2000"/>
              </a:pPr>
              <a:r>
                <a:t>(tracebox)</a:t>
              </a:r>
            </a:p>
          </p:txBody>
        </p:sp>
        <p:sp>
          <p:nvSpPr>
            <p:cNvPr id="182" name="Shape 182"/>
            <p:cNvSpPr/>
            <p:nvPr/>
          </p:nvSpPr>
          <p:spPr>
            <a:xfrm>
              <a:off x="7808523" y="1014115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looking glass</a:t>
              </a:r>
            </a:p>
          </p:txBody>
        </p:sp>
        <p:sp>
          <p:nvSpPr>
            <p:cNvPr id="183" name="Shape 183"/>
            <p:cNvSpPr/>
            <p:nvPr/>
          </p:nvSpPr>
          <p:spPr>
            <a:xfrm>
              <a:off x="7808523" y="1759966"/>
              <a:ext cx="2091478" cy="51686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hueOff val="-782216"/>
                    <a:satOff val="13445"/>
                    <a:lumOff val="36756"/>
                  </a:schemeClr>
                </a:gs>
                <a:gs pos="35000">
                  <a:srgbClr val="FFD0C3"/>
                </a:gs>
                <a:gs pos="100000">
                  <a:schemeClr val="accent4">
                    <a:hueOff val="-854692"/>
                    <a:satOff val="13445"/>
                    <a:lumOff val="48875"/>
                  </a:schemeClr>
                </a:gs>
              </a:gsLst>
              <a:lin ang="16200000" scaled="0"/>
            </a:gradFill>
            <a:ln w="12700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1800"/>
              </a:lvl1pPr>
            </a:lstStyle>
            <a:p>
              <a:pPr/>
              <a:r>
                <a:t>etc.</a:t>
              </a:r>
            </a:p>
          </p:txBody>
        </p:sp>
        <p:sp>
          <p:nvSpPr>
            <p:cNvPr id="184" name="Shape 184"/>
            <p:cNvSpPr/>
            <p:nvPr/>
          </p:nvSpPr>
          <p:spPr>
            <a:xfrm>
              <a:off x="4128066" y="251084"/>
              <a:ext cx="2126932" cy="2126932"/>
            </a:xfrm>
            <a:prstGeom prst="ellipse">
              <a:avLst/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observations</a:t>
              </a:r>
            </a:p>
            <a:p>
              <a:pPr algn="ctr">
                <a:defRPr sz="2000">
                  <a:solidFill>
                    <a:srgbClr val="FFFFFF"/>
                  </a:solidFill>
                </a:defRPr>
              </a:pPr>
              <a:r>
                <a:t>{t,p,c,v}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3400728" y="614483"/>
              <a:ext cx="924800" cy="1400134"/>
            </a:xfrm>
            <a:prstGeom prst="rightArrow">
              <a:avLst>
                <a:gd name="adj1" fmla="val 32000"/>
                <a:gd name="adj2" fmla="val 48649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 186"/>
            <p:cNvSpPr/>
            <p:nvPr/>
          </p:nvSpPr>
          <p:spPr>
            <a:xfrm rot="16200000">
              <a:off x="2162909" y="1013794"/>
              <a:ext cx="2091478" cy="60151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preanalysis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5996420" y="614483"/>
              <a:ext cx="795889" cy="140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10" y="14256"/>
                  </a:moveTo>
                  <a:lnTo>
                    <a:pt x="12210" y="21600"/>
                  </a:lnTo>
                  <a:lnTo>
                    <a:pt x="0" y="10800"/>
                  </a:lnTo>
                  <a:lnTo>
                    <a:pt x="12210" y="0"/>
                  </a:lnTo>
                  <a:lnTo>
                    <a:pt x="12210" y="7344"/>
                  </a:lnTo>
                  <a:lnTo>
                    <a:pt x="21600" y="7344"/>
                  </a:lnTo>
                  <a:lnTo>
                    <a:pt x="21600" y="1425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38100" tIns="38100" rIns="38100" bIns="381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 rot="16200000">
              <a:off x="6036327" y="974086"/>
              <a:ext cx="2091477" cy="6015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E2100"/>
                </a:gs>
                <a:gs pos="100000">
                  <a:schemeClr val="accent5">
                    <a:hueOff val="-477027"/>
                    <a:satOff val="5825"/>
                    <a:lumOff val="41095"/>
                  </a:schemeClr>
                </a:gs>
              </a:gsLst>
              <a:lin ang="16200000" scaled="0"/>
            </a:gradFill>
            <a:ln w="9525" cap="flat">
              <a:solidFill>
                <a:srgbClr val="C82101"/>
              </a:solidFill>
              <a:prstDash val="solid"/>
              <a:round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algn="ctr">
                <a:defRPr sz="21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preanalysis</a:t>
              </a:r>
            </a:p>
          </p:txBody>
        </p:sp>
        <p:sp>
          <p:nvSpPr>
            <p:cNvPr id="189" name="Shape 189"/>
            <p:cNvSpPr/>
            <p:nvPr/>
          </p:nvSpPr>
          <p:spPr>
            <a:xfrm flipH="1" flipV="1">
              <a:off x="7326515" y="529082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0" name="Shape 190"/>
            <p:cNvSpPr/>
            <p:nvPr/>
          </p:nvSpPr>
          <p:spPr>
            <a:xfrm flipH="1">
              <a:off x="7326515" y="1272545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1" name="Shape 191"/>
            <p:cNvSpPr/>
            <p:nvPr/>
          </p:nvSpPr>
          <p:spPr>
            <a:xfrm flipH="1">
              <a:off x="7326515" y="1967850"/>
              <a:ext cx="505254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324324" y="541758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324324" y="1900785"/>
              <a:ext cx="612013" cy="1"/>
            </a:xfrm>
            <a:prstGeom prst="line">
              <a:avLst/>
            </a:prstGeom>
            <a:noFill/>
            <a:ln w="50800" cap="flat">
              <a:solidFill>
                <a:schemeClr val="accent5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 it possible to run the Internet over UDP?</a:t>
            </a:r>
            <a:br/>
            <a:r>
              <a:rPr b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Preliminary Results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119" indent="-452119" defTabSz="1152905">
              <a:spcBef>
                <a:spcPts val="600"/>
              </a:spcBef>
              <a:defRPr sz="3026"/>
            </a:pPr>
            <a:r>
              <a:t>A/B testing for TCP/UDP connectivity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Copycat tool on 120 PlanetLab nodes</a:t>
            </a:r>
          </a:p>
          <a:p>
            <a:pPr lvl="3" marL="1253219" indent="-452119" defTabSz="1152905">
              <a:spcBef>
                <a:spcPts val="600"/>
              </a:spcBef>
              <a:defRPr sz="3026"/>
            </a:pPr>
            <a:r>
              <a:t>3,67% UDP blocking on port 33435</a:t>
            </a:r>
          </a:p>
          <a:p>
            <a:pPr lvl="3" marL="1253219" indent="-452119" defTabSz="1152905">
              <a:spcBef>
                <a:spcPts val="600"/>
              </a:spcBef>
              <a:defRPr sz="3026"/>
            </a:pPr>
            <a:r>
              <a:t>2,7% UDP blocking on all tested </a:t>
            </a:r>
            <a:br/>
            <a:r>
              <a:t>ports (33435,1228, 8008, 12345)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RIPE Atlas traceroute</a:t>
            </a:r>
          </a:p>
          <a:p>
            <a:pPr lvl="3" marL="1253219" indent="-452119" defTabSz="1152905">
              <a:spcBef>
                <a:spcPts val="600"/>
              </a:spcBef>
              <a:defRPr sz="3026"/>
            </a:pPr>
            <a:r>
              <a:t>3.661% UDP blocking based on existing traceroutes</a:t>
            </a:r>
          </a:p>
          <a:p>
            <a:pPr marL="452119" indent="-452119" defTabSz="1152905">
              <a:spcBef>
                <a:spcPts val="600"/>
              </a:spcBef>
              <a:defRPr sz="3026"/>
            </a:pPr>
            <a:r>
              <a:t>We are currently running more measurements!</a:t>
            </a:r>
          </a:p>
          <a:p>
            <a:pPr lvl="1" marL="774255" indent="-452119" defTabSz="1152905">
              <a:spcBef>
                <a:spcPts val="600"/>
              </a:spcBef>
              <a:defRPr sz="3026"/>
            </a:pPr>
            <a:r>
              <a:t>Use all existing testbeds available, e.g. CAIDA Ark, MONROE</a:t>
            </a:r>
          </a:p>
        </p:txBody>
      </p:sp>
      <p:sp>
        <p:nvSpPr>
          <p:cNvPr id="198" name="Shape 198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medrtt_ecdf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6151" y="2635730"/>
            <a:ext cx="4806059" cy="3892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Middlebox Cooperation:</a:t>
            </a:r>
          </a:p>
          <a:p>
            <a:pPr/>
            <a:r>
              <a:t>Architectural Considerations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4526" indent="-454526">
              <a:buClrTx/>
              <a:buSzPct val="100000"/>
              <a:buAutoNum type="arabicPeriod" startAt="1"/>
              <a:defRPr b="1"/>
            </a:pPr>
            <a:r>
              <a:t>Shim for Middlebox Cooperation Protocol (MCP)</a:t>
            </a:r>
          </a:p>
          <a:p>
            <a:pPr lvl="1" marL="869950" indent="-508000"/>
            <a:r>
              <a:t>Transport and applications can selectively expose semantic information to middlebox</a:t>
            </a:r>
          </a:p>
          <a:p>
            <a:pPr lvl="1" marL="869950" indent="-508000"/>
            <a:r>
              <a:t>Higher layers can fully be encrypted </a:t>
            </a:r>
          </a:p>
          <a:p>
            <a:pPr marL="454526" indent="-454526">
              <a:buClrTx/>
              <a:buSzPct val="100000"/>
              <a:buAutoNum type="arabicPeriod" startAt="1"/>
              <a:defRPr b="1"/>
            </a:pPr>
            <a:r>
              <a:t>Flexible Transport Layer (FTL)</a:t>
            </a:r>
          </a:p>
          <a:p>
            <a:pPr lvl="1" marL="869950" indent="-508000"/>
            <a:r>
              <a:t>Maintain connectivity (even if the MCP is not supported)</a:t>
            </a:r>
            <a:br/>
            <a:r>
              <a:t>e.g. fallback or happy-eyeball mechanisms</a:t>
            </a:r>
          </a:p>
          <a:p>
            <a:pPr lvl="1" marL="869950" indent="-508000"/>
            <a:r>
              <a:t>Provision of encryption context for different layers/protocols </a:t>
            </a:r>
          </a:p>
        </p:txBody>
      </p:sp>
      <p:sp>
        <p:nvSpPr>
          <p:cNvPr id="203" name="Shape 20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8157" indent="-568157">
              <a:buClrTx/>
              <a:buSzPct val="100000"/>
              <a:buAutoNum type="alphaUcPeriod" startAt="1"/>
            </a:pPr>
            <a:r>
              <a:t>Deployment problems of new protocols and protocol extension due to ossification in the Internet, e.g.</a:t>
            </a:r>
          </a:p>
          <a:p>
            <a:pPr lvl="1" marL="721894" indent="-340894">
              <a:buSzPct val="100000"/>
            </a:pPr>
            <a:r>
              <a:t>Multipath TCP</a:t>
            </a:r>
          </a:p>
          <a:p>
            <a:pPr lvl="1" marL="721894" indent="-340894">
              <a:buSzPct val="100000"/>
            </a:pPr>
            <a:r>
              <a:t>QUIC (over UDP)</a:t>
            </a:r>
          </a:p>
          <a:p>
            <a:pPr lvl="1" marL="721894" indent="-340894">
              <a:buSzPct val="100000"/>
            </a:pPr>
          </a:p>
          <a:p>
            <a:pPr marL="568157" indent="-568157">
              <a:buClrTx/>
              <a:buSzPct val="100000"/>
              <a:buAutoNum type="alphaUcPeriod" startAt="1"/>
            </a:pPr>
            <a:r>
              <a:t>Operation and management of in-network functionality hindered due to increasing deployment of encryption, e.g.</a:t>
            </a:r>
          </a:p>
          <a:p>
            <a:pPr lvl="1" marL="721894" indent="-340894">
              <a:buSzPct val="100000"/>
            </a:pPr>
            <a:r>
              <a:t>firewalls using port mapping or DPI</a:t>
            </a:r>
          </a:p>
          <a:p>
            <a:pPr lvl="1" marL="721894" indent="-340894">
              <a:buSzPct val="100000"/>
            </a:pPr>
            <a:r>
              <a:t>performance enhancements in mobile networks</a:t>
            </a:r>
          </a:p>
        </p:txBody>
      </p:sp>
      <p:sp>
        <p:nvSpPr>
          <p:cNvPr id="207" name="Shape 207"/>
          <p:cNvSpPr/>
          <p:nvPr>
            <p:ph type="sldNum" sz="quarter" idx="2"/>
          </p:nvPr>
        </p:nvSpPr>
        <p:spPr>
          <a:xfrm>
            <a:off x="12020181" y="9148030"/>
            <a:ext cx="228296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>
            <a:off x="5333351" y="2755900"/>
            <a:ext cx="7374851" cy="4526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50800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Transport layer: end-to-end </a:t>
            </a:r>
            <a:r>
              <a:t>sockets</a:t>
            </a:r>
            <a:endParaRPr b="1" i="1"/>
          </a:p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flow information</a:t>
            </a:r>
          </a:p>
          <a:p>
            <a:pPr>
              <a:spcBef>
                <a:spcPts val="700"/>
              </a:spcBef>
              <a:defRPr sz="3200"/>
            </a:pPr>
          </a:p>
          <a:p>
            <a:pPr>
              <a:spcBef>
                <a:spcPts val="700"/>
              </a:spcBef>
              <a:defRPr sz="3200"/>
            </a:pPr>
          </a:p>
          <a:p>
            <a:pPr marL="50800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Internet layer: hop-by-hop handling</a:t>
            </a:r>
          </a:p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per-packet information</a:t>
            </a:r>
          </a:p>
        </p:txBody>
      </p:sp>
      <p:sp>
        <p:nvSpPr>
          <p:cNvPr id="210" name="Shape 210"/>
          <p:cNvSpPr/>
          <p:nvPr/>
        </p:nvSpPr>
        <p:spPr>
          <a:xfrm>
            <a:off x="5319234" y="6128146"/>
            <a:ext cx="6916065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stateless and simple processing </a:t>
            </a:r>
            <a:br/>
            <a:r>
              <a:t>in the middle</a:t>
            </a:r>
          </a:p>
        </p:txBody>
      </p:sp>
      <p:sp>
        <p:nvSpPr>
          <p:cNvPr id="211" name="Shape 211"/>
          <p:cNvSpPr/>
          <p:nvPr/>
        </p:nvSpPr>
        <p:spPr>
          <a:xfrm>
            <a:off x="5321325" y="3818067"/>
            <a:ext cx="6705550" cy="1055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869950" indent="-508000">
              <a:spcBef>
                <a:spcPts val="700"/>
              </a:spcBef>
              <a:buClr>
                <a:srgbClr val="87DEAA"/>
              </a:buClr>
              <a:buSzPct val="130000"/>
              <a:buChar char="•"/>
              <a:defRPr sz="3200"/>
            </a:pPr>
            <a:r>
              <a:t>stateful and ‚smart‘ processing </a:t>
            </a:r>
            <a:br/>
            <a:r>
              <a:t>at the edge</a:t>
            </a:r>
          </a:p>
        </p:txBody>
      </p:sp>
      <p:sp>
        <p:nvSpPr>
          <p:cNvPr id="212" name="Shape 2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a new shim?</a:t>
            </a:r>
          </a:p>
        </p:txBody>
      </p:sp>
      <p:sp>
        <p:nvSpPr>
          <p:cNvPr id="213" name="Shape 213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2033" y="2687767"/>
            <a:ext cx="30226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5944" y="3779967"/>
            <a:ext cx="33782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45944" y="4884867"/>
            <a:ext cx="3276601" cy="927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52294" y="5989767"/>
            <a:ext cx="3467101" cy="1193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2844" y="4535617"/>
            <a:ext cx="4445001" cy="533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 221"/>
          <p:cNvGrpSpPr/>
          <p:nvPr/>
        </p:nvGrpSpPr>
        <p:grpSpPr>
          <a:xfrm rot="20400000">
            <a:off x="5931399" y="4078798"/>
            <a:ext cx="5849825" cy="1880513"/>
            <a:chOff x="0" y="0"/>
            <a:chExt cx="5849823" cy="1880511"/>
          </a:xfrm>
        </p:grpSpPr>
        <p:sp>
          <p:nvSpPr>
            <p:cNvPr id="220" name="Shape 220"/>
            <p:cNvSpPr/>
            <p:nvPr/>
          </p:nvSpPr>
          <p:spPr>
            <a:xfrm>
              <a:off x="38100" y="38100"/>
              <a:ext cx="5773624" cy="180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4200">
                  <a:solidFill>
                    <a:schemeClr val="accent5">
                      <a:lumOff val="-8078"/>
                    </a:schemeClr>
                  </a:solidFill>
                </a:defRPr>
              </a:pPr>
              <a:r>
                <a:t>Missing:</a:t>
              </a:r>
            </a:p>
            <a:p>
              <a:pPr algn="ctr">
                <a:defRPr b="1" sz="3200">
                  <a:solidFill>
                    <a:schemeClr val="accent5">
                      <a:lumOff val="-8078"/>
                    </a:schemeClr>
                  </a:solidFill>
                </a:defRPr>
              </a:pPr>
              <a:r>
                <a:t>Per-flow information for </a:t>
              </a:r>
            </a:p>
            <a:p>
              <a:pPr algn="ctr">
                <a:defRPr b="1" sz="3200">
                  <a:solidFill>
                    <a:schemeClr val="accent5">
                      <a:lumOff val="-8078"/>
                    </a:schemeClr>
                  </a:solidFill>
                </a:defRPr>
              </a:pPr>
              <a:r>
                <a:t>stateful in-network functions</a:t>
              </a:r>
            </a:p>
          </p:txBody>
        </p:sp>
        <p:pic>
          <p:nvPicPr>
            <p:cNvPr id="219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5849825" cy="1880513"/>
            </a:xfrm>
            <a:prstGeom prst="rect">
              <a:avLst/>
            </a:prstGeom>
            <a:effectLst/>
          </p:spPr>
        </p:pic>
      </p:grpSp>
      <p:sp>
        <p:nvSpPr>
          <p:cNvPr id="222" name="Shape 222"/>
          <p:cNvSpPr/>
          <p:nvPr/>
        </p:nvSpPr>
        <p:spPr>
          <a:xfrm>
            <a:off x="704900" y="7606694"/>
            <a:ext cx="10761829" cy="111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08000" indent="-508000">
              <a:buSzPct val="100000"/>
              <a:buChar char="➡"/>
              <a:defRPr sz="3400"/>
            </a:pPr>
            <a:r>
              <a:rPr b="1"/>
              <a:t>Path layer</a:t>
            </a:r>
            <a:r>
              <a:t> for explicit cooperation with middleboxes</a:t>
            </a:r>
            <a:br/>
            <a:r>
              <a:t>instead of implicit assumptions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  <p:bldP build="whole" bldLvl="1" animBg="1" rev="0" advAuto="0" spid="221" grpId="3"/>
      <p:bldP build="whole" bldLvl="1" animBg="1" rev="0" advAuto="0" spid="210" grpId="2"/>
      <p:bldP build="whole" bldLvl="1" animBg="1" rev="0" advAuto="0" spid="218" grpId="4"/>
      <p:bldP build="whole" bldLvl="1" animBg="1" rev="0" advAuto="0" spid="222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