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5452388" cy="35999738"/>
  <p:notesSz cx="7559675" cy="10691813"/>
  <p:defaultTextStyle>
    <a:defPPr>
      <a:defRPr lang="en-US"/>
    </a:defPPr>
    <a:lvl1pPr marL="0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1pPr>
    <a:lvl2pPr marL="384459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2pPr>
    <a:lvl3pPr marL="768919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3pPr>
    <a:lvl4pPr marL="1153378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4pPr>
    <a:lvl5pPr marL="1537838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5pPr>
    <a:lvl6pPr marL="1922297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6pPr>
    <a:lvl7pPr marL="2306757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7pPr>
    <a:lvl8pPr marL="2691216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8pPr>
    <a:lvl9pPr marL="3075676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3" autoAdjust="0"/>
    <p:restoredTop sz="92174" autoAdjust="0"/>
  </p:normalViewPr>
  <p:slideViewPr>
    <p:cSldViewPr snapToGrid="0">
      <p:cViewPr>
        <p:scale>
          <a:sx n="20" d="100"/>
          <a:sy n="20" d="100"/>
        </p:scale>
        <p:origin x="1638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22906837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272350" y="19329453"/>
            <a:ext cx="22906837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3010110" y="8423804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3010110" y="19329453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272350" y="19329453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22906837" cy="208793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272350" y="8423804"/>
            <a:ext cx="22906837" cy="208793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3" name="Picture 42"/>
          <p:cNvPicPr/>
          <p:nvPr/>
        </p:nvPicPr>
        <p:blipFill>
          <a:blip r:embed="rId2"/>
          <a:stretch/>
        </p:blipFill>
        <p:spPr>
          <a:xfrm>
            <a:off x="1272047" y="9721497"/>
            <a:ext cx="22906837" cy="18283972"/>
          </a:xfrm>
          <a:prstGeom prst="rect">
            <a:avLst/>
          </a:prstGeom>
          <a:ln>
            <a:noFill/>
          </a:ln>
        </p:spPr>
      </p:pic>
      <p:pic>
        <p:nvPicPr>
          <p:cNvPr id="44" name="Picture 43"/>
          <p:cNvPicPr/>
          <p:nvPr/>
        </p:nvPicPr>
        <p:blipFill>
          <a:blip r:embed="rId2"/>
          <a:stretch/>
        </p:blipFill>
        <p:spPr>
          <a:xfrm>
            <a:off x="1272047" y="9721497"/>
            <a:ext cx="22906837" cy="1828397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272350" y="8423804"/>
            <a:ext cx="22906837" cy="2087935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26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22906837" cy="208793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11178459" cy="208793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3010110" y="8423804"/>
            <a:ext cx="11178459" cy="208793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272350" y="1436364"/>
            <a:ext cx="22906837" cy="2786740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26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272350" y="19329453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3010110" y="8423804"/>
            <a:ext cx="11178459" cy="208793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11178459" cy="208793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3010110" y="8423804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3010110" y="19329453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3010110" y="8423804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272350" y="19329453"/>
            <a:ext cx="22906837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/>
          <p:cNvSpPr/>
          <p:nvPr/>
        </p:nvSpPr>
        <p:spPr>
          <a:xfrm>
            <a:off x="559906" y="32925561"/>
            <a:ext cx="7969438" cy="1242285"/>
          </a:xfrm>
          <a:prstGeom prst="rect">
            <a:avLst/>
          </a:prstGeom>
          <a:solidFill>
            <a:srgbClr val="FF808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51326" tIns="0" rIns="151326" bIns="0" anchor="ctr"/>
          <a:lstStyle/>
          <a:p>
            <a:pPr>
              <a:lnSpc>
                <a:spcPct val="100000"/>
              </a:lnSpc>
            </a:pPr>
            <a:r>
              <a:rPr lang="en-GB" sz="5044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uhaus 93"/>
                <a:ea typeface="Arial"/>
              </a:rPr>
              <a:t>measurement</a:t>
            </a:r>
            <a:endParaRPr lang="en-GB" sz="151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ustomShape 2"/>
          <p:cNvSpPr/>
          <p:nvPr/>
        </p:nvSpPr>
        <p:spPr>
          <a:xfrm>
            <a:off x="16923403" y="32925561"/>
            <a:ext cx="7969438" cy="1210797"/>
          </a:xfrm>
          <a:prstGeom prst="rect">
            <a:avLst/>
          </a:prstGeom>
          <a:solidFill>
            <a:srgbClr val="80B3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51326" tIns="0" rIns="151326" bIns="0" anchor="ctr"/>
          <a:lstStyle/>
          <a:p>
            <a:pPr>
              <a:lnSpc>
                <a:spcPct val="100000"/>
              </a:lnSpc>
            </a:pPr>
            <a:r>
              <a:rPr lang="en-GB" sz="5044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uhaus 93"/>
                <a:ea typeface="Arial"/>
              </a:rPr>
              <a:t>experimentation</a:t>
            </a:r>
            <a:endParaRPr lang="en-GB" sz="151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8781151" y="32925561"/>
            <a:ext cx="7969438" cy="1242285"/>
          </a:xfrm>
          <a:prstGeom prst="rect">
            <a:avLst/>
          </a:prstGeom>
          <a:solidFill>
            <a:srgbClr val="87DEAA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51326" tIns="0" rIns="151326" bIns="0" anchor="ctr"/>
          <a:lstStyle/>
          <a:p>
            <a:pPr>
              <a:lnSpc>
                <a:spcPct val="100000"/>
              </a:lnSpc>
            </a:pPr>
            <a:r>
              <a:rPr lang="en-GB" sz="5044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uhaus 93"/>
                <a:ea typeface="Arial"/>
              </a:rPr>
              <a:t>architecture</a:t>
            </a:r>
            <a:endParaRPr lang="en-GB" sz="151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Grafik 11"/>
          <p:cNvPicPr/>
          <p:nvPr/>
        </p:nvPicPr>
        <p:blipFill>
          <a:blip r:embed="rId14"/>
          <a:stretch/>
        </p:blipFill>
        <p:spPr>
          <a:xfrm>
            <a:off x="23221292" y="34334676"/>
            <a:ext cx="1617071" cy="1080906"/>
          </a:xfrm>
          <a:prstGeom prst="rect">
            <a:avLst/>
          </a:prstGeom>
          <a:ln>
            <a:noFill/>
          </a:ln>
        </p:spPr>
      </p:pic>
      <p:pic>
        <p:nvPicPr>
          <p:cNvPr id="4" name="Picture 6"/>
          <p:cNvPicPr/>
          <p:nvPr/>
        </p:nvPicPr>
        <p:blipFill>
          <a:blip r:embed="rId15"/>
          <a:stretch/>
        </p:blipFill>
        <p:spPr>
          <a:xfrm>
            <a:off x="559907" y="34334675"/>
            <a:ext cx="1246019" cy="1382773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1908827" y="34208721"/>
            <a:ext cx="21311860" cy="85655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2674" tIns="42674" rIns="42674" bIns="42674" anchor="ctr"/>
          <a:lstStyle/>
          <a:p>
            <a:pPr algn="ctr">
              <a:lnSpc>
                <a:spcPct val="100000"/>
              </a:lnSpc>
            </a:pPr>
            <a:r>
              <a:rPr lang="en-GB" sz="2018" b="0" i="1" strike="noStrike" spc="-1">
                <a:solidFill>
                  <a:srgbClr val="767171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This project has received funding from the European Union’s Horizon 2020 research and innovation programme under grant agreement No 688421.</a:t>
            </a:r>
            <a:endParaRPr lang="en-GB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018" b="0" i="1" strike="noStrike" spc="-1">
                <a:solidFill>
                  <a:srgbClr val="767171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The opinions expressed and arguments employed reflect only the authors'  view. The European Commission is not responsible for any use that may be made of that information.</a:t>
            </a:r>
            <a:endParaRPr lang="en-GB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5339996" y="34998661"/>
            <a:ext cx="14449826" cy="13058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63" tIns="37832" rIns="75663" bIns="37832"/>
          <a:lstStyle/>
          <a:p>
            <a:pPr algn="ctr">
              <a:lnSpc>
                <a:spcPct val="100000"/>
              </a:lnSpc>
            </a:pPr>
            <a:r>
              <a:rPr lang="en-GB" sz="2018" b="0" i="1" strike="noStrike" spc="-1">
                <a:solidFill>
                  <a:srgbClr val="767171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Supported by the Swiss State Secretariat for Education, Research and Innovation under contract number 15.0268. </a:t>
            </a:r>
            <a:endParaRPr lang="en-GB" sz="151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018" b="0" i="1" strike="noStrike" spc="-1">
                <a:solidFill>
                  <a:srgbClr val="767171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The opinions expressed and arguments employed herein do not necessarily reflect the official views of the Swiss Government.</a:t>
            </a:r>
            <a:endParaRPr lang="en-GB" sz="151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Grafik 15"/>
          <p:cNvPicPr/>
          <p:nvPr/>
        </p:nvPicPr>
        <p:blipFill>
          <a:blip r:embed="rId16"/>
          <a:stretch/>
        </p:blipFill>
        <p:spPr>
          <a:xfrm>
            <a:off x="19790124" y="355458"/>
            <a:ext cx="5426554" cy="2647767"/>
          </a:xfrm>
          <a:prstGeom prst="rect">
            <a:avLst/>
          </a:prstGeom>
          <a:ln>
            <a:noFill/>
          </a:ln>
        </p:spPr>
      </p:pic>
      <p:pic>
        <p:nvPicPr>
          <p:cNvPr id="8" name="Grafik 16"/>
          <p:cNvPicPr/>
          <p:nvPr/>
        </p:nvPicPr>
        <p:blipFill>
          <a:blip r:embed="rId17"/>
          <a:stretch/>
        </p:blipFill>
        <p:spPr>
          <a:xfrm>
            <a:off x="559906" y="355458"/>
            <a:ext cx="5645069" cy="2330761"/>
          </a:xfrm>
          <a:prstGeom prst="rect">
            <a:avLst/>
          </a:prstGeom>
          <a:ln>
            <a:noFill/>
          </a:ln>
        </p:spPr>
      </p:pic>
      <p:sp>
        <p:nvSpPr>
          <p:cNvPr id="9" name="CustomShape 6"/>
          <p:cNvSpPr/>
          <p:nvPr/>
        </p:nvSpPr>
        <p:spPr>
          <a:xfrm>
            <a:off x="863770" y="2505160"/>
            <a:ext cx="3120949" cy="5374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5663" tIns="37832" rIns="75663" bIns="37832"/>
          <a:lstStyle/>
          <a:p>
            <a:pPr>
              <a:lnSpc>
                <a:spcPct val="100000"/>
              </a:lnSpc>
            </a:pPr>
            <a:r>
              <a:rPr lang="en-GB" sz="3027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mami-project.eu</a:t>
            </a:r>
            <a:endParaRPr lang="en-GB" sz="151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7"/>
          <p:cNvSpPr/>
          <p:nvPr/>
        </p:nvSpPr>
        <p:spPr>
          <a:xfrm>
            <a:off x="4106990" y="2505160"/>
            <a:ext cx="2813455" cy="5374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5663" tIns="37832" rIns="75663" bIns="37832"/>
          <a:lstStyle/>
          <a:p>
            <a:pPr>
              <a:lnSpc>
                <a:spcPct val="100000"/>
              </a:lnSpc>
            </a:pPr>
            <a:r>
              <a:rPr lang="en-GB" sz="3027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@mamiproject</a:t>
            </a:r>
            <a:endParaRPr lang="en-GB" sz="151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768736" rtl="0" eaLnBrk="1" latinLnBrk="0" hangingPunct="1">
        <a:lnSpc>
          <a:spcPct val="90000"/>
        </a:lnSpc>
        <a:spcBef>
          <a:spcPct val="0"/>
        </a:spcBef>
        <a:buNone/>
        <a:defRPr sz="36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184" indent="-192184" algn="l" defTabSz="768736" rtl="0" eaLnBrk="1" latinLnBrk="0" hangingPunct="1">
        <a:lnSpc>
          <a:spcPct val="90000"/>
        </a:lnSpc>
        <a:spcBef>
          <a:spcPts val="841"/>
        </a:spcBef>
        <a:buFont typeface="Arial" panose="020B0604020202020204" pitchFamily="34" charset="0"/>
        <a:buChar char="•"/>
        <a:defRPr sz="2354" kern="1200">
          <a:solidFill>
            <a:schemeClr val="tx1"/>
          </a:solidFill>
          <a:latin typeface="+mn-lt"/>
          <a:ea typeface="+mn-ea"/>
          <a:cs typeface="+mn-cs"/>
        </a:defRPr>
      </a:lvl1pPr>
      <a:lvl2pPr marL="576552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8" kern="1200">
          <a:solidFill>
            <a:schemeClr val="tx1"/>
          </a:solidFill>
          <a:latin typeface="+mn-lt"/>
          <a:ea typeface="+mn-ea"/>
          <a:cs typeface="+mn-cs"/>
        </a:defRPr>
      </a:lvl2pPr>
      <a:lvl3pPr marL="960920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1" kern="1200">
          <a:solidFill>
            <a:schemeClr val="tx1"/>
          </a:solidFill>
          <a:latin typeface="+mn-lt"/>
          <a:ea typeface="+mn-ea"/>
          <a:cs typeface="+mn-cs"/>
        </a:defRPr>
      </a:lvl3pPr>
      <a:lvl4pPr marL="1345288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3" kern="1200">
          <a:solidFill>
            <a:schemeClr val="tx1"/>
          </a:solidFill>
          <a:latin typeface="+mn-lt"/>
          <a:ea typeface="+mn-ea"/>
          <a:cs typeface="+mn-cs"/>
        </a:defRPr>
      </a:lvl4pPr>
      <a:lvl5pPr marL="1729656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3" kern="1200">
          <a:solidFill>
            <a:schemeClr val="tx1"/>
          </a:solidFill>
          <a:latin typeface="+mn-lt"/>
          <a:ea typeface="+mn-ea"/>
          <a:cs typeface="+mn-cs"/>
        </a:defRPr>
      </a:lvl5pPr>
      <a:lvl6pPr marL="2114024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3" kern="1200">
          <a:solidFill>
            <a:schemeClr val="tx1"/>
          </a:solidFill>
          <a:latin typeface="+mn-lt"/>
          <a:ea typeface="+mn-ea"/>
          <a:cs typeface="+mn-cs"/>
        </a:defRPr>
      </a:lvl6pPr>
      <a:lvl7pPr marL="2498392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3" kern="1200">
          <a:solidFill>
            <a:schemeClr val="tx1"/>
          </a:solidFill>
          <a:latin typeface="+mn-lt"/>
          <a:ea typeface="+mn-ea"/>
          <a:cs typeface="+mn-cs"/>
        </a:defRPr>
      </a:lvl7pPr>
      <a:lvl8pPr marL="2882760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3" kern="1200">
          <a:solidFill>
            <a:schemeClr val="tx1"/>
          </a:solidFill>
          <a:latin typeface="+mn-lt"/>
          <a:ea typeface="+mn-ea"/>
          <a:cs typeface="+mn-cs"/>
        </a:defRPr>
      </a:lvl8pPr>
      <a:lvl9pPr marL="3267128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1pPr>
      <a:lvl2pPr marL="384368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2pPr>
      <a:lvl3pPr marL="768736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3pPr>
      <a:lvl4pPr marL="1153104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4pPr>
      <a:lvl5pPr marL="1537472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5pPr>
      <a:lvl6pPr marL="1921840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6pPr>
      <a:lvl7pPr marL="2306208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7pPr>
      <a:lvl8pPr marL="2690576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8pPr>
      <a:lvl9pPr marL="3074944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3"/>
          <p:cNvSpPr/>
          <p:nvPr/>
        </p:nvSpPr>
        <p:spPr>
          <a:xfrm>
            <a:off x="938222" y="8481558"/>
            <a:ext cx="17795949" cy="5992513"/>
          </a:xfrm>
          <a:prstGeom prst="rect">
            <a:avLst/>
          </a:prstGeom>
          <a:noFill/>
          <a:ln w="76320">
            <a:solidFill>
              <a:srgbClr val="FF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Abgerundetes Rechteck 7"/>
          <p:cNvSpPr/>
          <p:nvPr/>
        </p:nvSpPr>
        <p:spPr>
          <a:xfrm>
            <a:off x="5508270" y="8158781"/>
            <a:ext cx="8837444" cy="916077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Shape 1"/>
          <p:cNvSpPr txBox="1"/>
          <p:nvPr/>
        </p:nvSpPr>
        <p:spPr>
          <a:xfrm>
            <a:off x="605305" y="3397001"/>
            <a:ext cx="24333236" cy="4025879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pPr algn="ctr"/>
            <a:r>
              <a:rPr lang="en-GB" sz="9576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PATH</a:t>
            </a:r>
            <a:r>
              <a:rPr lang="en-GB" sz="9576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uhaus 93" panose="04030905020B02020C02" pitchFamily="82" charset="0"/>
              </a:rPr>
              <a:t>spider</a:t>
            </a:r>
            <a:r>
              <a:rPr lang="en-GB" sz="9576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: A tool for active measurement of path transparency</a:t>
            </a:r>
            <a:endParaRPr lang="en-GB" sz="151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algn="ctr"/>
            <a:endParaRPr lang="en-GB" sz="151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1236032" y="6423523"/>
            <a:ext cx="22915614" cy="1364961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pPr algn="ctr"/>
            <a:r>
              <a:rPr lang="en-GB" sz="5044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Iain Learmonth    Brian Trammell    </a:t>
            </a:r>
            <a:r>
              <a:rPr lang="en-GB" sz="5044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Mirja</a:t>
            </a:r>
            <a:r>
              <a:rPr lang="en-GB" sz="5044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K</a:t>
            </a:r>
            <a:r>
              <a:rPr lang="en-US" sz="5044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ü</a:t>
            </a:r>
            <a:r>
              <a:rPr lang="en-GB" sz="5044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hlewind</a:t>
            </a:r>
            <a:r>
              <a:rPr lang="en-GB" sz="5044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   </a:t>
            </a:r>
            <a:r>
              <a:rPr lang="en-GB" sz="5044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Gorry</a:t>
            </a:r>
            <a:r>
              <a:rPr lang="en-GB" sz="5044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</a:t>
            </a:r>
            <a:r>
              <a:rPr lang="en-GB" sz="5044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Fairhurst</a:t>
            </a:r>
            <a:endParaRPr lang="en-GB" sz="151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algn="ctr"/>
            <a:r>
              <a:rPr lang="en-GB" sz="3699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iain@erg.abdn.ac.uk trammell@tik.ee.ethz.ch mirja.kuelewind@tik.ee.ethz.ch gorry@erg.abdn.ac.uk</a:t>
            </a:r>
            <a:endParaRPr lang="en-GB" sz="1345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49" name="TextShape 5"/>
          <p:cNvSpPr txBox="1"/>
          <p:nvPr/>
        </p:nvSpPr>
        <p:spPr>
          <a:xfrm>
            <a:off x="5508270" y="8239436"/>
            <a:ext cx="8837444" cy="792343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pPr algn="ctr"/>
            <a:r>
              <a:rPr lang="en-GB" sz="4400" b="1" spc="-1" dirty="0">
                <a:solidFill>
                  <a:srgbClr val="FF808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Introduction</a:t>
            </a:r>
          </a:p>
        </p:txBody>
      </p:sp>
      <p:pic>
        <p:nvPicPr>
          <p:cNvPr id="50" name="image5.png"/>
          <p:cNvPicPr/>
          <p:nvPr/>
        </p:nvPicPr>
        <p:blipFill>
          <a:blip r:embed="rId2"/>
          <a:stretch/>
        </p:blipFill>
        <p:spPr>
          <a:xfrm>
            <a:off x="17432767" y="8006393"/>
            <a:ext cx="1806834" cy="1806834"/>
          </a:xfrm>
          <a:prstGeom prst="rect">
            <a:avLst/>
          </a:prstGeom>
          <a:ln w="12600">
            <a:noFill/>
          </a:ln>
        </p:spPr>
      </p:pic>
      <p:pic>
        <p:nvPicPr>
          <p:cNvPr id="51" name="Picture 50"/>
          <p:cNvPicPr/>
          <p:nvPr/>
        </p:nvPicPr>
        <p:blipFill>
          <a:blip r:embed="rId3"/>
          <a:stretch/>
        </p:blipFill>
        <p:spPr>
          <a:xfrm>
            <a:off x="19490802" y="8285439"/>
            <a:ext cx="5064884" cy="6188632"/>
          </a:xfrm>
          <a:prstGeom prst="rect">
            <a:avLst/>
          </a:prstGeom>
          <a:ln>
            <a:noFill/>
          </a:ln>
        </p:spPr>
      </p:pic>
      <p:sp>
        <p:nvSpPr>
          <p:cNvPr id="52" name="TextShape 6"/>
          <p:cNvSpPr txBox="1"/>
          <p:nvPr/>
        </p:nvSpPr>
        <p:spPr>
          <a:xfrm>
            <a:off x="1361936" y="9193586"/>
            <a:ext cx="8988770" cy="4260738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pPr algn="just">
              <a:spcAft>
                <a:spcPts val="1200"/>
              </a:spcAft>
            </a:pPr>
            <a:r>
              <a:rPr lang="en-GB" sz="32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PATH</a:t>
            </a:r>
            <a:r>
              <a:rPr lang="en-GB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uhaus 93" panose="04030905020B02020C02" pitchFamily="82" charset="0"/>
              </a:rPr>
              <a:t>spider</a:t>
            </a: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uhaus 93" panose="04030905020B02020C02" pitchFamily="82" charset="0"/>
              </a:rPr>
              <a:t> </a:t>
            </a: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performs 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large-scale A/B testing between two different protocols or </a:t>
            </a: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different protocol 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extensions to </a:t>
            </a: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detect protocol-dependent 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connectivity problems as well as differential treatment. </a:t>
            </a: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With </a:t>
            </a:r>
            <a:r>
              <a:rPr lang="en-GB" sz="32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PATH</a:t>
            </a:r>
            <a:r>
              <a:rPr lang="en-GB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uhaus 93" panose="04030905020B02020C02" pitchFamily="82" charset="0"/>
              </a:rPr>
              <a:t>spider</a:t>
            </a: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</a:t>
            </a: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The 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actual A/B test can be easily customized via a plugin framework</a:t>
            </a: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.</a:t>
            </a:r>
            <a:endParaRPr lang="en-GB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algn="just"/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Connectivity problems can arise from the increasing number of </a:t>
            </a:r>
            <a:r>
              <a:rPr lang="en-GB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middleboxes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in the Internet where either accidental or intentional manipulation causes a connection to fail.</a:t>
            </a:r>
          </a:p>
        </p:txBody>
      </p:sp>
      <p:sp>
        <p:nvSpPr>
          <p:cNvPr id="53" name="TextShape 7"/>
          <p:cNvSpPr txBox="1"/>
          <p:nvPr/>
        </p:nvSpPr>
        <p:spPr>
          <a:xfrm>
            <a:off x="1409452" y="9808688"/>
            <a:ext cx="474861" cy="291151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r>
              <a:rPr lang="en-GB" sz="151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     </a:t>
            </a:r>
          </a:p>
        </p:txBody>
      </p:sp>
      <p:sp>
        <p:nvSpPr>
          <p:cNvPr id="54" name="CustomShape 8"/>
          <p:cNvSpPr/>
          <p:nvPr/>
        </p:nvSpPr>
        <p:spPr>
          <a:xfrm>
            <a:off x="11824920" y="13507404"/>
            <a:ext cx="2050469" cy="70094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2674" tIns="42674" rIns="42674" bIns="42674" anchor="ctr"/>
          <a:lstStyle/>
          <a:p>
            <a:pPr algn="ctr">
              <a:lnSpc>
                <a:spcPct val="100000"/>
              </a:lnSpc>
            </a:pPr>
            <a:r>
              <a:rPr lang="en-GB" sz="2018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The end-to-end</a:t>
            </a:r>
            <a:endParaRPr lang="en-GB" sz="151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algn="ctr">
              <a:lnSpc>
                <a:spcPct val="100000"/>
              </a:lnSpc>
            </a:pPr>
            <a:r>
              <a:rPr lang="en-GB" sz="2018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ideal</a:t>
            </a:r>
            <a:endParaRPr lang="en-GB" sz="151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55" name="CustomShape 9"/>
          <p:cNvSpPr/>
          <p:nvPr/>
        </p:nvSpPr>
        <p:spPr>
          <a:xfrm>
            <a:off x="15249281" y="13518603"/>
            <a:ext cx="2883367" cy="70094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2674" tIns="42674" rIns="42674" bIns="42674" anchor="ctr"/>
          <a:lstStyle/>
          <a:p>
            <a:pPr algn="ctr">
              <a:lnSpc>
                <a:spcPct val="100000"/>
              </a:lnSpc>
            </a:pPr>
            <a:r>
              <a:rPr lang="en-GB" sz="2018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Today’s </a:t>
            </a:r>
            <a:r>
              <a:rPr lang="en-GB" sz="2018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middleboxed</a:t>
            </a:r>
            <a:r>
              <a:rPr lang="en-GB" sz="2018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
reality</a:t>
            </a:r>
            <a:endParaRPr lang="en-GB" sz="151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pic>
        <p:nvPicPr>
          <p:cNvPr id="56" name="Picture 6"/>
          <p:cNvPicPr/>
          <p:nvPr/>
        </p:nvPicPr>
        <p:blipFill>
          <a:blip r:embed="rId4"/>
          <a:stretch/>
        </p:blipFill>
        <p:spPr>
          <a:xfrm>
            <a:off x="10865214" y="9378013"/>
            <a:ext cx="7587491" cy="4238450"/>
          </a:xfrm>
          <a:prstGeom prst="rect">
            <a:avLst/>
          </a:prstGeom>
          <a:ln>
            <a:noFill/>
          </a:ln>
        </p:spPr>
      </p:pic>
      <p:sp>
        <p:nvSpPr>
          <p:cNvPr id="57" name="TextShape 10"/>
          <p:cNvSpPr txBox="1"/>
          <p:nvPr/>
        </p:nvSpPr>
        <p:spPr>
          <a:xfrm>
            <a:off x="724684" y="31236160"/>
            <a:ext cx="24000319" cy="1210003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r>
              <a:rPr lang="en-GB" sz="7734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Learn more at https://</a:t>
            </a:r>
            <a:r>
              <a:rPr lang="en-GB" sz="7734" b="1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pathspider.mami-project.eu</a:t>
            </a:r>
            <a:r>
              <a:rPr lang="en-GB" sz="7734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/</a:t>
            </a:r>
            <a:endParaRPr lang="en-GB" sz="7734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58" name="CustomShape 11"/>
          <p:cNvSpPr/>
          <p:nvPr/>
        </p:nvSpPr>
        <p:spPr>
          <a:xfrm>
            <a:off x="968487" y="15472823"/>
            <a:ext cx="10471766" cy="10443664"/>
          </a:xfrm>
          <a:prstGeom prst="rect">
            <a:avLst/>
          </a:prstGeom>
          <a:noFill/>
          <a:ln w="76320">
            <a:solidFill>
              <a:srgbClr val="FF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9" name="Picture 58"/>
          <p:cNvPicPr/>
          <p:nvPr/>
        </p:nvPicPr>
        <p:blipFill>
          <a:blip r:embed="rId5"/>
          <a:stretch/>
        </p:blipFill>
        <p:spPr>
          <a:xfrm>
            <a:off x="1063956" y="16305530"/>
            <a:ext cx="9050952" cy="7867031"/>
          </a:xfrm>
          <a:prstGeom prst="rect">
            <a:avLst/>
          </a:prstGeom>
          <a:ln>
            <a:noFill/>
          </a:ln>
        </p:spPr>
      </p:pic>
      <p:pic>
        <p:nvPicPr>
          <p:cNvPr id="60" name="image5.png"/>
          <p:cNvPicPr/>
          <p:nvPr/>
        </p:nvPicPr>
        <p:blipFill>
          <a:blip r:embed="rId2"/>
          <a:stretch/>
        </p:blipFill>
        <p:spPr>
          <a:xfrm>
            <a:off x="10108584" y="14837253"/>
            <a:ext cx="1806834" cy="1806834"/>
          </a:xfrm>
          <a:prstGeom prst="rect">
            <a:avLst/>
          </a:prstGeom>
          <a:ln w="12600">
            <a:noFill/>
          </a:ln>
        </p:spPr>
      </p:pic>
      <p:sp>
        <p:nvSpPr>
          <p:cNvPr id="64" name="CustomShape 15"/>
          <p:cNvSpPr/>
          <p:nvPr/>
        </p:nvSpPr>
        <p:spPr>
          <a:xfrm>
            <a:off x="12529802" y="15494009"/>
            <a:ext cx="11924496" cy="15444341"/>
          </a:xfrm>
          <a:prstGeom prst="rect">
            <a:avLst/>
          </a:prstGeom>
          <a:noFill/>
          <a:ln w="76320">
            <a:solidFill>
              <a:srgbClr val="FF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5" name="image5.png"/>
          <p:cNvPicPr/>
          <p:nvPr/>
        </p:nvPicPr>
        <p:blipFill>
          <a:blip r:embed="rId2"/>
          <a:stretch/>
        </p:blipFill>
        <p:spPr>
          <a:xfrm>
            <a:off x="23192238" y="14897784"/>
            <a:ext cx="1806834" cy="1806834"/>
          </a:xfrm>
          <a:prstGeom prst="rect">
            <a:avLst/>
          </a:prstGeom>
          <a:ln w="12600">
            <a:noFill/>
          </a:ln>
        </p:spPr>
      </p:pic>
      <p:sp>
        <p:nvSpPr>
          <p:cNvPr id="68" name="CustomShape 18"/>
          <p:cNvSpPr/>
          <p:nvPr/>
        </p:nvSpPr>
        <p:spPr>
          <a:xfrm>
            <a:off x="952447" y="26972042"/>
            <a:ext cx="10471766" cy="3936900"/>
          </a:xfrm>
          <a:prstGeom prst="rect">
            <a:avLst/>
          </a:prstGeom>
          <a:noFill/>
          <a:ln w="76320">
            <a:solidFill>
              <a:srgbClr val="FF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" name="image5.png"/>
          <p:cNvPicPr/>
          <p:nvPr/>
        </p:nvPicPr>
        <p:blipFill>
          <a:blip r:embed="rId2"/>
          <a:stretch/>
        </p:blipFill>
        <p:spPr>
          <a:xfrm>
            <a:off x="10092543" y="26336472"/>
            <a:ext cx="1806834" cy="1806834"/>
          </a:xfrm>
          <a:prstGeom prst="rect">
            <a:avLst/>
          </a:prstGeom>
          <a:ln w="12600">
            <a:noFill/>
          </a:ln>
        </p:spPr>
      </p:pic>
      <p:sp>
        <p:nvSpPr>
          <p:cNvPr id="72" name="TextShape 21"/>
          <p:cNvSpPr txBox="1"/>
          <p:nvPr/>
        </p:nvSpPr>
        <p:spPr>
          <a:xfrm>
            <a:off x="1236032" y="27265414"/>
            <a:ext cx="9629182" cy="3198378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pPr>
              <a:buClr>
                <a:srgbClr val="000000"/>
              </a:buClr>
              <a:buSzPct val="45000"/>
            </a:pPr>
            <a:endParaRPr lang="en-GB" sz="151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73" name="TextShape 22"/>
          <p:cNvSpPr txBox="1"/>
          <p:nvPr/>
        </p:nvSpPr>
        <p:spPr>
          <a:xfrm>
            <a:off x="13093938" y="26378647"/>
            <a:ext cx="10713888" cy="1454451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Initial study: 10006 out of 96978 (10.31%) of Alexa Top 100k websites had unexpected, non-zero DSCP values. More measurement is necessary to better characterize these anomalies.</a:t>
            </a:r>
          </a:p>
        </p:txBody>
      </p:sp>
      <p:pic>
        <p:nvPicPr>
          <p:cNvPr id="75" name="Picture 74"/>
          <p:cNvPicPr/>
          <p:nvPr/>
        </p:nvPicPr>
        <p:blipFill>
          <a:blip r:embed="rId6"/>
          <a:stretch/>
        </p:blipFill>
        <p:spPr>
          <a:xfrm>
            <a:off x="12898951" y="22252927"/>
            <a:ext cx="10874466" cy="3345329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256864"/>
              </p:ext>
            </p:extLst>
          </p:nvPr>
        </p:nvGraphicFramePr>
        <p:xfrm>
          <a:off x="13389669" y="18109485"/>
          <a:ext cx="10204761" cy="281163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95557"/>
                <a:gridCol w="2007257"/>
                <a:gridCol w="1964549"/>
                <a:gridCol w="2137398"/>
              </a:tblGrid>
              <a:tr h="812917">
                <a:tc>
                  <a:txBody>
                    <a:bodyPr/>
                    <a:lstStyle/>
                    <a:p>
                      <a:endParaRPr lang="en-US" sz="3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IPv4</a:t>
                      </a:r>
                      <a:endParaRPr lang="en-US" sz="3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 anchor="ctr"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IPv6</a:t>
                      </a:r>
                      <a:endParaRPr lang="en-US" sz="3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 anchor="ctr"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all</a:t>
                      </a:r>
                      <a:endParaRPr lang="en-US" sz="3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 anchor="ctr">
                    <a:solidFill>
                      <a:srgbClr val="FF8080"/>
                    </a:solidFill>
                  </a:tcPr>
                </a:tc>
              </a:tr>
              <a:tr h="999358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Connectivity</a:t>
                      </a:r>
                      <a:r>
                        <a:rPr lang="en-US" sz="3000" baseline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</a:t>
                      </a:r>
                      <a:r>
                        <a:rPr lang="en-US" sz="3000" baseline="0" dirty="0" err="1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indep</a:t>
                      </a:r>
                      <a:r>
                        <a:rPr lang="en-US" sz="3000" baseline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. of ECN</a:t>
                      </a:r>
                      <a:endParaRPr lang="en-US" sz="3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99.5%</a:t>
                      </a:r>
                    </a:p>
                  </a:txBody>
                  <a:tcPr marL="76874" marR="76874" marT="38437" marB="3843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99.9%</a:t>
                      </a:r>
                      <a:endParaRPr lang="en-US" sz="400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99.5%</a:t>
                      </a:r>
                      <a:endParaRPr lang="en-US" sz="400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99358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ECN successfully</a:t>
                      </a:r>
                      <a:r>
                        <a:rPr lang="en-US" sz="3000" baseline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negotiated</a:t>
                      </a:r>
                      <a:endParaRPr lang="en-US" sz="3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70.0%</a:t>
                      </a:r>
                    </a:p>
                  </a:txBody>
                  <a:tcPr marL="76874" marR="76874" marT="38437" marB="38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82.8%</a:t>
                      </a:r>
                      <a:endParaRPr lang="en-US" sz="400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70.5%</a:t>
                      </a:r>
                      <a:endParaRPr lang="en-US" sz="400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 anchor="ctr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3091523" y="16943903"/>
            <a:ext cx="9755086" cy="102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An ECN measurement from one vantage point at Digital Ocean near AMSIX (Amsterdam NL) on June 13, 2016</a:t>
            </a:r>
            <a:r>
              <a:rPr lang="en-GB" sz="3027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:</a:t>
            </a:r>
          </a:p>
        </p:txBody>
      </p:sp>
      <p:sp>
        <p:nvSpPr>
          <p:cNvPr id="5" name="Rectangle 4"/>
          <p:cNvSpPr/>
          <p:nvPr/>
        </p:nvSpPr>
        <p:spPr>
          <a:xfrm>
            <a:off x="13021007" y="21282236"/>
            <a:ext cx="10305744" cy="102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ECN negotiation by Alexa rank bin: note this is nearly uniform, but higher-ranked servers tend to disable ECN</a:t>
            </a:r>
            <a:r>
              <a:rPr lang="en-GB" sz="3027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26913" y="16267800"/>
            <a:ext cx="9868214" cy="713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35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Explicit Congestion Notification (ECN)</a:t>
            </a:r>
            <a:endParaRPr lang="en-US" sz="1273" b="1" dirty="0"/>
          </a:p>
        </p:txBody>
      </p:sp>
      <p:sp>
        <p:nvSpPr>
          <p:cNvPr id="38" name="Rectangle 37"/>
          <p:cNvSpPr/>
          <p:nvPr/>
        </p:nvSpPr>
        <p:spPr>
          <a:xfrm>
            <a:off x="12846636" y="25567262"/>
            <a:ext cx="7252050" cy="713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35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DiffServ</a:t>
            </a:r>
            <a:r>
              <a:rPr lang="en-GB" sz="4035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Code Points (DSCP)</a:t>
            </a:r>
            <a:endParaRPr lang="en-US" sz="1273" b="1" dirty="0"/>
          </a:p>
        </p:txBody>
      </p:sp>
      <p:sp>
        <p:nvSpPr>
          <p:cNvPr id="39" name="Rectangle 38"/>
          <p:cNvSpPr/>
          <p:nvPr/>
        </p:nvSpPr>
        <p:spPr>
          <a:xfrm>
            <a:off x="12846636" y="27922204"/>
            <a:ext cx="5403467" cy="713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35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TCP Fast Open (TFO)</a:t>
            </a:r>
            <a:endParaRPr lang="en-US" sz="1273" b="1" dirty="0"/>
          </a:p>
        </p:txBody>
      </p:sp>
      <p:sp>
        <p:nvSpPr>
          <p:cNvPr id="40" name="TextShape 22"/>
          <p:cNvSpPr txBox="1"/>
          <p:nvPr/>
        </p:nvSpPr>
        <p:spPr>
          <a:xfrm>
            <a:off x="13093938" y="28635476"/>
            <a:ext cx="10713888" cy="1886191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Initial study: 330 IPv4 and 32 IPv6 addresses in Alexa Top 1M are TFO-capable (of which 278 and 28 are Google properties). </a:t>
            </a:r>
            <a:r>
              <a:rPr lang="en-GB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DDoS</a:t>
            </a: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prevention services, enterprise firewalls, and CPE tend to interfere with TFO. More measurement is necessary to </a:t>
            </a:r>
            <a:r>
              <a:rPr lang="en-GB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analyze</a:t>
            </a: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</a:t>
            </a:r>
            <a:r>
              <a:rPr lang="en-GB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impairments.</a:t>
            </a: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76506" y="17759261"/>
            <a:ext cx="4227708" cy="117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54" dirty="0">
                <a:latin typeface="Helvetica Neue" charset="0"/>
                <a:ea typeface="Helvetica Neue" charset="0"/>
                <a:cs typeface="Helvetica Neue" charset="0"/>
              </a:rPr>
              <a:t>Modify system configuration (e.g. set </a:t>
            </a:r>
            <a:r>
              <a:rPr lang="en-US" sz="2354" dirty="0" err="1">
                <a:latin typeface="Helvetica Neue" charset="0"/>
                <a:ea typeface="Helvetica Neue" charset="0"/>
                <a:cs typeface="Helvetica Neue" charset="0"/>
              </a:rPr>
              <a:t>iptables</a:t>
            </a:r>
            <a:r>
              <a:rPr lang="en-US" sz="2354" dirty="0">
                <a:latin typeface="Helvetica Neue" charset="0"/>
                <a:ea typeface="Helvetica Neue" charset="0"/>
                <a:cs typeface="Helvetica Neue" charset="0"/>
              </a:rPr>
              <a:t> rules, enable ECN) for a given test state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79628" y="23081228"/>
            <a:ext cx="4227708" cy="117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54" dirty="0">
                <a:latin typeface="Helvetica Neue" charset="0"/>
                <a:ea typeface="Helvetica Neue" charset="0"/>
                <a:cs typeface="Helvetica Neue" charset="0"/>
              </a:rPr>
              <a:t>Passively observe generated traffic to determine network reaction to test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80563" y="21271084"/>
            <a:ext cx="2458293" cy="1903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54" dirty="0">
                <a:latin typeface="Helvetica Neue" charset="0"/>
                <a:ea typeface="Helvetica Neue" charset="0"/>
                <a:cs typeface="Helvetica Neue" charset="0"/>
              </a:rPr>
              <a:t>High worker concurrency, since most time is spent waiting on replies.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87701" y="27649341"/>
            <a:ext cx="980125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PATH</a:t>
            </a:r>
            <a:r>
              <a:rPr lang="en-GB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uhaus 93" panose="04030905020B02020C02" pitchFamily="82" charset="0"/>
              </a:rPr>
              <a:t>spider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is available in </a:t>
            </a:r>
            <a:r>
              <a:rPr lang="en-US" sz="2800" dirty="0" err="1">
                <a:latin typeface="Helvetica Neue" charset="0"/>
                <a:ea typeface="Helvetica Neue" charset="0"/>
                <a:cs typeface="Helvetica Neue" charset="0"/>
              </a:rPr>
              <a:t>debian</a:t>
            </a: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 unstable: 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latin typeface="Courier New" panose="02070309020205020404" pitchFamily="49" charset="0"/>
                <a:ea typeface="Inconsolata Medium" charset="0"/>
                <a:cs typeface="Courier New" panose="02070309020205020404" pitchFamily="49" charset="0"/>
              </a:rPr>
              <a:t>$ apt install </a:t>
            </a:r>
            <a:r>
              <a:rPr lang="en-US" sz="2800" dirty="0" err="1" smtClean="0">
                <a:latin typeface="Courier New" panose="02070309020205020404" pitchFamily="49" charset="0"/>
                <a:ea typeface="Inconsolata Medium" charset="0"/>
                <a:cs typeface="Courier New" panose="02070309020205020404" pitchFamily="49" charset="0"/>
              </a:rPr>
              <a:t>pathspider</a:t>
            </a:r>
            <a:endParaRPr lang="en-US" sz="2800" dirty="0">
              <a:latin typeface="Courier New" panose="02070309020205020404" pitchFamily="49" charset="0"/>
              <a:ea typeface="Inconsolata Medium" charset="0"/>
              <a:cs typeface="Courier New" panose="02070309020205020404" pitchFamily="49" charset="0"/>
            </a:endParaRPr>
          </a:p>
          <a:p>
            <a:pPr>
              <a:spcAft>
                <a:spcPts val="1200"/>
              </a:spcAft>
            </a:pP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0.9.0 alpha was released shortly before 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ANRW!</a:t>
            </a:r>
            <a:endParaRPr lang="en-US" sz="28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Active development on new plugins (e.g. SCTP, UDP-Lite, MPTCP), enhancements, and integration with the </a:t>
            </a:r>
            <a:b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MAMI Path Transparency Observatory continues.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41088" y="24599446"/>
            <a:ext cx="10248182" cy="117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54">
                <a:latin typeface="Helvetica Neue" charset="0"/>
                <a:ea typeface="Helvetica Neue" charset="0"/>
                <a:cs typeface="Helvetica Neue" charset="0"/>
              </a:rPr>
              <a:t>Each plugin </a:t>
            </a:r>
            <a:r>
              <a:rPr lang="en-US" sz="2354" dirty="0">
                <a:latin typeface="Helvetica Neue" charset="0"/>
                <a:ea typeface="Helvetica Neue" charset="0"/>
                <a:cs typeface="Helvetica Neue" charset="0"/>
              </a:rPr>
              <a:t>consists of functions for generating test traffic, observing the resulting packets, and merging data into pre-analyzed observations. Each plugin handles a particular type of impairment (e.g. ECN, TFO, DSCP).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1965757" y="15048019"/>
            <a:ext cx="7124603" cy="916077"/>
            <a:chOff x="2163421" y="14134760"/>
            <a:chExt cx="7124603" cy="916077"/>
          </a:xfrm>
        </p:grpSpPr>
        <p:sp>
          <p:nvSpPr>
            <p:cNvPr id="63" name="Abgerundetes Rechteck 62"/>
            <p:cNvSpPr/>
            <p:nvPr/>
          </p:nvSpPr>
          <p:spPr>
            <a:xfrm>
              <a:off x="2163421" y="14134760"/>
              <a:ext cx="7124603" cy="916077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FF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Shape 5"/>
            <p:cNvSpPr txBox="1"/>
            <p:nvPr/>
          </p:nvSpPr>
          <p:spPr>
            <a:xfrm>
              <a:off x="2332847" y="14193882"/>
              <a:ext cx="6790533" cy="792343"/>
            </a:xfrm>
            <a:prstGeom prst="rect">
              <a:avLst/>
            </a:prstGeom>
            <a:noFill/>
            <a:ln>
              <a:noFill/>
            </a:ln>
          </p:spPr>
          <p:txBody>
            <a:bodyPr lIns="75663" tIns="37832" rIns="75663" bIns="37832"/>
            <a:lstStyle/>
            <a:p>
              <a:pPr algn="ctr"/>
              <a:r>
                <a:rPr lang="en-GB" sz="4400" b="1" spc="-1" dirty="0" smtClean="0">
                  <a:solidFill>
                    <a:srgbClr val="FF8080"/>
                  </a:solidFill>
                  <a:uFill>
                    <a:solidFill>
                      <a:srgbClr val="FFFFFF"/>
                    </a:solidFill>
                  </a:uFill>
                  <a:latin typeface="Helvetica Neue"/>
                </a:rPr>
                <a:t>Architecture</a:t>
              </a:r>
              <a:endParaRPr lang="en-GB" sz="4400" b="1" spc="-1" dirty="0">
                <a:solidFill>
                  <a:srgbClr val="FF8080"/>
                </a:solidFill>
                <a:uFill>
                  <a:solidFill>
                    <a:srgbClr val="FFFFFF"/>
                  </a:solidFill>
                </a:uFill>
                <a:latin typeface="Helvetica Neue"/>
              </a:endParaRPr>
            </a:p>
          </p:txBody>
        </p:sp>
      </p:grpSp>
      <p:grpSp>
        <p:nvGrpSpPr>
          <p:cNvPr id="77" name="Gruppieren 76"/>
          <p:cNvGrpSpPr/>
          <p:nvPr/>
        </p:nvGrpSpPr>
        <p:grpSpPr>
          <a:xfrm>
            <a:off x="13835443" y="15128405"/>
            <a:ext cx="8267246" cy="916077"/>
            <a:chOff x="2163421" y="14134760"/>
            <a:chExt cx="7124603" cy="916077"/>
          </a:xfrm>
        </p:grpSpPr>
        <p:sp>
          <p:nvSpPr>
            <p:cNvPr id="78" name="Abgerundetes Rechteck 77"/>
            <p:cNvSpPr/>
            <p:nvPr/>
          </p:nvSpPr>
          <p:spPr>
            <a:xfrm>
              <a:off x="2163421" y="14134760"/>
              <a:ext cx="7124603" cy="916077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FF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Shape 5"/>
            <p:cNvSpPr txBox="1"/>
            <p:nvPr/>
          </p:nvSpPr>
          <p:spPr>
            <a:xfrm>
              <a:off x="2332847" y="14193882"/>
              <a:ext cx="6790533" cy="792343"/>
            </a:xfrm>
            <a:prstGeom prst="rect">
              <a:avLst/>
            </a:prstGeom>
            <a:noFill/>
            <a:ln>
              <a:noFill/>
            </a:ln>
          </p:spPr>
          <p:txBody>
            <a:bodyPr lIns="75663" tIns="37832" rIns="75663" bIns="37832"/>
            <a:lstStyle/>
            <a:p>
              <a:pPr algn="ctr"/>
              <a:r>
                <a:rPr lang="en-GB" sz="4400" b="1" spc="-1" dirty="0" smtClean="0">
                  <a:solidFill>
                    <a:srgbClr val="FF8080"/>
                  </a:solidFill>
                  <a:uFill>
                    <a:solidFill>
                      <a:srgbClr val="FFFFFF"/>
                    </a:solidFill>
                  </a:uFill>
                  <a:latin typeface="Helvetica Neue"/>
                </a:rPr>
                <a:t>Results</a:t>
              </a:r>
              <a:endParaRPr lang="en-GB" sz="4400" b="1" spc="-1" dirty="0">
                <a:solidFill>
                  <a:srgbClr val="FF8080"/>
                </a:solidFill>
                <a:uFill>
                  <a:solidFill>
                    <a:srgbClr val="FFFFFF"/>
                  </a:solidFill>
                </a:uFill>
                <a:latin typeface="Helvetica Neue"/>
              </a:endParaRPr>
            </a:p>
          </p:txBody>
        </p:sp>
      </p:grpSp>
      <p:grpSp>
        <p:nvGrpSpPr>
          <p:cNvPr id="80" name="Gruppieren 79"/>
          <p:cNvGrpSpPr/>
          <p:nvPr/>
        </p:nvGrpSpPr>
        <p:grpSpPr>
          <a:xfrm>
            <a:off x="1965757" y="26399722"/>
            <a:ext cx="7124603" cy="916077"/>
            <a:chOff x="2163421" y="14134760"/>
            <a:chExt cx="7124603" cy="916077"/>
          </a:xfrm>
        </p:grpSpPr>
        <p:sp>
          <p:nvSpPr>
            <p:cNvPr id="81" name="Abgerundetes Rechteck 80"/>
            <p:cNvSpPr/>
            <p:nvPr/>
          </p:nvSpPr>
          <p:spPr>
            <a:xfrm>
              <a:off x="2163421" y="14134760"/>
              <a:ext cx="7124603" cy="916077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FF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Shape 5"/>
            <p:cNvSpPr txBox="1"/>
            <p:nvPr/>
          </p:nvSpPr>
          <p:spPr>
            <a:xfrm>
              <a:off x="2332847" y="14193882"/>
              <a:ext cx="6790533" cy="792343"/>
            </a:xfrm>
            <a:prstGeom prst="rect">
              <a:avLst/>
            </a:prstGeom>
            <a:noFill/>
            <a:ln>
              <a:noFill/>
            </a:ln>
          </p:spPr>
          <p:txBody>
            <a:bodyPr lIns="75663" tIns="37832" rIns="75663" bIns="37832"/>
            <a:lstStyle/>
            <a:p>
              <a:pPr algn="ctr"/>
              <a:r>
                <a:rPr lang="en-GB" sz="4400" b="1" spc="-1" dirty="0" smtClean="0">
                  <a:solidFill>
                    <a:srgbClr val="FF8080"/>
                  </a:solidFill>
                  <a:uFill>
                    <a:solidFill>
                      <a:srgbClr val="FFFFFF"/>
                    </a:solidFill>
                  </a:uFill>
                  <a:latin typeface="Helvetica Neue"/>
                </a:rPr>
                <a:t>Getting Started</a:t>
              </a:r>
              <a:endParaRPr lang="en-GB" sz="4400" b="1" spc="-1" dirty="0">
                <a:solidFill>
                  <a:srgbClr val="FF8080"/>
                </a:solidFill>
                <a:uFill>
                  <a:solidFill>
                    <a:srgbClr val="FFFFFF"/>
                  </a:solidFill>
                </a:uFill>
                <a:latin typeface="Helvetica Neue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389</Words>
  <Application>Microsoft Office PowerPoint</Application>
  <PresentationFormat>Benutzerdefiniert</PresentationFormat>
  <Paragraphs>40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9" baseType="lpstr">
      <vt:lpstr>Arial</vt:lpstr>
      <vt:lpstr>Bauhaus 93</vt:lpstr>
      <vt:lpstr>Calibri</vt:lpstr>
      <vt:lpstr>Courier New</vt:lpstr>
      <vt:lpstr>DejaVu Sans</vt:lpstr>
      <vt:lpstr>Helvetica Neue</vt:lpstr>
      <vt:lpstr>Inconsolata Medium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Mirja</dc:creator>
  <dc:description/>
  <cp:lastModifiedBy>Mirja</cp:lastModifiedBy>
  <cp:revision>30</cp:revision>
  <dcterms:created xsi:type="dcterms:W3CDTF">2016-04-13T18:03:01Z</dcterms:created>
  <dcterms:modified xsi:type="dcterms:W3CDTF">2016-07-08T10:24:40Z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