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98" r:id="rId2"/>
    <p:sldId id="299" r:id="rId3"/>
    <p:sldId id="303" r:id="rId4"/>
    <p:sldId id="304" r:id="rId5"/>
    <p:sldId id="316" r:id="rId6"/>
    <p:sldId id="305" r:id="rId7"/>
    <p:sldId id="317" r:id="rId8"/>
    <p:sldId id="306" r:id="rId9"/>
    <p:sldId id="307" r:id="rId10"/>
    <p:sldId id="318" r:id="rId11"/>
    <p:sldId id="308" r:id="rId12"/>
    <p:sldId id="309" r:id="rId13"/>
    <p:sldId id="319" r:id="rId14"/>
    <p:sldId id="310" r:id="rId15"/>
    <p:sldId id="311" r:id="rId16"/>
    <p:sldId id="312" r:id="rId17"/>
    <p:sldId id="313" r:id="rId18"/>
    <p:sldId id="315" r:id="rId19"/>
  </p:sldIdLst>
  <p:sldSz cx="13004800" cy="9753600"/>
  <p:notesSz cx="6858000" cy="9144000"/>
  <p:defaultTextStyle>
    <a:lvl1pPr defTabSz="1295400">
      <a:buClr>
        <a:srgbClr val="000000"/>
      </a:buClr>
      <a:defRPr sz="2400">
        <a:uFill>
          <a:solidFill/>
        </a:uFill>
        <a:latin typeface="+mn-lt"/>
        <a:ea typeface="+mn-ea"/>
        <a:cs typeface="+mn-cs"/>
        <a:sym typeface="Helvetica Neue"/>
      </a:defRPr>
    </a:lvl1pPr>
    <a:lvl2pPr indent="342900" defTabSz="1295400">
      <a:buClr>
        <a:srgbClr val="000000"/>
      </a:buClr>
      <a:defRPr sz="2400">
        <a:uFill>
          <a:solidFill/>
        </a:uFill>
        <a:latin typeface="+mn-lt"/>
        <a:ea typeface="+mn-ea"/>
        <a:cs typeface="+mn-cs"/>
        <a:sym typeface="Helvetica Neue"/>
      </a:defRPr>
    </a:lvl2pPr>
    <a:lvl3pPr indent="685800" defTabSz="1295400">
      <a:buClr>
        <a:srgbClr val="000000"/>
      </a:buClr>
      <a:defRPr sz="2400">
        <a:uFill>
          <a:solidFill/>
        </a:uFill>
        <a:latin typeface="+mn-lt"/>
        <a:ea typeface="+mn-ea"/>
        <a:cs typeface="+mn-cs"/>
        <a:sym typeface="Helvetica Neue"/>
      </a:defRPr>
    </a:lvl3pPr>
    <a:lvl4pPr indent="1028700" defTabSz="1295400">
      <a:buClr>
        <a:srgbClr val="000000"/>
      </a:buClr>
      <a:defRPr sz="2400">
        <a:uFill>
          <a:solidFill/>
        </a:uFill>
        <a:latin typeface="+mn-lt"/>
        <a:ea typeface="+mn-ea"/>
        <a:cs typeface="+mn-cs"/>
        <a:sym typeface="Helvetica Neue"/>
      </a:defRPr>
    </a:lvl4pPr>
    <a:lvl5pPr indent="1371600" defTabSz="1295400">
      <a:buClr>
        <a:srgbClr val="000000"/>
      </a:buClr>
      <a:defRPr sz="2400">
        <a:uFill>
          <a:solidFill/>
        </a:uFill>
        <a:latin typeface="+mn-lt"/>
        <a:ea typeface="+mn-ea"/>
        <a:cs typeface="+mn-cs"/>
        <a:sym typeface="Helvetica Neue"/>
      </a:defRPr>
    </a:lvl5pPr>
    <a:lvl6pPr indent="1714500" defTabSz="1295400">
      <a:buClr>
        <a:srgbClr val="000000"/>
      </a:buClr>
      <a:defRPr sz="2400">
        <a:uFill>
          <a:solidFill/>
        </a:uFill>
        <a:latin typeface="+mn-lt"/>
        <a:ea typeface="+mn-ea"/>
        <a:cs typeface="+mn-cs"/>
        <a:sym typeface="Helvetica Neue"/>
      </a:defRPr>
    </a:lvl6pPr>
    <a:lvl7pPr indent="2057400" defTabSz="1295400">
      <a:buClr>
        <a:srgbClr val="000000"/>
      </a:buClr>
      <a:defRPr sz="2400">
        <a:uFill>
          <a:solidFill/>
        </a:uFill>
        <a:latin typeface="+mn-lt"/>
        <a:ea typeface="+mn-ea"/>
        <a:cs typeface="+mn-cs"/>
        <a:sym typeface="Helvetica Neue"/>
      </a:defRPr>
    </a:lvl7pPr>
    <a:lvl8pPr indent="2400300" defTabSz="1295400">
      <a:buClr>
        <a:srgbClr val="000000"/>
      </a:buClr>
      <a:defRPr sz="2400">
        <a:uFill>
          <a:solidFill/>
        </a:uFill>
        <a:latin typeface="+mn-lt"/>
        <a:ea typeface="+mn-ea"/>
        <a:cs typeface="+mn-cs"/>
        <a:sym typeface="Helvetica Neue"/>
      </a:defRPr>
    </a:lvl8pPr>
    <a:lvl9pPr indent="2743200" defTabSz="1295400">
      <a:buClr>
        <a:srgbClr val="000000"/>
      </a:buClr>
      <a:defRPr sz="2400">
        <a:uFill>
          <a:solidFill/>
        </a:uFill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65C0"/>
    <a:srgbClr val="80B3FF"/>
    <a:srgbClr val="FF8080"/>
    <a:srgbClr val="87DEAA"/>
    <a:srgbClr val="9999FF"/>
    <a:srgbClr val="909BFF"/>
    <a:srgbClr val="77ECA5"/>
    <a:srgbClr val="FF7172"/>
    <a:srgbClr val="07FD7C"/>
    <a:srgbClr val="0086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DD6E6"/>
          </a:solidFill>
        </a:fill>
      </a:tcStyle>
    </a:wholeTbl>
    <a:band2H>
      <a:tcTxStyle/>
      <a:tcStyle>
        <a:tcBdr/>
        <a:fill>
          <a:solidFill>
            <a:srgbClr val="F7ECF4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381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A4217D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A4217D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A4217D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09" autoAdjust="0"/>
    <p:restoredTop sz="94649" autoAdjust="0"/>
  </p:normalViewPr>
  <p:slideViewPr>
    <p:cSldViewPr>
      <p:cViewPr>
        <p:scale>
          <a:sx n="70" d="100"/>
          <a:sy n="70" d="100"/>
        </p:scale>
        <p:origin x="608" y="-304"/>
      </p:cViewPr>
      <p:guideLst>
        <p:guide orient="horz" pos="3072"/>
        <p:guide pos="40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-315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AEA946-BE12-485E-8CED-EB49F79C0D9F}" type="datetimeFigureOut">
              <a:rPr lang="de-CH" smtClean="0"/>
              <a:t>02.10.17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7FCD5B-4957-4027-8017-EFFEE2DC5C0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554220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2" name="Shape 4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479636051"/>
      </p:ext>
    </p:extLst>
  </p:cSld>
  <p:clrMap bg1="lt1" tx1="dk1" bg2="lt2" tx2="dk2" accent1="accent1" accent2="accent2" accent3="accent3" accent4="accent4" accent5="accent5" accent6="accent6" hlink="hlink" folHlink="folHlink"/>
  <p:notesStyle>
    <a:lvl1pPr>
      <a:defRPr sz="1200">
        <a:uFill>
          <a:solidFill/>
        </a:uFill>
        <a:latin typeface="Arial"/>
        <a:ea typeface="Arial"/>
        <a:cs typeface="Arial"/>
        <a:sym typeface="Arial"/>
      </a:defRPr>
    </a:lvl1pPr>
    <a:lvl2pPr indent="228600">
      <a:defRPr sz="1200">
        <a:uFill>
          <a:solidFill/>
        </a:uFill>
        <a:latin typeface="Arial"/>
        <a:ea typeface="Arial"/>
        <a:cs typeface="Arial"/>
        <a:sym typeface="Arial"/>
      </a:defRPr>
    </a:lvl2pPr>
    <a:lvl3pPr indent="457200">
      <a:defRPr sz="1200">
        <a:uFill>
          <a:solidFill/>
        </a:uFill>
        <a:latin typeface="Arial"/>
        <a:ea typeface="Arial"/>
        <a:cs typeface="Arial"/>
        <a:sym typeface="Arial"/>
      </a:defRPr>
    </a:lvl3pPr>
    <a:lvl4pPr indent="685800">
      <a:defRPr sz="1200">
        <a:uFill>
          <a:solidFill/>
        </a:uFill>
        <a:latin typeface="Arial"/>
        <a:ea typeface="Arial"/>
        <a:cs typeface="Arial"/>
        <a:sym typeface="Arial"/>
      </a:defRPr>
    </a:lvl4pPr>
    <a:lvl5pPr indent="914400">
      <a:defRPr sz="1200">
        <a:uFill>
          <a:solidFill/>
        </a:uFill>
        <a:latin typeface="Arial"/>
        <a:ea typeface="Arial"/>
        <a:cs typeface="Arial"/>
        <a:sym typeface="Arial"/>
      </a:defRPr>
    </a:lvl5pPr>
    <a:lvl6pPr indent="1143000">
      <a:defRPr sz="1200">
        <a:uFill>
          <a:solidFill/>
        </a:uFill>
        <a:latin typeface="Arial"/>
        <a:ea typeface="Arial"/>
        <a:cs typeface="Arial"/>
        <a:sym typeface="Arial"/>
      </a:defRPr>
    </a:lvl6pPr>
    <a:lvl7pPr indent="1371600">
      <a:defRPr sz="1200">
        <a:uFill>
          <a:solidFill/>
        </a:uFill>
        <a:latin typeface="Arial"/>
        <a:ea typeface="Arial"/>
        <a:cs typeface="Arial"/>
        <a:sym typeface="Arial"/>
      </a:defRPr>
    </a:lvl7pPr>
    <a:lvl8pPr indent="1600200">
      <a:defRPr sz="1200">
        <a:uFill>
          <a:solidFill/>
        </a:uFill>
        <a:latin typeface="Arial"/>
        <a:ea typeface="Arial"/>
        <a:cs typeface="Arial"/>
        <a:sym typeface="Arial"/>
      </a:defRPr>
    </a:lvl8pPr>
    <a:lvl9pPr indent="1828800">
      <a:defRPr sz="1200">
        <a:uFill>
          <a:solidFill/>
        </a:u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jpe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9.em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efault - 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018" y="5240406"/>
            <a:ext cx="7374517" cy="2003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uppieren 1"/>
          <p:cNvGrpSpPr/>
          <p:nvPr userDrawn="1"/>
        </p:nvGrpSpPr>
        <p:grpSpPr>
          <a:xfrm>
            <a:off x="144599" y="7554086"/>
            <a:ext cx="12640076" cy="648100"/>
            <a:chOff x="180000" y="215900"/>
            <a:chExt cx="12640076" cy="648100"/>
          </a:xfrm>
        </p:grpSpPr>
        <p:sp>
          <p:nvSpPr>
            <p:cNvPr id="16" name="Shape 16"/>
            <p:cNvSpPr/>
            <p:nvPr/>
          </p:nvSpPr>
          <p:spPr>
            <a:xfrm>
              <a:off x="180000" y="215900"/>
              <a:ext cx="4140000" cy="648000"/>
            </a:xfrm>
            <a:prstGeom prst="rect">
              <a:avLst/>
            </a:prstGeom>
            <a:solidFill>
              <a:srgbClr val="FF8080"/>
            </a:solidFill>
            <a:ln w="25400" cap="rnd">
              <a:round/>
            </a:ln>
          </p:spPr>
          <p:txBody>
            <a:bodyPr lIns="180000" tIns="0" rIns="180000" bIns="0" anchor="ctr"/>
            <a:lstStyle/>
            <a:p>
              <a:pPr lvl="0" algn="l" defTabSz="825500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rPr lang="en-US" sz="3600" noProof="0" dirty="0" smtClean="0">
                  <a:latin typeface="Bauhaus 93" panose="04030905020B02020C02" pitchFamily="82" charset="0"/>
                </a:rPr>
                <a:t>measurement</a:t>
              </a:r>
              <a:endParaRPr lang="en-US" sz="3600" noProof="0" dirty="0">
                <a:latin typeface="Bauhaus 93" panose="04030905020B02020C02" pitchFamily="82" charset="0"/>
              </a:endParaRPr>
            </a:p>
          </p:txBody>
        </p:sp>
        <p:sp>
          <p:nvSpPr>
            <p:cNvPr id="19" name="Shape 16"/>
            <p:cNvSpPr/>
            <p:nvPr userDrawn="1"/>
          </p:nvSpPr>
          <p:spPr>
            <a:xfrm>
              <a:off x="8680076" y="215900"/>
              <a:ext cx="4140000" cy="648000"/>
            </a:xfrm>
            <a:prstGeom prst="rect">
              <a:avLst/>
            </a:prstGeom>
            <a:solidFill>
              <a:srgbClr val="80B3FF"/>
            </a:solidFill>
            <a:ln w="25400" cap="rnd">
              <a:round/>
            </a:ln>
          </p:spPr>
          <p:txBody>
            <a:bodyPr lIns="180000" tIns="0" rIns="180000" bIns="0" anchor="ctr"/>
            <a:lstStyle/>
            <a:p>
              <a:pPr lvl="0" algn="l" defTabSz="825500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rPr lang="en-US" sz="3600" noProof="0" dirty="0" smtClean="0">
                  <a:latin typeface="Bauhaus 93" panose="04030905020B02020C02" pitchFamily="82" charset="0"/>
                </a:rPr>
                <a:t>experimentation</a:t>
              </a:r>
              <a:endParaRPr lang="en-US" sz="3600" noProof="0" dirty="0">
                <a:latin typeface="Bauhaus 93" panose="04030905020B02020C02" pitchFamily="82" charset="0"/>
              </a:endParaRPr>
            </a:p>
          </p:txBody>
        </p:sp>
        <p:sp>
          <p:nvSpPr>
            <p:cNvPr id="20" name="Shape 16"/>
            <p:cNvSpPr/>
            <p:nvPr userDrawn="1"/>
          </p:nvSpPr>
          <p:spPr>
            <a:xfrm>
              <a:off x="4450632" y="216000"/>
              <a:ext cx="4140000" cy="648000"/>
            </a:xfrm>
            <a:prstGeom prst="rect">
              <a:avLst/>
            </a:prstGeom>
            <a:solidFill>
              <a:srgbClr val="87DEAA"/>
            </a:solidFill>
            <a:ln w="25400" cap="rnd">
              <a:round/>
            </a:ln>
          </p:spPr>
          <p:txBody>
            <a:bodyPr lIns="180000" tIns="0" rIns="180000" bIns="0" anchor="ctr"/>
            <a:lstStyle/>
            <a:p>
              <a:pPr lvl="0" algn="l" defTabSz="825500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rPr lang="en-US" sz="3600" noProof="0" dirty="0" smtClean="0">
                  <a:latin typeface="Bauhaus 93" panose="04030905020B02020C02" pitchFamily="82" charset="0"/>
                </a:rPr>
                <a:t>architecture</a:t>
              </a:r>
              <a:endParaRPr lang="en-US" sz="3600" noProof="0" dirty="0">
                <a:latin typeface="Bauhaus 93" panose="04030905020B02020C02" pitchFamily="82" charset="0"/>
              </a:endParaRPr>
            </a:p>
          </p:txBody>
        </p:sp>
      </p:grpSp>
      <p:sp>
        <p:nvSpPr>
          <p:cNvPr id="21" name="Titel 1"/>
          <p:cNvSpPr>
            <a:spLocks noGrp="1"/>
          </p:cNvSpPr>
          <p:nvPr>
            <p:ph type="ctrTitle"/>
          </p:nvPr>
        </p:nvSpPr>
        <p:spPr>
          <a:xfrm>
            <a:off x="460800" y="700337"/>
            <a:ext cx="12052800" cy="2255928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22" name="Untertitel 2"/>
          <p:cNvSpPr>
            <a:spLocks noGrp="1"/>
          </p:cNvSpPr>
          <p:nvPr>
            <p:ph type="subTitle" idx="1"/>
          </p:nvPr>
        </p:nvSpPr>
        <p:spPr>
          <a:xfrm>
            <a:off x="460800" y="3165302"/>
            <a:ext cx="12052800" cy="149547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pic>
        <p:nvPicPr>
          <p:cNvPr id="4" name="Grafik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0234" y="8612055"/>
            <a:ext cx="1169707" cy="781754"/>
          </a:xfrm>
          <a:prstGeom prst="rect">
            <a:avLst/>
          </a:prstGeom>
        </p:spPr>
      </p:pic>
      <p:sp>
        <p:nvSpPr>
          <p:cNvPr id="5" name="Textfeld 4"/>
          <p:cNvSpPr txBox="1"/>
          <p:nvPr userDrawn="1"/>
        </p:nvSpPr>
        <p:spPr>
          <a:xfrm>
            <a:off x="144599" y="8435970"/>
            <a:ext cx="11694998" cy="101893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l" defTabSz="1295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sz="1800" b="0" i="1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This project has received funding from the European Union’s Horizon 2020 research and innovation </a:t>
            </a:r>
            <a:r>
              <a:rPr kumimoji="0" lang="en-US" sz="1800" b="0" i="1" u="none" strike="noStrike" cap="none" spc="0" normalizeH="0" baseline="0" dirty="0" err="1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programme</a:t>
            </a:r>
            <a:r>
              <a:rPr kumimoji="0" lang="en-US" sz="1800" b="0" i="1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 </a:t>
            </a:r>
          </a:p>
          <a:p>
            <a:pPr marL="0" marR="0" indent="0" algn="l" defTabSz="1295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sz="1800" b="0" i="1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under grant agreement No 688421.The opinions expressed and arguments employed reflect only the authors' </a:t>
            </a:r>
          </a:p>
          <a:p>
            <a:pPr marL="0" marR="0" indent="0" algn="l" defTabSz="1295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sz="1800" b="0" i="1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view. The European Commission is not responsible for any use that may be made of that information.</a:t>
            </a:r>
            <a:endParaRPr kumimoji="0" lang="en-US" sz="1800" b="0" i="1" u="none" strike="noStrike" cap="none" spc="0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438263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Rectangle 4"/>
          <p:cNvSpPr/>
          <p:nvPr userDrawn="1"/>
        </p:nvSpPr>
        <p:spPr>
          <a:xfrm>
            <a:off x="453728" y="844360"/>
            <a:ext cx="10162394" cy="45719"/>
          </a:xfrm>
          <a:prstGeom prst="rect">
            <a:avLst/>
          </a:prstGeom>
          <a:solidFill>
            <a:schemeClr val="tx1"/>
          </a:solidFill>
          <a:ln w="254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endParaRPr kumimoji="0" lang="de-CH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" name="Picture 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7200" y="847527"/>
            <a:ext cx="1868634" cy="1220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460587" y="2750973"/>
            <a:ext cx="12052881" cy="615807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Foliennummernplatzhalter 20"/>
          <p:cNvSpPr>
            <a:spLocks noGrp="1"/>
          </p:cNvSpPr>
          <p:nvPr>
            <p:ph type="sldNum" sz="quarter" idx="16"/>
          </p:nvPr>
        </p:nvSpPr>
        <p:spPr>
          <a:xfrm>
            <a:off x="11774329" y="9125206"/>
            <a:ext cx="720000" cy="360000"/>
          </a:xfrm>
          <a:prstGeom prst="rect">
            <a:avLst/>
          </a:prstGeom>
        </p:spPr>
        <p:txBody>
          <a:bodyPr anchor="ctr"/>
          <a:lstStyle>
            <a:lvl1pPr algn="ctr">
              <a:defRPr sz="16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CA36C8A0-BAEB-42C3-A2D9-B1F0D6FD294D}" type="slidenum">
              <a:rPr lang="de-CH" smtClean="0"/>
              <a:pPr/>
              <a:t>‹#›</a:t>
            </a:fld>
            <a:endParaRPr lang="de-CH" dirty="0" smtClean="0"/>
          </a:p>
        </p:txBody>
      </p:sp>
      <p:sp>
        <p:nvSpPr>
          <p:cNvPr id="15" name="Datumsplatzhalter 8"/>
          <p:cNvSpPr>
            <a:spLocks noGrp="1"/>
          </p:cNvSpPr>
          <p:nvPr>
            <p:ph type="dt" sz="half" idx="14"/>
          </p:nvPr>
        </p:nvSpPr>
        <p:spPr>
          <a:xfrm>
            <a:off x="2010037" y="9125206"/>
            <a:ext cx="1260000" cy="360000"/>
          </a:xfrm>
          <a:prstGeom prst="rect">
            <a:avLst/>
          </a:prstGeom>
        </p:spPr>
        <p:txBody>
          <a:bodyPr anchor="ctr"/>
          <a:lstStyle>
            <a:lvl1pPr algn="ctr">
              <a:defRPr sz="16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de-DE" dirty="0" smtClean="0"/>
              <a:t>29.01.2016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12335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Default - 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el 1"/>
          <p:cNvSpPr>
            <a:spLocks noGrp="1"/>
          </p:cNvSpPr>
          <p:nvPr>
            <p:ph type="ctrTitle" hasCustomPrompt="1"/>
          </p:nvPr>
        </p:nvSpPr>
        <p:spPr>
          <a:xfrm>
            <a:off x="4842300" y="2404848"/>
            <a:ext cx="7671300" cy="2255928"/>
          </a:xfrm>
        </p:spPr>
        <p:txBody>
          <a:bodyPr anchor="b"/>
          <a:lstStyle>
            <a:lvl1pPr algn="l">
              <a:defRPr sz="5400"/>
            </a:lvl1pPr>
          </a:lstStyle>
          <a:p>
            <a:r>
              <a:rPr lang="en-US" noProof="0" dirty="0" err="1" smtClean="0"/>
              <a:t>Titelmasterformat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/>
          </a:p>
        </p:txBody>
      </p:sp>
      <p:sp>
        <p:nvSpPr>
          <p:cNvPr id="22" name="Untertitel 2"/>
          <p:cNvSpPr>
            <a:spLocks noGrp="1"/>
          </p:cNvSpPr>
          <p:nvPr>
            <p:ph type="subTitle" idx="1"/>
          </p:nvPr>
        </p:nvSpPr>
        <p:spPr>
          <a:xfrm>
            <a:off x="4842300" y="4749478"/>
            <a:ext cx="7671300" cy="14954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00" y="2644552"/>
            <a:ext cx="4381500" cy="4381500"/>
          </a:xfrm>
          <a:prstGeom prst="rect">
            <a:avLst/>
          </a:prstGeom>
        </p:spPr>
      </p:pic>
      <p:sp>
        <p:nvSpPr>
          <p:cNvPr id="12" name="Rectangle 4"/>
          <p:cNvSpPr/>
          <p:nvPr userDrawn="1"/>
        </p:nvSpPr>
        <p:spPr>
          <a:xfrm>
            <a:off x="4842300" y="4660775"/>
            <a:ext cx="7671300" cy="72000"/>
          </a:xfrm>
          <a:prstGeom prst="rect">
            <a:avLst/>
          </a:prstGeom>
          <a:solidFill>
            <a:srgbClr val="FF8080"/>
          </a:solidFill>
          <a:ln w="25400" cap="flat">
            <a:noFill/>
            <a:miter lim="400000"/>
          </a:ln>
          <a:effectLst>
            <a:softEdge rad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endParaRPr kumimoji="0" lang="de-CH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760" y="7325072"/>
            <a:ext cx="4608512" cy="1742244"/>
          </a:xfrm>
          <a:prstGeom prst="rect">
            <a:avLst/>
          </a:prstGeom>
        </p:spPr>
      </p:pic>
      <p:sp>
        <p:nvSpPr>
          <p:cNvPr id="15" name="Textfeld 14"/>
          <p:cNvSpPr txBox="1"/>
          <p:nvPr userDrawn="1"/>
        </p:nvSpPr>
        <p:spPr>
          <a:xfrm>
            <a:off x="5782320" y="8196194"/>
            <a:ext cx="4642297" cy="102592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1295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noProof="0" dirty="0" smtClean="0">
                <a:ln>
                  <a:noFill/>
                </a:ln>
                <a:solidFill>
                  <a:srgbClr val="FF8080"/>
                </a:solidFill>
                <a:effectLst/>
                <a:uFill>
                  <a:solidFill>
                    <a:srgbClr val="000000"/>
                  </a:solidFill>
                </a:uFill>
                <a:latin typeface="Bauhaus 93" panose="04030905020B02020C02" pitchFamily="82" charset="0"/>
                <a:ea typeface="+mn-ea"/>
                <a:cs typeface="+mn-cs"/>
                <a:sym typeface="Helvetica Neue"/>
              </a:rPr>
              <a:t>measurement</a:t>
            </a:r>
            <a:endParaRPr kumimoji="0" lang="en-US" sz="6000" b="0" i="0" u="none" strike="noStrike" cap="none" spc="0" normalizeH="0" baseline="0" noProof="0" dirty="0">
              <a:ln>
                <a:noFill/>
              </a:ln>
              <a:solidFill>
                <a:srgbClr val="FF8080"/>
              </a:solidFill>
              <a:effectLst/>
              <a:uFill>
                <a:solidFill>
                  <a:srgbClr val="000000"/>
                </a:solidFill>
              </a:uFill>
              <a:latin typeface="Bauhaus 93" panose="04030905020B02020C02" pitchFamily="82" charset="0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26837206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Default - Titelfolie 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el 1"/>
          <p:cNvSpPr>
            <a:spLocks noGrp="1"/>
          </p:cNvSpPr>
          <p:nvPr>
            <p:ph type="ctrTitle" hasCustomPrompt="1"/>
          </p:nvPr>
        </p:nvSpPr>
        <p:spPr>
          <a:xfrm>
            <a:off x="4842300" y="2404848"/>
            <a:ext cx="7671300" cy="2255928"/>
          </a:xfrm>
        </p:spPr>
        <p:txBody>
          <a:bodyPr anchor="b"/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noProof="0" dirty="0" err="1" smtClean="0"/>
              <a:t>Titelmasterformat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/>
          </a:p>
        </p:txBody>
      </p:sp>
      <p:sp>
        <p:nvSpPr>
          <p:cNvPr id="22" name="Untertitel 2"/>
          <p:cNvSpPr>
            <a:spLocks noGrp="1"/>
          </p:cNvSpPr>
          <p:nvPr>
            <p:ph type="subTitle" idx="1"/>
          </p:nvPr>
        </p:nvSpPr>
        <p:spPr>
          <a:xfrm>
            <a:off x="4842300" y="4749478"/>
            <a:ext cx="7671300" cy="14954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sp>
        <p:nvSpPr>
          <p:cNvPr id="12" name="Rectangle 4"/>
          <p:cNvSpPr/>
          <p:nvPr userDrawn="1"/>
        </p:nvSpPr>
        <p:spPr>
          <a:xfrm>
            <a:off x="4842300" y="4660775"/>
            <a:ext cx="7671300" cy="72000"/>
          </a:xfrm>
          <a:prstGeom prst="rect">
            <a:avLst/>
          </a:prstGeom>
          <a:solidFill>
            <a:srgbClr val="FF8080"/>
          </a:solidFill>
          <a:ln w="25400" cap="flat">
            <a:noFill/>
            <a:miter lim="400000"/>
          </a:ln>
          <a:effectLst>
            <a:softEdge rad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endParaRPr kumimoji="0" lang="de-CH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" name="Gruppieren 4"/>
          <p:cNvGrpSpPr/>
          <p:nvPr userDrawn="1"/>
        </p:nvGrpSpPr>
        <p:grpSpPr>
          <a:xfrm>
            <a:off x="4842300" y="8837240"/>
            <a:ext cx="4288451" cy="693358"/>
            <a:chOff x="5789772" y="8765232"/>
            <a:chExt cx="4288451" cy="693358"/>
          </a:xfrm>
        </p:grpSpPr>
        <p:sp>
          <p:nvSpPr>
            <p:cNvPr id="15" name="Textfeld 14"/>
            <p:cNvSpPr txBox="1"/>
            <p:nvPr userDrawn="1"/>
          </p:nvSpPr>
          <p:spPr>
            <a:xfrm>
              <a:off x="7250526" y="8802000"/>
              <a:ext cx="2827697" cy="6565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l" defTabSz="1295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</a:pPr>
              <a:r>
                <a:rPr kumimoji="0" lang="en-US" sz="3600" b="0" i="0" u="none" strike="noStrike" cap="none" spc="0" normalizeH="0" baseline="0" noProof="0" dirty="0" smtClean="0">
                  <a:ln>
                    <a:noFill/>
                  </a:ln>
                  <a:solidFill>
                    <a:srgbClr val="FF808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Bauhaus 93" panose="04030905020B02020C02" pitchFamily="82" charset="0"/>
                  <a:ea typeface="+mn-ea"/>
                  <a:cs typeface="+mn-cs"/>
                  <a:sym typeface="Helvetica Neue"/>
                </a:rPr>
                <a:t>measurement</a:t>
              </a:r>
              <a:endParaRPr kumimoji="0" lang="en-US" sz="3600" b="0" i="0" u="none" strike="noStrike" cap="none" spc="0" normalizeH="0" baseline="0" noProof="0" dirty="0">
                <a:ln>
                  <a:noFill/>
                </a:ln>
                <a:solidFill>
                  <a:srgbClr val="FF8080"/>
                </a:solidFill>
                <a:effectLst/>
                <a:uFill>
                  <a:solidFill>
                    <a:srgbClr val="000000"/>
                  </a:solidFill>
                </a:uFill>
                <a:latin typeface="Bauhaus 93" panose="04030905020B02020C02" pitchFamily="82" charset="0"/>
                <a:ea typeface="+mn-ea"/>
                <a:cs typeface="+mn-cs"/>
                <a:sym typeface="Helvetica Neue"/>
              </a:endParaRPr>
            </a:p>
          </p:txBody>
        </p:sp>
        <p:pic>
          <p:nvPicPr>
            <p:cNvPr id="4" name="Grafik 3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9772" y="8765232"/>
              <a:ext cx="1460754" cy="678942"/>
            </a:xfrm>
            <a:prstGeom prst="rect">
              <a:avLst/>
            </a:prstGeom>
          </p:spPr>
        </p:pic>
      </p:grp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00" y="2644552"/>
            <a:ext cx="43815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6149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asurem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460587" y="2750973"/>
            <a:ext cx="12052881" cy="6158077"/>
          </a:xfrm>
        </p:spPr>
        <p:txBody>
          <a:bodyPr/>
          <a:lstStyle>
            <a:lvl1pPr>
              <a:buClr>
                <a:srgbClr val="FF8080"/>
              </a:buClr>
              <a:defRPr/>
            </a:lvl1pPr>
            <a:lvl2pPr>
              <a:buClr>
                <a:srgbClr val="FF8080"/>
              </a:buClr>
              <a:defRPr/>
            </a:lvl2pPr>
            <a:lvl3pPr>
              <a:buClr>
                <a:srgbClr val="FF8080"/>
              </a:buClr>
              <a:defRPr/>
            </a:lvl3pPr>
            <a:lvl4pPr>
              <a:buClr>
                <a:srgbClr val="FF8080"/>
              </a:buClr>
              <a:defRPr/>
            </a:lvl4pPr>
            <a:lvl5pPr>
              <a:buClr>
                <a:srgbClr val="FF8080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Rectangle 4"/>
          <p:cNvSpPr/>
          <p:nvPr userDrawn="1"/>
        </p:nvSpPr>
        <p:spPr>
          <a:xfrm>
            <a:off x="453728" y="844360"/>
            <a:ext cx="10162394" cy="45719"/>
          </a:xfrm>
          <a:prstGeom prst="rect">
            <a:avLst/>
          </a:prstGeom>
          <a:solidFill>
            <a:srgbClr val="FF8080"/>
          </a:solidFill>
          <a:ln w="254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endParaRPr kumimoji="0" lang="de-CH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Textfeld 12"/>
          <p:cNvSpPr txBox="1"/>
          <p:nvPr userDrawn="1"/>
        </p:nvSpPr>
        <p:spPr>
          <a:xfrm>
            <a:off x="8630001" y="372436"/>
            <a:ext cx="1986121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r" defTabSz="1295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noProof="0" dirty="0" smtClean="0">
                <a:ln>
                  <a:noFill/>
                </a:ln>
                <a:solidFill>
                  <a:srgbClr val="FF8080"/>
                </a:solidFill>
                <a:effectLst/>
                <a:uFill>
                  <a:solidFill>
                    <a:srgbClr val="000000"/>
                  </a:solidFill>
                </a:uFill>
                <a:latin typeface="Bauhaus 93" panose="04030905020B02020C02" pitchFamily="82" charset="0"/>
                <a:ea typeface="+mn-ea"/>
                <a:cs typeface="+mn-cs"/>
                <a:sym typeface="Helvetica Neue"/>
              </a:rPr>
              <a:t>measurement</a:t>
            </a:r>
            <a:endParaRPr kumimoji="0" lang="en-US" sz="2400" b="0" i="0" u="none" strike="noStrike" cap="none" spc="0" normalizeH="0" baseline="0" noProof="0" dirty="0">
              <a:ln>
                <a:noFill/>
              </a:ln>
              <a:solidFill>
                <a:srgbClr val="FF8080"/>
              </a:solidFill>
              <a:effectLst/>
              <a:uFill>
                <a:solidFill>
                  <a:srgbClr val="000000"/>
                </a:solidFill>
              </a:uFill>
              <a:latin typeface="Bauhaus 93" panose="04030905020B02020C02" pitchFamily="82" charset="0"/>
              <a:ea typeface="+mn-ea"/>
              <a:cs typeface="+mn-cs"/>
              <a:sym typeface="Helvetica Neue"/>
            </a:endParaRPr>
          </a:p>
        </p:txBody>
      </p:sp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6467" y="450000"/>
            <a:ext cx="1906613" cy="1906613"/>
          </a:xfrm>
          <a:prstGeom prst="rect">
            <a:avLst/>
          </a:prstGeom>
        </p:spPr>
      </p:pic>
      <p:sp>
        <p:nvSpPr>
          <p:cNvPr id="20" name="Foliennummernplatzhalter 20"/>
          <p:cNvSpPr>
            <a:spLocks noGrp="1"/>
          </p:cNvSpPr>
          <p:nvPr>
            <p:ph type="sldNum" sz="quarter" idx="16"/>
          </p:nvPr>
        </p:nvSpPr>
        <p:spPr>
          <a:xfrm>
            <a:off x="11774329" y="9125206"/>
            <a:ext cx="720000" cy="360000"/>
          </a:xfrm>
          <a:prstGeom prst="rect">
            <a:avLst/>
          </a:prstGeom>
        </p:spPr>
        <p:txBody>
          <a:bodyPr anchor="ctr"/>
          <a:lstStyle>
            <a:lvl1pPr algn="ctr">
              <a:defRPr sz="16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CA36C8A0-BAEB-42C3-A2D9-B1F0D6FD294D}" type="slidenum">
              <a:rPr lang="de-CH" smtClean="0"/>
              <a:pPr/>
              <a:t>‹#›</a:t>
            </a:fld>
            <a:endParaRPr lang="de-CH" dirty="0" smtClean="0"/>
          </a:p>
        </p:txBody>
      </p:sp>
      <p:sp>
        <p:nvSpPr>
          <p:cNvPr id="10" name="Datumsplatzhalter 8"/>
          <p:cNvSpPr>
            <a:spLocks noGrp="1"/>
          </p:cNvSpPr>
          <p:nvPr>
            <p:ph type="dt" sz="half" idx="14"/>
          </p:nvPr>
        </p:nvSpPr>
        <p:spPr>
          <a:xfrm>
            <a:off x="2010037" y="9125206"/>
            <a:ext cx="1260000" cy="360000"/>
          </a:xfrm>
          <a:prstGeom prst="rect">
            <a:avLst/>
          </a:prstGeom>
        </p:spPr>
        <p:txBody>
          <a:bodyPr anchor="ctr"/>
          <a:lstStyle>
            <a:lvl1pPr algn="ctr">
              <a:defRPr sz="16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de-DE" dirty="0" smtClean="0"/>
              <a:t>29.01.2016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32017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chite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460587" y="2750973"/>
            <a:ext cx="12052881" cy="6158077"/>
          </a:xfrm>
        </p:spPr>
        <p:txBody>
          <a:bodyPr/>
          <a:lstStyle>
            <a:lvl1pPr>
              <a:buClr>
                <a:srgbClr val="87DEAA"/>
              </a:buClr>
              <a:defRPr/>
            </a:lvl1pPr>
            <a:lvl2pPr>
              <a:buClr>
                <a:srgbClr val="87DEAA"/>
              </a:buClr>
              <a:defRPr/>
            </a:lvl2pPr>
            <a:lvl3pPr>
              <a:buClr>
                <a:srgbClr val="87DEAA"/>
              </a:buClr>
              <a:defRPr/>
            </a:lvl3pPr>
            <a:lvl4pPr>
              <a:buClr>
                <a:srgbClr val="87DEAA"/>
              </a:buClr>
              <a:defRPr/>
            </a:lvl4pPr>
            <a:lvl5pPr>
              <a:buClr>
                <a:srgbClr val="87DEAA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Rectangle 4"/>
          <p:cNvSpPr/>
          <p:nvPr userDrawn="1"/>
        </p:nvSpPr>
        <p:spPr>
          <a:xfrm>
            <a:off x="453728" y="844360"/>
            <a:ext cx="10162394" cy="45719"/>
          </a:xfrm>
          <a:prstGeom prst="rect">
            <a:avLst/>
          </a:prstGeom>
          <a:solidFill>
            <a:srgbClr val="87DEAA"/>
          </a:solidFill>
          <a:ln w="254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endParaRPr kumimoji="0" lang="de-CH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Textfeld 14"/>
          <p:cNvSpPr txBox="1"/>
          <p:nvPr userDrawn="1"/>
        </p:nvSpPr>
        <p:spPr>
          <a:xfrm>
            <a:off x="8823964" y="372436"/>
            <a:ext cx="1792158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r" defTabSz="1295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noProof="0" dirty="0" smtClean="0">
                <a:ln>
                  <a:noFill/>
                </a:ln>
                <a:solidFill>
                  <a:srgbClr val="87DEAA"/>
                </a:solidFill>
                <a:effectLst/>
                <a:uFill>
                  <a:solidFill>
                    <a:srgbClr val="000000"/>
                  </a:solidFill>
                </a:uFill>
                <a:latin typeface="Bauhaus 93" panose="04030905020B02020C02" pitchFamily="82" charset="0"/>
                <a:ea typeface="+mn-ea"/>
                <a:cs typeface="+mn-cs"/>
                <a:sym typeface="Helvetica Neue"/>
              </a:rPr>
              <a:t>architecture</a:t>
            </a:r>
            <a:endParaRPr kumimoji="0" lang="en-US" sz="2400" b="0" i="0" u="none" strike="noStrike" cap="none" spc="0" normalizeH="0" baseline="0" noProof="0" dirty="0">
              <a:ln>
                <a:noFill/>
              </a:ln>
              <a:solidFill>
                <a:srgbClr val="87DEAA"/>
              </a:solidFill>
              <a:effectLst/>
              <a:uFill>
                <a:solidFill>
                  <a:srgbClr val="000000"/>
                </a:solidFill>
              </a:uFill>
              <a:latin typeface="Bauhaus 93" panose="04030905020B02020C02" pitchFamily="82" charset="0"/>
              <a:ea typeface="+mn-ea"/>
              <a:cs typeface="+mn-cs"/>
              <a:sym typeface="Helvetica Neue"/>
            </a:endParaRPr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127" y="450567"/>
            <a:ext cx="1905953" cy="1905953"/>
          </a:xfrm>
          <a:prstGeom prst="rect">
            <a:avLst/>
          </a:prstGeom>
        </p:spPr>
      </p:pic>
      <p:sp>
        <p:nvSpPr>
          <p:cNvPr id="21" name="Foliennummernplatzhalter 20"/>
          <p:cNvSpPr>
            <a:spLocks noGrp="1"/>
          </p:cNvSpPr>
          <p:nvPr>
            <p:ph type="sldNum" sz="quarter" idx="16"/>
          </p:nvPr>
        </p:nvSpPr>
        <p:spPr>
          <a:xfrm>
            <a:off x="11774329" y="9125206"/>
            <a:ext cx="720000" cy="360000"/>
          </a:xfrm>
          <a:prstGeom prst="rect">
            <a:avLst/>
          </a:prstGeom>
        </p:spPr>
        <p:txBody>
          <a:bodyPr anchor="ctr"/>
          <a:lstStyle>
            <a:lvl1pPr algn="ctr">
              <a:defRPr sz="16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CA36C8A0-BAEB-42C3-A2D9-B1F0D6FD294D}" type="slidenum">
              <a:rPr lang="de-CH" smtClean="0"/>
              <a:pPr/>
              <a:t>‹#›</a:t>
            </a:fld>
            <a:endParaRPr lang="de-CH" dirty="0" smtClean="0"/>
          </a:p>
        </p:txBody>
      </p:sp>
      <p:sp>
        <p:nvSpPr>
          <p:cNvPr id="10" name="Datumsplatzhalter 8"/>
          <p:cNvSpPr>
            <a:spLocks noGrp="1"/>
          </p:cNvSpPr>
          <p:nvPr>
            <p:ph type="dt" sz="half" idx="14"/>
          </p:nvPr>
        </p:nvSpPr>
        <p:spPr>
          <a:xfrm>
            <a:off x="2010037" y="9125206"/>
            <a:ext cx="1260000" cy="360000"/>
          </a:xfrm>
          <a:prstGeom prst="rect">
            <a:avLst/>
          </a:prstGeom>
        </p:spPr>
        <p:txBody>
          <a:bodyPr anchor="ctr"/>
          <a:lstStyle>
            <a:lvl1pPr algn="ctr">
              <a:defRPr sz="16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de-DE" dirty="0" smtClean="0"/>
              <a:t>29.01.2016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14903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perimentat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460587" y="2750973"/>
            <a:ext cx="12052881" cy="6158077"/>
          </a:xfrm>
        </p:spPr>
        <p:txBody>
          <a:bodyPr/>
          <a:lstStyle>
            <a:lvl1pPr>
              <a:buClr>
                <a:srgbClr val="80B3FF"/>
              </a:buClr>
              <a:defRPr/>
            </a:lvl1pPr>
            <a:lvl2pPr>
              <a:buClr>
                <a:srgbClr val="80B3FF"/>
              </a:buClr>
              <a:defRPr/>
            </a:lvl2pPr>
            <a:lvl3pPr>
              <a:buClr>
                <a:srgbClr val="80B3FF"/>
              </a:buClr>
              <a:defRPr/>
            </a:lvl3pPr>
            <a:lvl4pPr>
              <a:buClr>
                <a:srgbClr val="80B3FF"/>
              </a:buClr>
              <a:defRPr/>
            </a:lvl4pPr>
            <a:lvl5pPr>
              <a:buClr>
                <a:srgbClr val="80B3FF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Rectangle 4"/>
          <p:cNvSpPr/>
          <p:nvPr userDrawn="1"/>
        </p:nvSpPr>
        <p:spPr>
          <a:xfrm>
            <a:off x="453728" y="844360"/>
            <a:ext cx="10162394" cy="45719"/>
          </a:xfrm>
          <a:prstGeom prst="rect">
            <a:avLst/>
          </a:prstGeom>
          <a:solidFill>
            <a:srgbClr val="80B3FF"/>
          </a:solidFill>
          <a:ln w="254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endParaRPr kumimoji="0" lang="de-CH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Textfeld 14"/>
          <p:cNvSpPr txBox="1"/>
          <p:nvPr userDrawn="1"/>
        </p:nvSpPr>
        <p:spPr>
          <a:xfrm>
            <a:off x="8254898" y="372436"/>
            <a:ext cx="236122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r" defTabSz="1295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noProof="0" dirty="0" smtClean="0">
                <a:ln>
                  <a:noFill/>
                </a:ln>
                <a:solidFill>
                  <a:srgbClr val="80B3FF"/>
                </a:solidFill>
                <a:effectLst/>
                <a:uFill>
                  <a:solidFill>
                    <a:srgbClr val="000000"/>
                  </a:solidFill>
                </a:uFill>
                <a:latin typeface="Bauhaus 93" panose="04030905020B02020C02" pitchFamily="82" charset="0"/>
                <a:ea typeface="+mn-ea"/>
                <a:cs typeface="+mn-cs"/>
                <a:sym typeface="Helvetica Neue"/>
              </a:rPr>
              <a:t>experimentation</a:t>
            </a:r>
            <a:endParaRPr kumimoji="0" lang="en-US" sz="2400" b="0" i="0" u="none" strike="noStrike" cap="none" spc="0" normalizeH="0" baseline="0" noProof="0" dirty="0">
              <a:ln>
                <a:noFill/>
              </a:ln>
              <a:solidFill>
                <a:srgbClr val="80B3FF"/>
              </a:solidFill>
              <a:effectLst/>
              <a:uFill>
                <a:solidFill>
                  <a:srgbClr val="000000"/>
                </a:solidFill>
              </a:uFill>
              <a:latin typeface="Bauhaus 93" panose="04030905020B02020C02" pitchFamily="82" charset="0"/>
              <a:ea typeface="+mn-ea"/>
              <a:cs typeface="+mn-cs"/>
              <a:sym typeface="Helvetica Neue"/>
            </a:endParaRPr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127" y="450000"/>
            <a:ext cx="1905953" cy="1905953"/>
          </a:xfrm>
          <a:prstGeom prst="rect">
            <a:avLst/>
          </a:prstGeom>
        </p:spPr>
      </p:pic>
      <p:sp>
        <p:nvSpPr>
          <p:cNvPr id="13" name="Foliennummernplatzhalter 20"/>
          <p:cNvSpPr>
            <a:spLocks noGrp="1"/>
          </p:cNvSpPr>
          <p:nvPr>
            <p:ph type="sldNum" sz="quarter" idx="16"/>
          </p:nvPr>
        </p:nvSpPr>
        <p:spPr>
          <a:xfrm>
            <a:off x="11774329" y="9125206"/>
            <a:ext cx="720000" cy="360000"/>
          </a:xfrm>
          <a:prstGeom prst="rect">
            <a:avLst/>
          </a:prstGeom>
        </p:spPr>
        <p:txBody>
          <a:bodyPr anchor="ctr"/>
          <a:lstStyle>
            <a:lvl1pPr algn="ctr">
              <a:defRPr sz="16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CA36C8A0-BAEB-42C3-A2D9-B1F0D6FD294D}" type="slidenum">
              <a:rPr lang="de-CH" smtClean="0"/>
              <a:pPr/>
              <a:t>‹#›</a:t>
            </a:fld>
            <a:endParaRPr lang="de-CH" dirty="0" smtClean="0"/>
          </a:p>
        </p:txBody>
      </p:sp>
      <p:sp>
        <p:nvSpPr>
          <p:cNvPr id="10" name="Datumsplatzhalter 8"/>
          <p:cNvSpPr>
            <a:spLocks noGrp="1"/>
          </p:cNvSpPr>
          <p:nvPr>
            <p:ph type="dt" sz="half" idx="14"/>
          </p:nvPr>
        </p:nvSpPr>
        <p:spPr>
          <a:xfrm>
            <a:off x="2010037" y="9125206"/>
            <a:ext cx="1260000" cy="360000"/>
          </a:xfrm>
          <a:prstGeom prst="rect">
            <a:avLst/>
          </a:prstGeom>
        </p:spPr>
        <p:txBody>
          <a:bodyPr anchor="ctr"/>
          <a:lstStyle>
            <a:lvl1pPr algn="ctr">
              <a:defRPr sz="16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de-DE" dirty="0" smtClean="0"/>
              <a:t>29.01.2016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9241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Default - 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018" y="6100936"/>
            <a:ext cx="7374517" cy="2003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uppieren 1"/>
          <p:cNvGrpSpPr/>
          <p:nvPr userDrawn="1"/>
        </p:nvGrpSpPr>
        <p:grpSpPr>
          <a:xfrm>
            <a:off x="144599" y="8414616"/>
            <a:ext cx="12640076" cy="648100"/>
            <a:chOff x="180000" y="215900"/>
            <a:chExt cx="12640076" cy="648100"/>
          </a:xfrm>
        </p:grpSpPr>
        <p:sp>
          <p:nvSpPr>
            <p:cNvPr id="16" name="Shape 16"/>
            <p:cNvSpPr/>
            <p:nvPr/>
          </p:nvSpPr>
          <p:spPr>
            <a:xfrm>
              <a:off x="180000" y="215900"/>
              <a:ext cx="4140000" cy="648000"/>
            </a:xfrm>
            <a:prstGeom prst="rect">
              <a:avLst/>
            </a:prstGeom>
            <a:solidFill>
              <a:srgbClr val="FF8080"/>
            </a:solidFill>
            <a:ln w="25400" cap="rnd">
              <a:round/>
            </a:ln>
          </p:spPr>
          <p:txBody>
            <a:bodyPr lIns="180000" tIns="0" rIns="180000" bIns="0" anchor="ctr"/>
            <a:lstStyle/>
            <a:p>
              <a:pPr lvl="0" algn="l" defTabSz="825500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rPr lang="en-US" sz="3600" noProof="0" dirty="0" smtClean="0">
                  <a:latin typeface="Bauhaus 93" panose="04030905020B02020C02" pitchFamily="82" charset="0"/>
                </a:rPr>
                <a:t>measurement</a:t>
              </a:r>
              <a:endParaRPr lang="en-US" sz="3600" noProof="0" dirty="0">
                <a:latin typeface="Bauhaus 93" panose="04030905020B02020C02" pitchFamily="82" charset="0"/>
              </a:endParaRPr>
            </a:p>
          </p:txBody>
        </p:sp>
        <p:sp>
          <p:nvSpPr>
            <p:cNvPr id="19" name="Shape 16"/>
            <p:cNvSpPr/>
            <p:nvPr userDrawn="1"/>
          </p:nvSpPr>
          <p:spPr>
            <a:xfrm>
              <a:off x="8680076" y="215900"/>
              <a:ext cx="4140000" cy="648000"/>
            </a:xfrm>
            <a:prstGeom prst="rect">
              <a:avLst/>
            </a:prstGeom>
            <a:solidFill>
              <a:srgbClr val="80B3FF"/>
            </a:solidFill>
            <a:ln w="25400" cap="rnd">
              <a:round/>
            </a:ln>
          </p:spPr>
          <p:txBody>
            <a:bodyPr lIns="180000" tIns="0" rIns="180000" bIns="0" anchor="ctr"/>
            <a:lstStyle/>
            <a:p>
              <a:pPr lvl="0" algn="l" defTabSz="825500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rPr lang="en-US" sz="3600" noProof="0" dirty="0" smtClean="0">
                  <a:latin typeface="Bauhaus 93" panose="04030905020B02020C02" pitchFamily="82" charset="0"/>
                </a:rPr>
                <a:t>experimentation</a:t>
              </a:r>
              <a:endParaRPr lang="en-US" sz="3600" noProof="0" dirty="0">
                <a:latin typeface="Bauhaus 93" panose="04030905020B02020C02" pitchFamily="82" charset="0"/>
              </a:endParaRPr>
            </a:p>
          </p:txBody>
        </p:sp>
        <p:sp>
          <p:nvSpPr>
            <p:cNvPr id="20" name="Shape 16"/>
            <p:cNvSpPr/>
            <p:nvPr userDrawn="1"/>
          </p:nvSpPr>
          <p:spPr>
            <a:xfrm>
              <a:off x="4450632" y="216000"/>
              <a:ext cx="4140000" cy="648000"/>
            </a:xfrm>
            <a:prstGeom prst="rect">
              <a:avLst/>
            </a:prstGeom>
            <a:solidFill>
              <a:srgbClr val="87DEAA"/>
            </a:solidFill>
            <a:ln w="25400" cap="rnd">
              <a:round/>
            </a:ln>
          </p:spPr>
          <p:txBody>
            <a:bodyPr lIns="180000" tIns="0" rIns="180000" bIns="0" anchor="ctr"/>
            <a:lstStyle/>
            <a:p>
              <a:pPr lvl="0" algn="l" defTabSz="825500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rPr lang="en-US" sz="3600" noProof="0" dirty="0" smtClean="0">
                  <a:latin typeface="Bauhaus 93" panose="04030905020B02020C02" pitchFamily="82" charset="0"/>
                </a:rPr>
                <a:t>architecture</a:t>
              </a:r>
              <a:endParaRPr lang="en-US" sz="3600" noProof="0" dirty="0">
                <a:latin typeface="Bauhaus 93" panose="04030905020B02020C02" pitchFamily="82" charset="0"/>
              </a:endParaRPr>
            </a:p>
          </p:txBody>
        </p:sp>
      </p:grpSp>
      <p:sp>
        <p:nvSpPr>
          <p:cNvPr id="21" name="Titel 1"/>
          <p:cNvSpPr>
            <a:spLocks noGrp="1"/>
          </p:cNvSpPr>
          <p:nvPr>
            <p:ph type="ctrTitle"/>
          </p:nvPr>
        </p:nvSpPr>
        <p:spPr>
          <a:xfrm>
            <a:off x="460800" y="1780456"/>
            <a:ext cx="12052800" cy="2255928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22" name="Untertitel 2"/>
          <p:cNvSpPr>
            <a:spLocks noGrp="1"/>
          </p:cNvSpPr>
          <p:nvPr>
            <p:ph type="subTitle" idx="1"/>
          </p:nvPr>
        </p:nvSpPr>
        <p:spPr>
          <a:xfrm>
            <a:off x="460800" y="4245421"/>
            <a:ext cx="12052800" cy="1494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0257250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Default - 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018" y="6460976"/>
            <a:ext cx="10104906" cy="2745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itel 1"/>
          <p:cNvSpPr>
            <a:spLocks noGrp="1"/>
          </p:cNvSpPr>
          <p:nvPr>
            <p:ph type="ctrTitle"/>
          </p:nvPr>
        </p:nvSpPr>
        <p:spPr>
          <a:xfrm>
            <a:off x="460800" y="1782000"/>
            <a:ext cx="12052800" cy="2255928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22" name="Untertitel 2"/>
          <p:cNvSpPr>
            <a:spLocks noGrp="1"/>
          </p:cNvSpPr>
          <p:nvPr>
            <p:ph type="subTitle" idx="1"/>
          </p:nvPr>
        </p:nvSpPr>
        <p:spPr>
          <a:xfrm>
            <a:off x="460800" y="4244400"/>
            <a:ext cx="12052800" cy="1494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pic>
        <p:nvPicPr>
          <p:cNvPr id="27" name="Grafik 2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9173" y="144943"/>
            <a:ext cx="969134" cy="647704"/>
          </a:xfrm>
          <a:prstGeom prst="rect">
            <a:avLst/>
          </a:prstGeom>
        </p:spPr>
      </p:pic>
      <p:sp>
        <p:nvSpPr>
          <p:cNvPr id="28" name="Textfeld 27"/>
          <p:cNvSpPr txBox="1"/>
          <p:nvPr userDrawn="1"/>
        </p:nvSpPr>
        <p:spPr>
          <a:xfrm>
            <a:off x="4054128" y="136057"/>
            <a:ext cx="7685112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1295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sz="1800" b="0" i="1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This project has received funding from the European Union’s Horizon 2020 research and innovation </a:t>
            </a:r>
            <a:r>
              <a:rPr kumimoji="0" lang="en-US" sz="1800" b="0" i="1" u="none" strike="noStrike" cap="none" spc="0" normalizeH="0" baseline="0" dirty="0" err="1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programme</a:t>
            </a:r>
            <a:r>
              <a:rPr kumimoji="0" lang="en-US" sz="1800" b="0" i="1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 under grant agreement No 688421.</a:t>
            </a:r>
            <a:endParaRPr kumimoji="0" lang="en-US" sz="1800" b="0" i="1" u="none" strike="noStrike" cap="none" spc="0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9493755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Default - 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018" y="5011364"/>
            <a:ext cx="7374517" cy="2003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uppieren 1"/>
          <p:cNvGrpSpPr/>
          <p:nvPr userDrawn="1"/>
        </p:nvGrpSpPr>
        <p:grpSpPr>
          <a:xfrm>
            <a:off x="144599" y="7325044"/>
            <a:ext cx="12640076" cy="648100"/>
            <a:chOff x="180000" y="215900"/>
            <a:chExt cx="12640076" cy="648100"/>
          </a:xfrm>
        </p:grpSpPr>
        <p:sp>
          <p:nvSpPr>
            <p:cNvPr id="16" name="Shape 16"/>
            <p:cNvSpPr/>
            <p:nvPr/>
          </p:nvSpPr>
          <p:spPr>
            <a:xfrm>
              <a:off x="180000" y="215900"/>
              <a:ext cx="4140000" cy="648000"/>
            </a:xfrm>
            <a:prstGeom prst="rect">
              <a:avLst/>
            </a:prstGeom>
            <a:solidFill>
              <a:srgbClr val="FF8080"/>
            </a:solidFill>
            <a:ln w="25400" cap="rnd">
              <a:round/>
            </a:ln>
          </p:spPr>
          <p:txBody>
            <a:bodyPr lIns="180000" tIns="0" rIns="180000" bIns="0" anchor="ctr"/>
            <a:lstStyle/>
            <a:p>
              <a:pPr lvl="0" algn="l" defTabSz="825500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rPr lang="en-US" sz="3600" noProof="0" dirty="0" smtClean="0">
                  <a:latin typeface="Bauhaus 93" panose="04030905020B02020C02" pitchFamily="82" charset="0"/>
                </a:rPr>
                <a:t>measurement</a:t>
              </a:r>
              <a:endParaRPr lang="en-US" sz="3600" noProof="0" dirty="0">
                <a:latin typeface="Bauhaus 93" panose="04030905020B02020C02" pitchFamily="82" charset="0"/>
              </a:endParaRPr>
            </a:p>
          </p:txBody>
        </p:sp>
        <p:sp>
          <p:nvSpPr>
            <p:cNvPr id="19" name="Shape 16"/>
            <p:cNvSpPr/>
            <p:nvPr userDrawn="1"/>
          </p:nvSpPr>
          <p:spPr>
            <a:xfrm>
              <a:off x="8680076" y="215900"/>
              <a:ext cx="4140000" cy="648000"/>
            </a:xfrm>
            <a:prstGeom prst="rect">
              <a:avLst/>
            </a:prstGeom>
            <a:solidFill>
              <a:srgbClr val="80B3FF"/>
            </a:solidFill>
            <a:ln w="25400" cap="rnd">
              <a:round/>
            </a:ln>
          </p:spPr>
          <p:txBody>
            <a:bodyPr lIns="180000" tIns="0" rIns="180000" bIns="0" anchor="ctr"/>
            <a:lstStyle/>
            <a:p>
              <a:pPr lvl="0" algn="l" defTabSz="825500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rPr lang="en-US" sz="3600" noProof="0" dirty="0" smtClean="0">
                  <a:latin typeface="Bauhaus 93" panose="04030905020B02020C02" pitchFamily="82" charset="0"/>
                </a:rPr>
                <a:t>experimentation</a:t>
              </a:r>
              <a:endParaRPr lang="en-US" sz="3600" noProof="0" dirty="0">
                <a:latin typeface="Bauhaus 93" panose="04030905020B02020C02" pitchFamily="82" charset="0"/>
              </a:endParaRPr>
            </a:p>
          </p:txBody>
        </p:sp>
        <p:sp>
          <p:nvSpPr>
            <p:cNvPr id="20" name="Shape 16"/>
            <p:cNvSpPr/>
            <p:nvPr userDrawn="1"/>
          </p:nvSpPr>
          <p:spPr>
            <a:xfrm>
              <a:off x="4450632" y="216000"/>
              <a:ext cx="4140000" cy="648000"/>
            </a:xfrm>
            <a:prstGeom prst="rect">
              <a:avLst/>
            </a:prstGeom>
            <a:solidFill>
              <a:srgbClr val="87DEAA"/>
            </a:solidFill>
            <a:ln w="25400" cap="rnd">
              <a:round/>
            </a:ln>
          </p:spPr>
          <p:txBody>
            <a:bodyPr lIns="180000" tIns="0" rIns="180000" bIns="0" anchor="ctr"/>
            <a:lstStyle/>
            <a:p>
              <a:pPr lvl="0" algn="l" defTabSz="825500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rPr lang="en-US" sz="3600" noProof="0" dirty="0" smtClean="0">
                  <a:latin typeface="Bauhaus 93" panose="04030905020B02020C02" pitchFamily="82" charset="0"/>
                </a:rPr>
                <a:t>architecture</a:t>
              </a:r>
              <a:endParaRPr lang="en-US" sz="3600" noProof="0" dirty="0">
                <a:latin typeface="Bauhaus 93" panose="04030905020B02020C02" pitchFamily="82" charset="0"/>
              </a:endParaRPr>
            </a:p>
          </p:txBody>
        </p:sp>
      </p:grpSp>
      <p:sp>
        <p:nvSpPr>
          <p:cNvPr id="21" name="Titel 1"/>
          <p:cNvSpPr>
            <a:spLocks noGrp="1"/>
          </p:cNvSpPr>
          <p:nvPr>
            <p:ph type="ctrTitle"/>
          </p:nvPr>
        </p:nvSpPr>
        <p:spPr>
          <a:xfrm>
            <a:off x="460800" y="700337"/>
            <a:ext cx="12052800" cy="2255928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22" name="Untertitel 2"/>
          <p:cNvSpPr>
            <a:spLocks noGrp="1"/>
          </p:cNvSpPr>
          <p:nvPr>
            <p:ph type="subTitle" idx="1"/>
          </p:nvPr>
        </p:nvSpPr>
        <p:spPr>
          <a:xfrm>
            <a:off x="460800" y="3165302"/>
            <a:ext cx="12052800" cy="1494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pic>
        <p:nvPicPr>
          <p:cNvPr id="4" name="Grafik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2530" y="8153889"/>
            <a:ext cx="1311126" cy="87626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18" y="8153889"/>
            <a:ext cx="951427" cy="1055563"/>
          </a:xfrm>
          <a:prstGeom prst="rect">
            <a:avLst/>
          </a:prstGeom>
        </p:spPr>
      </p:pic>
      <p:sp>
        <p:nvSpPr>
          <p:cNvPr id="5" name="Textfeld 4"/>
          <p:cNvSpPr txBox="1"/>
          <p:nvPr userDrawn="1"/>
        </p:nvSpPr>
        <p:spPr>
          <a:xfrm>
            <a:off x="144599" y="7980288"/>
            <a:ext cx="12609057" cy="101893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lvl="0" indent="0" algn="ctr" defTabSz="1295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sz="1400" b="0" i="1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This project has received funding from the European Union’s Horizon 2020 research and innovation </a:t>
            </a:r>
            <a:r>
              <a:rPr kumimoji="0" lang="en-US" sz="1400" b="0" i="1" u="none" strike="noStrike" cap="none" spc="0" normalizeH="0" baseline="0" dirty="0" err="1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programme</a:t>
            </a:r>
            <a:r>
              <a:rPr kumimoji="0" lang="en-US" sz="1400" b="0" i="1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 </a:t>
            </a:r>
          </a:p>
          <a:p>
            <a:pPr marL="0" marR="0" lvl="0" indent="0" algn="ctr" defTabSz="1295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sz="1400" b="0" i="1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under grant agreement No 688421.The opinions expressed and arguments employed reflect only the authors' </a:t>
            </a:r>
          </a:p>
          <a:p>
            <a:pPr marL="0" marR="0" lvl="0" indent="0" algn="ctr" defTabSz="1295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sz="1400" b="0" i="1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view. The European Commission is not responsible for any use that may be made of that information.</a:t>
            </a:r>
            <a:endParaRPr kumimoji="0" lang="en-US" sz="1400" b="0" i="1" u="none" strike="noStrike" cap="none" spc="0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44599" y="9034241"/>
            <a:ext cx="126090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ctr" defTabSz="1295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sz="1400" b="0" i="1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Supported by the Swiss State Secretariat for Education, Research and Innovation under contract number 15.0268. </a:t>
            </a:r>
          </a:p>
          <a:p>
            <a:pPr marL="0" marR="0" indent="0" algn="ctr" defTabSz="1295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sz="1400" b="0" i="1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The opinions expressed and arguments employed herein do not necessarily reflect the official views of the Swiss Government.</a:t>
            </a:r>
            <a:endParaRPr kumimoji="0" lang="en-US" sz="1400" b="0" i="1" u="none" strike="noStrike" cap="none" spc="0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06477544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title"/>
          </p:nvPr>
        </p:nvSpPr>
        <p:spPr>
          <a:xfrm>
            <a:off x="460587" y="882793"/>
            <a:ext cx="9900000" cy="1382401"/>
          </a:xfrm>
          <a:prstGeom prst="rect">
            <a:avLst/>
          </a:prstGeom>
          <a:noFill/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0" tIns="127000" rIns="127000" bIns="127000"/>
          <a:lstStyle/>
          <a:p>
            <a:pPr lvl="0">
              <a:defRPr sz="1800" b="0">
                <a:uFillTx/>
              </a:defRPr>
            </a:pPr>
            <a:r>
              <a:rPr sz="3800" b="1" dirty="0">
                <a:uFill>
                  <a:solidFill/>
                </a:uFill>
              </a:rPr>
              <a:t>Title Text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>
          <a:xfrm>
            <a:off x="460586" y="2597150"/>
            <a:ext cx="12077699" cy="6188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21" name="Foliennummernplatzhalter 20"/>
          <p:cNvSpPr>
            <a:spLocks noGrp="1"/>
          </p:cNvSpPr>
          <p:nvPr>
            <p:ph type="sldNum" sz="quarter" idx="4"/>
          </p:nvPr>
        </p:nvSpPr>
        <p:spPr>
          <a:xfrm>
            <a:off x="11774329" y="9125206"/>
            <a:ext cx="720000" cy="360000"/>
          </a:xfrm>
          <a:prstGeom prst="rect">
            <a:avLst/>
          </a:prstGeom>
        </p:spPr>
        <p:txBody>
          <a:bodyPr anchor="ctr"/>
          <a:lstStyle>
            <a:lvl1pPr algn="ctr">
              <a:defRPr sz="16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CA36C8A0-BAEB-42C3-A2D9-B1F0D6FD294D}" type="slidenum">
              <a:rPr lang="de-CH" smtClean="0"/>
              <a:pPr/>
              <a:t>‹#›</a:t>
            </a:fld>
            <a:endParaRPr lang="de-CH" dirty="0" smtClean="0"/>
          </a:p>
        </p:txBody>
      </p:sp>
      <p:pic>
        <p:nvPicPr>
          <p:cNvPr id="25" name="Grafik 24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36" y="8981256"/>
            <a:ext cx="1265301" cy="478346"/>
          </a:xfrm>
          <a:prstGeom prst="rect">
            <a:avLst/>
          </a:prstGeom>
        </p:spPr>
      </p:pic>
      <p:sp>
        <p:nvSpPr>
          <p:cNvPr id="7" name="Datumsplatzhalter 8"/>
          <p:cNvSpPr>
            <a:spLocks noGrp="1"/>
          </p:cNvSpPr>
          <p:nvPr>
            <p:ph type="dt" sz="half" idx="2"/>
          </p:nvPr>
        </p:nvSpPr>
        <p:spPr>
          <a:xfrm>
            <a:off x="2010037" y="9125206"/>
            <a:ext cx="1260000" cy="360000"/>
          </a:xfrm>
          <a:prstGeom prst="rect">
            <a:avLst/>
          </a:prstGeom>
        </p:spPr>
        <p:txBody>
          <a:bodyPr anchor="ctr"/>
          <a:lstStyle>
            <a:lvl1pPr algn="ctr">
              <a:defRPr sz="16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de-DE" dirty="0" smtClean="0"/>
              <a:t>29.01.2016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71" r:id="rId2"/>
    <p:sldLayoutId id="2147483672" r:id="rId3"/>
    <p:sldLayoutId id="2147483661" r:id="rId4"/>
    <p:sldLayoutId id="2147483662" r:id="rId5"/>
    <p:sldLayoutId id="2147483663" r:id="rId6"/>
    <p:sldLayoutId id="2147483665" r:id="rId7"/>
    <p:sldLayoutId id="2147483666" r:id="rId8"/>
    <p:sldLayoutId id="2147483669" r:id="rId9"/>
    <p:sldLayoutId id="2147483656" r:id="rId10"/>
  </p:sldLayoutIdLst>
  <p:transition spd="med"/>
  <p:timing>
    <p:tnLst>
      <p:par>
        <p:cTn id="1" dur="indefinite" restart="never" nodeType="tmRoot"/>
      </p:par>
    </p:tnLst>
  </p:timing>
  <p:hf hdr="0" ftr="0"/>
  <p:txStyles>
    <p:titleStyle>
      <a:lvl1pPr defTabSz="1295400" eaLnBrk="1" hangingPunct="1">
        <a:defRPr sz="3800" b="1">
          <a:uFill>
            <a:solidFill/>
          </a:uFill>
          <a:latin typeface="+mn-lt"/>
          <a:ea typeface="+mn-ea"/>
          <a:cs typeface="+mn-cs"/>
          <a:sym typeface="Helvetica Neue"/>
        </a:defRPr>
      </a:lvl1pPr>
      <a:lvl2pPr indent="228600" defTabSz="1295400" eaLnBrk="1" hangingPunct="1">
        <a:defRPr sz="3800" b="1">
          <a:uFill>
            <a:solidFill/>
          </a:uFill>
          <a:latin typeface="+mn-lt"/>
          <a:ea typeface="+mn-ea"/>
          <a:cs typeface="+mn-cs"/>
          <a:sym typeface="Helvetica Neue"/>
        </a:defRPr>
      </a:lvl2pPr>
      <a:lvl3pPr indent="457200" defTabSz="1295400" eaLnBrk="1" hangingPunct="1">
        <a:defRPr sz="3800" b="1">
          <a:uFill>
            <a:solidFill/>
          </a:uFill>
          <a:latin typeface="+mn-lt"/>
          <a:ea typeface="+mn-ea"/>
          <a:cs typeface="+mn-cs"/>
          <a:sym typeface="Helvetica Neue"/>
        </a:defRPr>
      </a:lvl3pPr>
      <a:lvl4pPr indent="685800" defTabSz="1295400" eaLnBrk="1" hangingPunct="1">
        <a:defRPr sz="3800" b="1">
          <a:uFill>
            <a:solidFill/>
          </a:uFill>
          <a:latin typeface="+mn-lt"/>
          <a:ea typeface="+mn-ea"/>
          <a:cs typeface="+mn-cs"/>
          <a:sym typeface="Helvetica Neue"/>
        </a:defRPr>
      </a:lvl4pPr>
      <a:lvl5pPr indent="914400" defTabSz="1295400" eaLnBrk="1" hangingPunct="1">
        <a:defRPr sz="3800" b="1">
          <a:uFill>
            <a:solidFill/>
          </a:uFill>
          <a:latin typeface="+mn-lt"/>
          <a:ea typeface="+mn-ea"/>
          <a:cs typeface="+mn-cs"/>
          <a:sym typeface="Helvetica Neue"/>
        </a:defRPr>
      </a:lvl5pPr>
      <a:lvl6pPr indent="1143000" defTabSz="1295400" eaLnBrk="1" hangingPunct="1">
        <a:defRPr sz="3800" b="1">
          <a:uFill>
            <a:solidFill/>
          </a:uFill>
          <a:latin typeface="+mn-lt"/>
          <a:ea typeface="+mn-ea"/>
          <a:cs typeface="+mn-cs"/>
          <a:sym typeface="Helvetica Neue"/>
        </a:defRPr>
      </a:lvl6pPr>
      <a:lvl7pPr indent="1371600" defTabSz="1295400" eaLnBrk="1" hangingPunct="1">
        <a:defRPr sz="3800" b="1">
          <a:uFill>
            <a:solidFill/>
          </a:uFill>
          <a:latin typeface="+mn-lt"/>
          <a:ea typeface="+mn-ea"/>
          <a:cs typeface="+mn-cs"/>
          <a:sym typeface="Helvetica Neue"/>
        </a:defRPr>
      </a:lvl7pPr>
      <a:lvl8pPr indent="1600200" defTabSz="1295400" eaLnBrk="1" hangingPunct="1">
        <a:defRPr sz="3800" b="1">
          <a:uFill>
            <a:solidFill/>
          </a:uFill>
          <a:latin typeface="+mn-lt"/>
          <a:ea typeface="+mn-ea"/>
          <a:cs typeface="+mn-cs"/>
          <a:sym typeface="Helvetica Neue"/>
        </a:defRPr>
      </a:lvl8pPr>
      <a:lvl9pPr indent="1828800" defTabSz="1295400" eaLnBrk="1" hangingPunct="1">
        <a:defRPr sz="3800" b="1">
          <a:uFill>
            <a:solidFill/>
          </a:uFill>
          <a:latin typeface="+mn-lt"/>
          <a:ea typeface="+mn-ea"/>
          <a:cs typeface="+mn-cs"/>
          <a:sym typeface="Helvetica Neue"/>
        </a:defRPr>
      </a:lvl9pPr>
    </p:titleStyle>
    <p:bodyStyle>
      <a:lvl1pPr marL="361950" indent="-361950" defTabSz="361950" eaLnBrk="1" hangingPunct="1">
        <a:lnSpc>
          <a:spcPct val="120000"/>
        </a:lnSpc>
        <a:spcBef>
          <a:spcPts val="700"/>
        </a:spcBef>
        <a:buClr>
          <a:schemeClr val="tx1"/>
        </a:buClr>
        <a:buSzPct val="130000"/>
        <a:buFontTx/>
        <a:buChar char="•"/>
        <a:defRPr sz="3200">
          <a:uFill>
            <a:solidFill/>
          </a:uFill>
          <a:latin typeface="+mn-lt"/>
          <a:ea typeface="+mn-ea"/>
          <a:cs typeface="+mn-cs"/>
          <a:sym typeface="Helvetica Neue"/>
        </a:defRPr>
      </a:lvl1pPr>
      <a:lvl2pPr marL="803275" indent="-352425" defTabSz="361950" eaLnBrk="1" hangingPunct="1">
        <a:lnSpc>
          <a:spcPct val="120000"/>
        </a:lnSpc>
        <a:spcBef>
          <a:spcPts val="700"/>
        </a:spcBef>
        <a:buClr>
          <a:schemeClr val="tx1"/>
        </a:buClr>
        <a:buSzPct val="130000"/>
        <a:buFontTx/>
        <a:buChar char="•"/>
        <a:defRPr sz="2800">
          <a:uFill>
            <a:solidFill/>
          </a:uFill>
          <a:latin typeface="+mn-lt"/>
          <a:ea typeface="+mn-ea"/>
          <a:cs typeface="+mn-cs"/>
          <a:sym typeface="Helvetica Neue"/>
        </a:defRPr>
      </a:lvl2pPr>
      <a:lvl3pPr marL="1162050" indent="-358775" defTabSz="371475" eaLnBrk="1" hangingPunct="1">
        <a:lnSpc>
          <a:spcPct val="120000"/>
        </a:lnSpc>
        <a:spcBef>
          <a:spcPts val="700"/>
        </a:spcBef>
        <a:buClr>
          <a:schemeClr val="tx1"/>
        </a:buClr>
        <a:buSzPct val="130000"/>
        <a:buFontTx/>
        <a:buChar char="•"/>
        <a:defRPr sz="2400">
          <a:uFill>
            <a:solidFill/>
          </a:uFill>
          <a:latin typeface="+mn-lt"/>
          <a:ea typeface="+mn-ea"/>
          <a:cs typeface="+mn-cs"/>
          <a:sym typeface="Helvetica Neue"/>
        </a:defRPr>
      </a:lvl3pPr>
      <a:lvl4pPr marL="1433513" indent="-252413" defTabSz="361950" eaLnBrk="1" hangingPunct="1">
        <a:lnSpc>
          <a:spcPct val="120000"/>
        </a:lnSpc>
        <a:spcBef>
          <a:spcPts val="700"/>
        </a:spcBef>
        <a:buClr>
          <a:schemeClr val="tx1"/>
        </a:buClr>
        <a:buSzPct val="130000"/>
        <a:buFontTx/>
        <a:buChar char="•"/>
        <a:defRPr sz="2000">
          <a:uFill>
            <a:solidFill/>
          </a:uFill>
          <a:latin typeface="+mn-lt"/>
          <a:ea typeface="+mn-ea"/>
          <a:cs typeface="+mn-cs"/>
          <a:sym typeface="Helvetica Neue"/>
        </a:defRPr>
      </a:lvl4pPr>
      <a:lvl5pPr marL="1704975" indent="-180975" defTabSz="358775" eaLnBrk="1" hangingPunct="1">
        <a:lnSpc>
          <a:spcPct val="120000"/>
        </a:lnSpc>
        <a:spcBef>
          <a:spcPts val="700"/>
        </a:spcBef>
        <a:buClr>
          <a:schemeClr val="tx1"/>
        </a:buClr>
        <a:buSzPct val="130000"/>
        <a:buFontTx/>
        <a:buChar char="•"/>
        <a:defRPr sz="1800">
          <a:uFill>
            <a:solidFill/>
          </a:uFill>
          <a:latin typeface="+mn-lt"/>
          <a:ea typeface="+mn-ea"/>
          <a:cs typeface="+mn-cs"/>
          <a:sym typeface="Helvetica Neue"/>
        </a:defRPr>
      </a:lvl5pPr>
      <a:lvl6pPr marL="2990850" indent="-539750" defTabSz="1295400" eaLnBrk="1" hangingPunct="1">
        <a:spcBef>
          <a:spcPts val="700"/>
        </a:spcBef>
        <a:buClr>
          <a:srgbClr val="64AD65"/>
        </a:buClr>
        <a:buSzPct val="171000"/>
        <a:buFont typeface="Wingdings"/>
        <a:buChar char="•"/>
        <a:defRPr sz="3400">
          <a:uFill>
            <a:solidFill/>
          </a:uFill>
          <a:latin typeface="+mn-lt"/>
          <a:ea typeface="+mn-ea"/>
          <a:cs typeface="+mn-cs"/>
          <a:sym typeface="Helvetica Neue"/>
        </a:defRPr>
      </a:lvl6pPr>
      <a:lvl7pPr marL="3346450" indent="-539750" defTabSz="1295400" eaLnBrk="1" hangingPunct="1">
        <a:spcBef>
          <a:spcPts val="700"/>
        </a:spcBef>
        <a:buClr>
          <a:srgbClr val="64AD65"/>
        </a:buClr>
        <a:buSzPct val="171000"/>
        <a:buFont typeface="Wingdings"/>
        <a:buChar char="•"/>
        <a:defRPr sz="3400">
          <a:uFill>
            <a:solidFill/>
          </a:uFill>
          <a:latin typeface="+mn-lt"/>
          <a:ea typeface="+mn-ea"/>
          <a:cs typeface="+mn-cs"/>
          <a:sym typeface="Helvetica Neue"/>
        </a:defRPr>
      </a:lvl7pPr>
      <a:lvl8pPr marL="3702050" indent="-539750" defTabSz="1295400" eaLnBrk="1" hangingPunct="1">
        <a:spcBef>
          <a:spcPts val="700"/>
        </a:spcBef>
        <a:buClr>
          <a:srgbClr val="64AD65"/>
        </a:buClr>
        <a:buSzPct val="171000"/>
        <a:buFont typeface="Wingdings"/>
        <a:buChar char="•"/>
        <a:defRPr sz="3400">
          <a:uFill>
            <a:solidFill/>
          </a:uFill>
          <a:latin typeface="+mn-lt"/>
          <a:ea typeface="+mn-ea"/>
          <a:cs typeface="+mn-cs"/>
          <a:sym typeface="Helvetica Neue"/>
        </a:defRPr>
      </a:lvl8pPr>
      <a:lvl9pPr marL="4057650" indent="-539750" defTabSz="1295400" eaLnBrk="1" hangingPunct="1">
        <a:spcBef>
          <a:spcPts val="700"/>
        </a:spcBef>
        <a:buClr>
          <a:srgbClr val="64AD65"/>
        </a:buClr>
        <a:buSzPct val="171000"/>
        <a:buFont typeface="Wingdings"/>
        <a:buChar char="•"/>
        <a:defRPr sz="3400">
          <a:uFill>
            <a:solidFill/>
          </a:uFill>
          <a:latin typeface="+mn-lt"/>
          <a:ea typeface="+mn-ea"/>
          <a:cs typeface="+mn-cs"/>
          <a:sym typeface="Helvetica Neue"/>
        </a:defRPr>
      </a:lvl9pPr>
    </p:bodyStyle>
    <p:otherStyle>
      <a:lvl1pPr algn="r" defTabSz="1295400" eaLnBrk="1" hangingPunct="1">
        <a:defRPr sz="11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Helvetica Neue"/>
        </a:defRPr>
      </a:lvl1pPr>
      <a:lvl2pPr algn="r" defTabSz="1295400" eaLnBrk="1" hangingPunct="1">
        <a:defRPr sz="11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Helvetica Neue"/>
        </a:defRPr>
      </a:lvl2pPr>
      <a:lvl3pPr algn="r" defTabSz="1295400" eaLnBrk="1" hangingPunct="1">
        <a:defRPr sz="11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Helvetica Neue"/>
        </a:defRPr>
      </a:lvl3pPr>
      <a:lvl4pPr algn="r" defTabSz="1295400" eaLnBrk="1" hangingPunct="1">
        <a:defRPr sz="11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Helvetica Neue"/>
        </a:defRPr>
      </a:lvl4pPr>
      <a:lvl5pPr algn="r" defTabSz="1295400" eaLnBrk="1" hangingPunct="1">
        <a:defRPr sz="11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Helvetica Neue"/>
        </a:defRPr>
      </a:lvl5pPr>
      <a:lvl6pPr algn="r" defTabSz="1295400" eaLnBrk="1" hangingPunct="1">
        <a:defRPr sz="11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Helvetica Neue"/>
        </a:defRPr>
      </a:lvl6pPr>
      <a:lvl7pPr algn="r" defTabSz="1295400" eaLnBrk="1" hangingPunct="1">
        <a:defRPr sz="11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Helvetica Neue"/>
        </a:defRPr>
      </a:lvl7pPr>
      <a:lvl8pPr algn="r" defTabSz="1295400" eaLnBrk="1" hangingPunct="1">
        <a:defRPr sz="11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Helvetica Neue"/>
        </a:defRPr>
      </a:lvl8pPr>
      <a:lvl9pPr algn="r" defTabSz="1295400" eaLnBrk="1" hangingPunct="1">
        <a:defRPr sz="11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hyperlink" Target="http://tma.ifip.org/workshops/mnm17-workshop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hyperlink" Target="https://www.layer123.com/sdn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pypi.python.org/" TargetMode="External"/><Relationship Id="rId4" Type="http://schemas.openxmlformats.org/officeDocument/2006/relationships/hyperlink" Target="https://www.debian.org/" TargetMode="External"/><Relationship Id="rId1" Type="http://schemas.openxmlformats.org/officeDocument/2006/relationships/slideLayout" Target="../slideLayouts/slideLayout10.xml"/><Relationship Id="rId2" Type="http://schemas.openxmlformats.org/officeDocument/2006/relationships/hyperlink" Target="https://github.com/mamiproject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observatory.mami-project.eu/" TargetMode="External"/><Relationship Id="rId4" Type="http://schemas.openxmlformats.org/officeDocument/2006/relationships/hyperlink" Target="https://pathspider.net/" TargetMode="External"/><Relationship Id="rId1" Type="http://schemas.openxmlformats.org/officeDocument/2006/relationships/slideLayout" Target="../slideLayouts/slideLayout10.xml"/><Relationship Id="rId2" Type="http://schemas.openxmlformats.org/officeDocument/2006/relationships/hyperlink" Target="https://mami-project.eu/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WP4: Standardisation, Dissemination &amp; Exploitation</a:t>
            </a:r>
            <a:endParaRPr lang="en-GB" dirty="0"/>
          </a:p>
        </p:txBody>
      </p:sp>
      <p:sp>
        <p:nvSpPr>
          <p:cNvPr id="8" name="Untertitel 7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Diego R. Lopez </a:t>
            </a:r>
            <a:r>
              <a:rPr lang="en-US" sz="3200" dirty="0"/>
              <a:t>(TID)</a:t>
            </a:r>
          </a:p>
        </p:txBody>
      </p:sp>
    </p:spTree>
    <p:extLst>
      <p:ext uri="{BB962C8B-B14F-4D97-AF65-F5344CB8AC3E}">
        <p14:creationId xmlns:p14="http://schemas.microsoft.com/office/powerpoint/2010/main" val="9962103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Standardisation Activities on Transport Interfaces and </a:t>
            </a:r>
            <a:r>
              <a:rPr lang="en-GB" sz="4000" dirty="0" smtClean="0"/>
              <a:t>Security - Documents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1"/>
            <a:r>
              <a:rPr lang="en-GB" dirty="0"/>
              <a:t>RFC 8095</a:t>
            </a:r>
          </a:p>
          <a:p>
            <a:pPr lvl="1"/>
            <a:r>
              <a:rPr lang="en-GB" dirty="0"/>
              <a:t>draft-</a:t>
            </a:r>
            <a:r>
              <a:rPr lang="en-GB" dirty="0" err="1"/>
              <a:t>trammell</a:t>
            </a:r>
            <a:r>
              <a:rPr lang="en-GB" dirty="0"/>
              <a:t>-taps-post-sockets 		</a:t>
            </a:r>
            <a:endParaRPr lang="en-GB" dirty="0" smtClean="0"/>
          </a:p>
          <a:p>
            <a:pPr lvl="1"/>
            <a:r>
              <a:rPr lang="en-GB" dirty="0" smtClean="0"/>
              <a:t>draft-</a:t>
            </a:r>
            <a:r>
              <a:rPr lang="en-GB" dirty="0" err="1" smtClean="0"/>
              <a:t>kuehlewind</a:t>
            </a:r>
            <a:r>
              <a:rPr lang="en-GB" dirty="0" smtClean="0"/>
              <a:t>-crypto-</a:t>
            </a:r>
            <a:r>
              <a:rPr lang="en-GB" dirty="0" err="1" smtClean="0"/>
              <a:t>sep</a:t>
            </a:r>
            <a:r>
              <a:rPr lang="en-GB" dirty="0" smtClean="0"/>
              <a:t> </a:t>
            </a:r>
            <a:endParaRPr lang="en-GB" dirty="0"/>
          </a:p>
          <a:p>
            <a:pPr lvl="1"/>
            <a:r>
              <a:rPr lang="en-GB" dirty="0"/>
              <a:t>draft-</a:t>
            </a:r>
            <a:r>
              <a:rPr lang="en-GB" dirty="0" err="1"/>
              <a:t>ietf</a:t>
            </a:r>
            <a:r>
              <a:rPr lang="en-GB" dirty="0"/>
              <a:t>-acme-star						</a:t>
            </a:r>
            <a:endParaRPr lang="en-GB" dirty="0" smtClean="0"/>
          </a:p>
          <a:p>
            <a:pPr lvl="1"/>
            <a:r>
              <a:rPr lang="en-GB" dirty="0" smtClean="0"/>
              <a:t>draft-</a:t>
            </a:r>
            <a:r>
              <a:rPr lang="en-GB" dirty="0" err="1" smtClean="0"/>
              <a:t>sheffer</a:t>
            </a:r>
            <a:r>
              <a:rPr lang="en-GB" dirty="0" smtClean="0"/>
              <a:t>-acme-star-request</a:t>
            </a:r>
            <a:endParaRPr lang="en-GB" dirty="0"/>
          </a:p>
          <a:p>
            <a:pPr lvl="1"/>
            <a:r>
              <a:rPr lang="en-GB" dirty="0"/>
              <a:t>draft-</a:t>
            </a:r>
            <a:r>
              <a:rPr lang="en-GB" dirty="0" err="1"/>
              <a:t>mavrogiannopoulos</a:t>
            </a:r>
            <a:r>
              <a:rPr lang="en-GB" dirty="0"/>
              <a:t>-</a:t>
            </a:r>
            <a:r>
              <a:rPr lang="en-GB" dirty="0" err="1"/>
              <a:t>tls-cid</a:t>
            </a:r>
            <a:endParaRPr lang="en-GB" dirty="0"/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A36C8A0-BAEB-42C3-A2D9-B1F0D6FD294D}" type="slidenum">
              <a:rPr lang="de-CH" smtClean="0"/>
              <a:pPr/>
              <a:t>10</a:t>
            </a:fld>
            <a:endParaRPr lang="de-CH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smtClean="0"/>
              <a:t>29.01.2016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389422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Publications and </a:t>
            </a:r>
            <a:r>
              <a:rPr lang="en-GB" dirty="0"/>
              <a:t>Workshops 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Twelve different publications and conference participations</a:t>
            </a:r>
          </a:p>
          <a:p>
            <a:pPr lvl="1"/>
            <a:r>
              <a:rPr lang="en-US" dirty="0" smtClean="0"/>
              <a:t>IEEE Internet Computing, EUCNC, ANRW, ITC, SIGCOMM </a:t>
            </a:r>
            <a:r>
              <a:rPr lang="en-US" dirty="0" smtClean="0"/>
              <a:t>CCR, IEEE/IFIP CNSM…</a:t>
            </a:r>
            <a:endParaRPr lang="en-US" dirty="0" smtClean="0"/>
          </a:p>
          <a:p>
            <a:r>
              <a:rPr lang="en-US" dirty="0" smtClean="0"/>
              <a:t>Joint workshop with the MONROE project (MS6)</a:t>
            </a:r>
          </a:p>
          <a:p>
            <a:pPr lvl="1"/>
            <a:r>
              <a:rPr lang="en-US" dirty="0"/>
              <a:t>Mobile Network Measurements (</a:t>
            </a:r>
            <a:r>
              <a:rPr lang="en-US" dirty="0" smtClean="0"/>
              <a:t>MNM)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n </a:t>
            </a:r>
            <a:r>
              <a:rPr lang="en-US" dirty="0"/>
              <a:t>conjunction with </a:t>
            </a:r>
            <a:r>
              <a:rPr lang="en-US" dirty="0" smtClean="0"/>
              <a:t>the TMA </a:t>
            </a:r>
            <a:r>
              <a:rPr lang="en-US" dirty="0"/>
              <a:t>Conference </a:t>
            </a:r>
            <a:r>
              <a:rPr lang="en-US" dirty="0" smtClean="0"/>
              <a:t>2017, </a:t>
            </a:r>
            <a:r>
              <a:rPr lang="en-US" dirty="0"/>
              <a:t>in </a:t>
            </a:r>
            <a:r>
              <a:rPr lang="en-US" dirty="0" smtClean="0"/>
              <a:t>Dublin/</a:t>
            </a:r>
            <a:r>
              <a:rPr lang="en-US" dirty="0" err="1" smtClean="0"/>
              <a:t>Maynooth</a:t>
            </a:r>
            <a:endParaRPr lang="en-US" dirty="0" smtClean="0"/>
          </a:p>
          <a:p>
            <a:pPr lvl="1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://tma.ifip.org/workshops/mnm17-workshop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Small </a:t>
            </a:r>
            <a:r>
              <a:rPr lang="en-US" dirty="0"/>
              <a:t>and focused workshop </a:t>
            </a:r>
            <a:r>
              <a:rPr lang="en-US" dirty="0" smtClean="0"/>
              <a:t>in Zurich</a:t>
            </a:r>
          </a:p>
          <a:p>
            <a:pPr lvl="1"/>
            <a:r>
              <a:rPr lang="en-US" dirty="0" smtClean="0"/>
              <a:t>By invitation only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iscussion </a:t>
            </a:r>
            <a:r>
              <a:rPr lang="en-US" dirty="0"/>
              <a:t>of a new sockets </a:t>
            </a:r>
            <a:r>
              <a:rPr lang="en-US" dirty="0" smtClean="0"/>
              <a:t>API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eading </a:t>
            </a:r>
            <a:r>
              <a:rPr lang="en-US" dirty="0"/>
              <a:t>to input provided to the IETF TAPS </a:t>
            </a:r>
            <a:r>
              <a:rPr lang="en-US" dirty="0" smtClean="0"/>
              <a:t>WG</a:t>
            </a:r>
          </a:p>
          <a:p>
            <a:pPr lvl="1"/>
            <a:r>
              <a:rPr lang="en-US" dirty="0" smtClean="0"/>
              <a:t>Direct collaboration with the NEAT project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A36C8A0-BAEB-42C3-A2D9-B1F0D6FD294D}" type="slidenum">
              <a:rPr lang="en-GB" smtClean="0"/>
              <a:pPr/>
              <a:t>11</a:t>
            </a:fld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6906793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Industrial Exploitation</a:t>
            </a:r>
            <a:br>
              <a:rPr lang="en-GB" dirty="0" smtClean="0"/>
            </a:br>
            <a:r>
              <a:rPr lang="en-GB" dirty="0" smtClean="0"/>
              <a:t>TID</a:t>
            </a:r>
            <a:endParaRPr lang="en-GB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TID </a:t>
            </a:r>
            <a:r>
              <a:rPr lang="en-US" dirty="0" smtClean="0"/>
              <a:t>working </a:t>
            </a:r>
            <a:r>
              <a:rPr lang="en-US" dirty="0"/>
              <a:t>to apply </a:t>
            </a:r>
            <a:r>
              <a:rPr lang="en-US" dirty="0" smtClean="0"/>
              <a:t>results </a:t>
            </a:r>
            <a:r>
              <a:rPr lang="en-US" dirty="0"/>
              <a:t>to </a:t>
            </a:r>
            <a:r>
              <a:rPr lang="en-US" dirty="0" smtClean="0"/>
              <a:t>services </a:t>
            </a:r>
            <a:r>
              <a:rPr lang="en-US" dirty="0"/>
              <a:t>provided by Telefonica Business </a:t>
            </a:r>
            <a:r>
              <a:rPr lang="en-US" dirty="0" smtClean="0"/>
              <a:t>Units</a:t>
            </a:r>
          </a:p>
          <a:p>
            <a:pPr lvl="1"/>
            <a:r>
              <a:rPr lang="en-US" dirty="0" smtClean="0"/>
              <a:t>Utilizing </a:t>
            </a:r>
            <a:r>
              <a:rPr lang="en-US" dirty="0"/>
              <a:t>and contributing to measurement data in the MAMI </a:t>
            </a:r>
            <a:r>
              <a:rPr lang="en-US" dirty="0" smtClean="0"/>
              <a:t>PTO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pplying </a:t>
            </a:r>
            <a:r>
              <a:rPr lang="en-US" dirty="0"/>
              <a:t>the MCP to NFV and cloud-based services in the Telefonica </a:t>
            </a:r>
            <a:r>
              <a:rPr lang="en-US" dirty="0" smtClean="0"/>
              <a:t>portfolio</a:t>
            </a:r>
          </a:p>
          <a:p>
            <a:r>
              <a:rPr lang="en-GB" dirty="0" smtClean="0"/>
              <a:t>MCP-based signalling to be applied to UNICA, Telefonica’s NFVI</a:t>
            </a:r>
          </a:p>
          <a:p>
            <a:r>
              <a:rPr lang="en-GB" dirty="0" smtClean="0"/>
              <a:t>Apply the service differentiation </a:t>
            </a:r>
            <a:r>
              <a:rPr lang="en-GB" dirty="0"/>
              <a:t>function of MCP </a:t>
            </a:r>
            <a:r>
              <a:rPr lang="en-GB" dirty="0" smtClean="0"/>
              <a:t>in </a:t>
            </a:r>
            <a:r>
              <a:rPr lang="en-GB" dirty="0" err="1"/>
              <a:t>Niji</a:t>
            </a:r>
            <a:r>
              <a:rPr lang="en-GB" dirty="0"/>
              <a:t> to improve user </a:t>
            </a:r>
            <a:r>
              <a:rPr lang="en-GB" dirty="0" smtClean="0"/>
              <a:t>experience</a:t>
            </a:r>
          </a:p>
          <a:p>
            <a:pPr lvl="1"/>
            <a:r>
              <a:rPr lang="en-GB" dirty="0" err="1" smtClean="0"/>
              <a:t>Niji</a:t>
            </a:r>
            <a:r>
              <a:rPr lang="en-GB" dirty="0" smtClean="0"/>
              <a:t> is a Telefonica anonymization and optimisation service being deployed on UNICA</a:t>
            </a:r>
          </a:p>
          <a:p>
            <a:r>
              <a:rPr lang="en-GB" dirty="0" smtClean="0"/>
              <a:t>Support for policy-based management in </a:t>
            </a:r>
            <a:r>
              <a:rPr lang="en-GB" dirty="0" err="1" smtClean="0"/>
              <a:t>vHE</a:t>
            </a:r>
            <a:r>
              <a:rPr lang="en-GB" dirty="0" smtClean="0"/>
              <a:t> (virtualised Home Environments)</a:t>
            </a:r>
          </a:p>
          <a:p>
            <a:pPr lvl="1"/>
            <a:r>
              <a:rPr lang="en-GB" dirty="0" smtClean="0"/>
              <a:t>The virtualised home environment is the first commercial NFV pilot</a:t>
            </a:r>
          </a:p>
          <a:p>
            <a:r>
              <a:rPr lang="en-GB" dirty="0" smtClean="0"/>
              <a:t>Considering the support for measurement facilities deployed on the NFVI</a:t>
            </a:r>
            <a:endParaRPr lang="en-GB" dirty="0"/>
          </a:p>
          <a:p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A36C8A0-BAEB-42C3-A2D9-B1F0D6FD294D}" type="slidenum">
              <a:rPr lang="en-GB" smtClean="0"/>
              <a:pPr/>
              <a:t>12</a:t>
            </a:fld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89187006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Industrial </a:t>
            </a:r>
            <a:r>
              <a:rPr lang="en-GB" dirty="0" smtClean="0"/>
              <a:t>Exploitation</a:t>
            </a:r>
            <a:br>
              <a:rPr lang="en-GB" dirty="0" smtClean="0"/>
            </a:br>
            <a:r>
              <a:rPr lang="en-GB" dirty="0" smtClean="0"/>
              <a:t>Nokia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Nokia investigates to integrate MAMI results into the </a:t>
            </a:r>
            <a:r>
              <a:rPr lang="en-GB" dirty="0" err="1"/>
              <a:t>Velocix</a:t>
            </a:r>
            <a:r>
              <a:rPr lang="en-GB" dirty="0"/>
              <a:t> product line</a:t>
            </a:r>
          </a:p>
          <a:p>
            <a:pPr lvl="1"/>
            <a:r>
              <a:rPr lang="en-GB" dirty="0"/>
              <a:t>CDN, </a:t>
            </a:r>
            <a:r>
              <a:rPr lang="en-GB" dirty="0" err="1"/>
              <a:t>mABR</a:t>
            </a:r>
            <a:r>
              <a:rPr lang="en-GB" dirty="0"/>
              <a:t>, and Personalisation Platform</a:t>
            </a:r>
          </a:p>
          <a:p>
            <a:pPr lvl="1"/>
            <a:r>
              <a:rPr lang="en-GB" dirty="0"/>
              <a:t>Enhanced cooperation with the mobile network, better </a:t>
            </a:r>
            <a:r>
              <a:rPr lang="en-GB" dirty="0" err="1"/>
              <a:t>QoE</a:t>
            </a:r>
            <a:r>
              <a:rPr lang="en-GB" dirty="0"/>
              <a:t>, and expanded personalisation functionality for OTT video delivery </a:t>
            </a:r>
          </a:p>
          <a:p>
            <a:r>
              <a:rPr lang="en-GB" dirty="0"/>
              <a:t>Initial experiments in the radio segments, both for </a:t>
            </a:r>
            <a:r>
              <a:rPr lang="en-GB" dirty="0" err="1"/>
              <a:t>eNodeB</a:t>
            </a:r>
            <a:r>
              <a:rPr lang="en-GB" dirty="0"/>
              <a:t> and terminal equipment</a:t>
            </a:r>
          </a:p>
          <a:p>
            <a:pPr lvl="1"/>
            <a:r>
              <a:rPr lang="en-GB" dirty="0"/>
              <a:t>Verify the hypothesis that explicit packet markings are beneficial</a:t>
            </a:r>
          </a:p>
          <a:p>
            <a:pPr lvl="1"/>
            <a:r>
              <a:rPr lang="en-GB" dirty="0"/>
              <a:t>Evaluate energy and scheduling efficiency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A36C8A0-BAEB-42C3-A2D9-B1F0D6FD294D}" type="slidenum">
              <a:rPr lang="de-CH" smtClean="0"/>
              <a:pPr/>
              <a:t>13</a:t>
            </a:fld>
            <a:endParaRPr lang="de-CH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smtClean="0"/>
              <a:t>29.01.2016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604211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Industrial Contacts and Dissemination</a:t>
            </a:r>
            <a:endParaRPr lang="en-GB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Active collaboration with GSMA</a:t>
            </a:r>
          </a:p>
          <a:p>
            <a:pPr lvl="1"/>
            <a:r>
              <a:rPr lang="en-GB" dirty="0" smtClean="0"/>
              <a:t>In the framework of GSMA’s POP Internet WG</a:t>
            </a:r>
            <a:endParaRPr lang="en-GB" dirty="0"/>
          </a:p>
          <a:p>
            <a:pPr lvl="1"/>
            <a:r>
              <a:rPr lang="en-GB" dirty="0" smtClean="0"/>
              <a:t>Experiments </a:t>
            </a:r>
            <a:r>
              <a:rPr lang="en-GB" dirty="0"/>
              <a:t>to evaluate the </a:t>
            </a:r>
            <a:r>
              <a:rPr lang="en-GB" dirty="0" smtClean="0"/>
              <a:t>application of </a:t>
            </a:r>
            <a:r>
              <a:rPr lang="en-GB" dirty="0" err="1" smtClean="0"/>
              <a:t>LoLa</a:t>
            </a:r>
            <a:r>
              <a:rPr lang="en-GB" dirty="0" smtClean="0"/>
              <a:t> </a:t>
            </a:r>
            <a:r>
              <a:rPr lang="en-GB" dirty="0"/>
              <a:t>(Loss vs Latency) classification schemes </a:t>
            </a:r>
            <a:r>
              <a:rPr lang="en-GB" dirty="0" smtClean="0"/>
              <a:t>in mobile networks</a:t>
            </a:r>
          </a:p>
          <a:p>
            <a:pPr lvl="1"/>
            <a:r>
              <a:rPr lang="en-GB" dirty="0" smtClean="0"/>
              <a:t>Chairing </a:t>
            </a:r>
            <a:r>
              <a:rPr lang="en-GB" dirty="0"/>
              <a:t>the Content Classification project </a:t>
            </a:r>
            <a:r>
              <a:rPr lang="en-GB" dirty="0" smtClean="0"/>
              <a:t>, </a:t>
            </a:r>
            <a:r>
              <a:rPr lang="en-GB" dirty="0" smtClean="0"/>
              <a:t>focusing </a:t>
            </a:r>
            <a:r>
              <a:rPr lang="en-GB" dirty="0"/>
              <a:t>on defining and executing the “1-bit </a:t>
            </a:r>
            <a:r>
              <a:rPr lang="en-GB" dirty="0" smtClean="0"/>
              <a:t>Experiment”</a:t>
            </a:r>
          </a:p>
          <a:p>
            <a:pPr lvl="1"/>
            <a:r>
              <a:rPr lang="en-GB" dirty="0" smtClean="0"/>
              <a:t>Will eventually </a:t>
            </a:r>
            <a:r>
              <a:rPr lang="en-GB" dirty="0"/>
              <a:t>translate in a public report and the availability of open-source </a:t>
            </a:r>
            <a:r>
              <a:rPr lang="en-GB" dirty="0" smtClean="0"/>
              <a:t>software</a:t>
            </a:r>
          </a:p>
          <a:p>
            <a:pPr lvl="1"/>
            <a:r>
              <a:rPr lang="en-GB" dirty="0" smtClean="0"/>
              <a:t>Alignment of observatory data collection and access</a:t>
            </a:r>
          </a:p>
          <a:p>
            <a:pPr lvl="1"/>
            <a:r>
              <a:rPr lang="en-GB" dirty="0" smtClean="0"/>
              <a:t>Two-way coordination on other MCP-related initiatives</a:t>
            </a:r>
            <a:endParaRPr lang="en-GB" dirty="0"/>
          </a:p>
          <a:p>
            <a:r>
              <a:rPr lang="en-GB" dirty="0" smtClean="0"/>
              <a:t>Introducing MAMI at the SDN World Congress</a:t>
            </a:r>
          </a:p>
          <a:p>
            <a:pPr lvl="1"/>
            <a:r>
              <a:rPr lang="en-GB" dirty="0" smtClean="0"/>
              <a:t>The Hague, October 2016 </a:t>
            </a:r>
            <a:r>
              <a:rPr lang="en-GB" dirty="0"/>
              <a:t>- </a:t>
            </a:r>
            <a:r>
              <a:rPr lang="en-GB" dirty="0">
                <a:hlinkClick r:id="rId2"/>
              </a:rPr>
              <a:t>https://</a:t>
            </a:r>
            <a:r>
              <a:rPr lang="en-GB" dirty="0" smtClean="0">
                <a:hlinkClick r:id="rId2"/>
              </a:rPr>
              <a:t>www.layer123.com/sdn</a:t>
            </a:r>
            <a:r>
              <a:rPr lang="en-GB" dirty="0" smtClean="0"/>
              <a:t> </a:t>
            </a:r>
            <a:endParaRPr lang="en-GB" dirty="0"/>
          </a:p>
          <a:p>
            <a:pPr lvl="1"/>
            <a:r>
              <a:rPr lang="en-GB" dirty="0" smtClean="0"/>
              <a:t>Introduce the </a:t>
            </a:r>
            <a:r>
              <a:rPr lang="en-GB" dirty="0"/>
              <a:t>project </a:t>
            </a:r>
            <a:r>
              <a:rPr lang="en-GB" dirty="0" smtClean="0"/>
              <a:t>goals</a:t>
            </a:r>
            <a:r>
              <a:rPr lang="en-GB" dirty="0"/>
              <a:t>, and </a:t>
            </a:r>
            <a:r>
              <a:rPr lang="en-GB" dirty="0" smtClean="0"/>
              <a:t>first results </a:t>
            </a:r>
            <a:r>
              <a:rPr lang="en-GB" dirty="0"/>
              <a:t>in connection with the Software Network concepts </a:t>
            </a:r>
            <a:endParaRPr lang="en-GB" dirty="0" smtClean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A36C8A0-BAEB-42C3-A2D9-B1F0D6FD294D}" type="slidenum">
              <a:rPr lang="en-GB" smtClean="0"/>
              <a:pPr/>
              <a:t>14</a:t>
            </a:fld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01727135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Academic Exploitation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sz="2800" dirty="0" smtClean="0"/>
              <a:t>ETH Zurich</a:t>
            </a:r>
          </a:p>
          <a:p>
            <a:pPr lvl="1"/>
            <a:r>
              <a:rPr lang="en-GB" sz="2400" dirty="0" smtClean="0"/>
              <a:t>Multiple students theses on continues measurement/PTO, </a:t>
            </a:r>
            <a:r>
              <a:rPr lang="en-GB" sz="2400" dirty="0" err="1" smtClean="0"/>
              <a:t>PATHspider</a:t>
            </a:r>
            <a:r>
              <a:rPr lang="en-GB" sz="2400" dirty="0" smtClean="0"/>
              <a:t> </a:t>
            </a:r>
            <a:r>
              <a:rPr lang="en-GB" sz="2400" dirty="0" err="1" smtClean="0"/>
              <a:t>tracebox</a:t>
            </a:r>
            <a:r>
              <a:rPr lang="en-GB" sz="2400" dirty="0" smtClean="0"/>
              <a:t>, and low-latency</a:t>
            </a:r>
          </a:p>
          <a:p>
            <a:pPr lvl="1"/>
            <a:r>
              <a:rPr lang="en-GB" sz="2400" dirty="0"/>
              <a:t>D</a:t>
            </a:r>
            <a:r>
              <a:rPr lang="en-GB" sz="2400" dirty="0" smtClean="0"/>
              <a:t>octoral student on </a:t>
            </a:r>
            <a:r>
              <a:rPr lang="en-GB" sz="2400" dirty="0"/>
              <a:t>MCP </a:t>
            </a:r>
            <a:r>
              <a:rPr lang="en-GB" sz="2400" dirty="0" smtClean="0"/>
              <a:t>implementation and explicit </a:t>
            </a:r>
            <a:r>
              <a:rPr lang="en-GB" sz="2400" dirty="0"/>
              <a:t>protocol support of </a:t>
            </a:r>
            <a:r>
              <a:rPr lang="en-GB" sz="2400" dirty="0" smtClean="0"/>
              <a:t>passive </a:t>
            </a:r>
            <a:r>
              <a:rPr lang="en-GB" sz="2400" dirty="0"/>
              <a:t>measurement </a:t>
            </a:r>
          </a:p>
          <a:p>
            <a:r>
              <a:rPr lang="en-GB" sz="2800" dirty="0" smtClean="0"/>
              <a:t>ZHAW </a:t>
            </a:r>
          </a:p>
          <a:p>
            <a:pPr lvl="1"/>
            <a:r>
              <a:rPr lang="en-GB" sz="2400" dirty="0" smtClean="0"/>
              <a:t>Bachelor </a:t>
            </a:r>
            <a:r>
              <a:rPr lang="en-GB" sz="2400" dirty="0"/>
              <a:t>and project theses </a:t>
            </a:r>
            <a:r>
              <a:rPr lang="en-GB" sz="2400" dirty="0" smtClean="0"/>
              <a:t>on </a:t>
            </a:r>
            <a:r>
              <a:rPr lang="en-GB" sz="2400" dirty="0"/>
              <a:t>Linux kernel development </a:t>
            </a:r>
            <a:r>
              <a:rPr lang="en-GB" sz="2400" dirty="0" smtClean="0"/>
              <a:t>with </a:t>
            </a:r>
            <a:r>
              <a:rPr lang="en-GB" sz="2400" dirty="0"/>
              <a:t>new </a:t>
            </a:r>
            <a:r>
              <a:rPr lang="en-GB" sz="2400" dirty="0" smtClean="0"/>
              <a:t>protocols and observatory</a:t>
            </a:r>
          </a:p>
          <a:p>
            <a:pPr lvl="1"/>
            <a:r>
              <a:rPr lang="en-GB" sz="2400" dirty="0" smtClean="0"/>
              <a:t>Teaching</a:t>
            </a:r>
            <a:r>
              <a:rPr lang="en-GB" sz="2400" dirty="0"/>
              <a:t>:</a:t>
            </a:r>
            <a:r>
              <a:rPr lang="en-GB" sz="2400" dirty="0" smtClean="0"/>
              <a:t> PLUS principles as an example of </a:t>
            </a:r>
            <a:r>
              <a:rPr lang="en-GB" sz="2400" dirty="0" err="1" smtClean="0"/>
              <a:t>tradeoffs</a:t>
            </a:r>
            <a:r>
              <a:rPr lang="en-GB" sz="2400" dirty="0" smtClean="0"/>
              <a:t> between privacy and </a:t>
            </a:r>
            <a:r>
              <a:rPr lang="en-GB" sz="2400" dirty="0" smtClean="0"/>
              <a:t>manageability</a:t>
            </a:r>
            <a:endParaRPr lang="en-GB" sz="2400" dirty="0" smtClean="0"/>
          </a:p>
          <a:p>
            <a:r>
              <a:rPr lang="en-GB" sz="2800" dirty="0" smtClean="0"/>
              <a:t>University of Aberdeen</a:t>
            </a:r>
          </a:p>
          <a:p>
            <a:pPr lvl="1"/>
            <a:r>
              <a:rPr lang="en-GB" sz="2400" dirty="0" smtClean="0"/>
              <a:t>MAMI results as input for teaching and </a:t>
            </a:r>
            <a:r>
              <a:rPr lang="en-GB" sz="2400" dirty="0"/>
              <a:t>postgraduate </a:t>
            </a:r>
            <a:r>
              <a:rPr lang="en-GB" sz="2400" dirty="0" smtClean="0"/>
              <a:t>education</a:t>
            </a:r>
            <a:endParaRPr lang="en-GB" sz="2400" dirty="0"/>
          </a:p>
          <a:p>
            <a:pPr lvl="1"/>
            <a:r>
              <a:rPr lang="en-GB" sz="2400" dirty="0" smtClean="0"/>
              <a:t>basis  to stimulate </a:t>
            </a:r>
            <a:r>
              <a:rPr lang="en-GB" sz="2400" dirty="0"/>
              <a:t>future </a:t>
            </a:r>
            <a:r>
              <a:rPr lang="en-GB" sz="2400" dirty="0" smtClean="0"/>
              <a:t>develop </a:t>
            </a:r>
            <a:r>
              <a:rPr lang="en-GB" sz="2400" dirty="0"/>
              <a:t>closer relationships with key industry </a:t>
            </a:r>
            <a:r>
              <a:rPr lang="en-GB" sz="2400" dirty="0" smtClean="0"/>
              <a:t>players</a:t>
            </a:r>
          </a:p>
          <a:p>
            <a:r>
              <a:rPr lang="en-GB" sz="2800" dirty="0" err="1" smtClean="0"/>
              <a:t>Simula</a:t>
            </a:r>
            <a:r>
              <a:rPr lang="en-GB" sz="2800" dirty="0" smtClean="0"/>
              <a:t> Research Laboratory </a:t>
            </a:r>
          </a:p>
          <a:p>
            <a:pPr lvl="1"/>
            <a:r>
              <a:rPr lang="en-GB" sz="2400" dirty="0" smtClean="0"/>
              <a:t>Expanding the network </a:t>
            </a:r>
            <a:r>
              <a:rPr lang="en-GB" sz="2400" dirty="0"/>
              <a:t>of research partners </a:t>
            </a:r>
            <a:r>
              <a:rPr lang="en-GB" sz="2400" dirty="0" smtClean="0"/>
              <a:t>and leveraging results/experience in </a:t>
            </a:r>
            <a:r>
              <a:rPr lang="en-GB" sz="2400" dirty="0"/>
              <a:t>future </a:t>
            </a:r>
            <a:r>
              <a:rPr lang="en-GB" sz="2400" dirty="0" smtClean="0"/>
              <a:t>projects</a:t>
            </a:r>
          </a:p>
          <a:p>
            <a:r>
              <a:rPr lang="en-GB" sz="2800" dirty="0" smtClean="0"/>
              <a:t>University of Liege </a:t>
            </a:r>
          </a:p>
          <a:p>
            <a:pPr lvl="1"/>
            <a:r>
              <a:rPr lang="en-GB" sz="2400" dirty="0" smtClean="0"/>
              <a:t>Teaching for master student courses on measuring </a:t>
            </a:r>
            <a:r>
              <a:rPr lang="en-GB" sz="2400" dirty="0"/>
              <a:t>middleboxes </a:t>
            </a:r>
            <a:r>
              <a:rPr lang="en-GB" sz="2400" dirty="0" smtClean="0"/>
              <a:t>interference and modelling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A36C8A0-BAEB-42C3-A2D9-B1F0D6FD294D}" type="slidenum">
              <a:rPr lang="de-CH" smtClean="0"/>
              <a:pPr/>
              <a:t>15</a:t>
            </a:fld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116241694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MAMI code hosted </a:t>
            </a:r>
            <a:r>
              <a:rPr lang="en-US" dirty="0"/>
              <a:t>on </a:t>
            </a:r>
            <a:r>
              <a:rPr lang="en-US" dirty="0" smtClean="0"/>
              <a:t>github.com: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github.com/mamiproject</a:t>
            </a:r>
            <a:endParaRPr lang="en-US" dirty="0"/>
          </a:p>
          <a:p>
            <a:pPr lvl="1"/>
            <a:r>
              <a:rPr lang="en-US" dirty="0" smtClean="0"/>
              <a:t>46 repos</a:t>
            </a:r>
            <a:endParaRPr lang="en-US" dirty="0" smtClean="0"/>
          </a:p>
          <a:p>
            <a:r>
              <a:rPr lang="en-US" dirty="0" err="1" smtClean="0"/>
              <a:t>PATHspider</a:t>
            </a:r>
            <a:r>
              <a:rPr lang="en-US" dirty="0" smtClean="0"/>
              <a:t> releases (through software </a:t>
            </a:r>
            <a:r>
              <a:rPr lang="en-US" dirty="0"/>
              <a:t>distribution </a:t>
            </a:r>
            <a:r>
              <a:rPr lang="en-US" dirty="0" smtClean="0"/>
              <a:t>systems)</a:t>
            </a:r>
          </a:p>
          <a:p>
            <a:pPr lvl="1"/>
            <a:r>
              <a:rPr lang="en-US" dirty="0" err="1"/>
              <a:t>PATHspider</a:t>
            </a:r>
            <a:r>
              <a:rPr lang="en-US" dirty="0"/>
              <a:t> </a:t>
            </a:r>
            <a:r>
              <a:rPr lang="en-US" dirty="0" smtClean="0"/>
              <a:t>1.0.0 </a:t>
            </a:r>
            <a:r>
              <a:rPr lang="en-US" dirty="0"/>
              <a:t>and </a:t>
            </a:r>
            <a:r>
              <a:rPr lang="en-US" dirty="0" smtClean="0"/>
              <a:t>1.0.1, at the Python </a:t>
            </a:r>
            <a:r>
              <a:rPr lang="en-US" dirty="0"/>
              <a:t>Package </a:t>
            </a:r>
            <a:r>
              <a:rPr lang="en-US" dirty="0" smtClean="0"/>
              <a:t>Index </a:t>
            </a:r>
            <a:r>
              <a:rPr lang="en-US" dirty="0"/>
              <a:t>- </a:t>
            </a:r>
            <a:r>
              <a:rPr lang="en-US" dirty="0">
                <a:hlinkClick r:id="rId3"/>
              </a:rPr>
              <a:t>https://pypi.python.org/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err="1"/>
              <a:t>PATHspider</a:t>
            </a:r>
            <a:r>
              <a:rPr lang="en-US" dirty="0"/>
              <a:t> </a:t>
            </a:r>
            <a:r>
              <a:rPr lang="en-US" dirty="0" smtClean="0"/>
              <a:t>1.0.1, at </a:t>
            </a:r>
            <a:r>
              <a:rPr lang="en-US" dirty="0" err="1" smtClean="0"/>
              <a:t>Debian</a:t>
            </a:r>
            <a:r>
              <a:rPr lang="en-US" dirty="0" smtClean="0"/>
              <a:t> </a:t>
            </a:r>
            <a:r>
              <a:rPr lang="en-US" dirty="0"/>
              <a:t>Operating </a:t>
            </a:r>
            <a:r>
              <a:rPr lang="en-US" dirty="0" smtClean="0"/>
              <a:t>System - </a:t>
            </a: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www.debian.org</a:t>
            </a:r>
            <a:r>
              <a:rPr lang="en-US" dirty="0" smtClean="0"/>
              <a:t>/ </a:t>
            </a:r>
          </a:p>
          <a:p>
            <a:pPr lvl="1"/>
            <a:r>
              <a:rPr lang="en-US" dirty="0" smtClean="0"/>
              <a:t>2.0.0 is coming </a:t>
            </a:r>
            <a:r>
              <a:rPr lang="en-US" dirty="0" smtClean="0"/>
              <a:t>soon</a:t>
            </a:r>
            <a:r>
              <a:rPr lang="en-US" dirty="0" smtClean="0"/>
              <a:t>!</a:t>
            </a:r>
          </a:p>
          <a:p>
            <a:r>
              <a:rPr lang="en-US" dirty="0" smtClean="0"/>
              <a:t>Regular participation </a:t>
            </a:r>
            <a:r>
              <a:rPr lang="en-US" dirty="0"/>
              <a:t>in IETF </a:t>
            </a:r>
            <a:r>
              <a:rPr lang="en-US" dirty="0" err="1" smtClean="0"/>
              <a:t>Hackathons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A36C8A0-BAEB-42C3-A2D9-B1F0D6FD294D}" type="slidenum">
              <a:rPr lang="de-CH" smtClean="0"/>
              <a:pPr/>
              <a:t>16</a:t>
            </a:fld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108287466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Actions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The MAMI domains and website </a:t>
            </a:r>
          </a:p>
          <a:p>
            <a:pPr lvl="1"/>
            <a:r>
              <a:rPr lang="en-GB" dirty="0" smtClean="0">
                <a:hlinkClick r:id="rId2"/>
              </a:rPr>
              <a:t>https</a:t>
            </a:r>
            <a:r>
              <a:rPr lang="en-GB" dirty="0">
                <a:hlinkClick r:id="rId2"/>
              </a:rPr>
              <a:t>://mami-project.eu</a:t>
            </a:r>
            <a:r>
              <a:rPr lang="en-GB" dirty="0" smtClean="0">
                <a:hlinkClick r:id="rId2"/>
              </a:rPr>
              <a:t>/</a:t>
            </a:r>
            <a:r>
              <a:rPr lang="en-GB" dirty="0" smtClean="0"/>
              <a:t> </a:t>
            </a:r>
          </a:p>
          <a:p>
            <a:pPr lvl="2"/>
            <a:r>
              <a:rPr lang="en-GB" dirty="0" smtClean="0"/>
              <a:t>32 blog post in total, 20 new since July 2016; </a:t>
            </a:r>
          </a:p>
          <a:p>
            <a:pPr lvl="2"/>
            <a:r>
              <a:rPr lang="en-GB" dirty="0" smtClean="0"/>
              <a:t>Up-to-date list of publications and other documents in standardization</a:t>
            </a:r>
            <a:endParaRPr lang="en-GB" dirty="0"/>
          </a:p>
          <a:p>
            <a:pPr lvl="1"/>
            <a:r>
              <a:rPr lang="en-GB" dirty="0">
                <a:hlinkClick r:id="rId3"/>
              </a:rPr>
              <a:t>https://</a:t>
            </a:r>
            <a:r>
              <a:rPr lang="en-GB" dirty="0" smtClean="0">
                <a:hlinkClick r:id="rId3"/>
              </a:rPr>
              <a:t>observatory.mami-project.eu/</a:t>
            </a:r>
            <a:r>
              <a:rPr lang="en-GB" dirty="0" smtClean="0"/>
              <a:t> (the MAMI PTO)</a:t>
            </a:r>
          </a:p>
          <a:p>
            <a:pPr lvl="2"/>
            <a:r>
              <a:rPr lang="en-GB" dirty="0"/>
              <a:t>A</a:t>
            </a:r>
            <a:r>
              <a:rPr lang="en-GB" dirty="0" smtClean="0"/>
              <a:t>vailable </a:t>
            </a:r>
            <a:r>
              <a:rPr lang="en-GB" dirty="0" smtClean="0"/>
              <a:t>since </a:t>
            </a:r>
            <a:r>
              <a:rPr lang="en-GB" dirty="0"/>
              <a:t>May </a:t>
            </a:r>
            <a:r>
              <a:rPr lang="en-GB" dirty="0" smtClean="0"/>
              <a:t>2016</a:t>
            </a:r>
          </a:p>
          <a:p>
            <a:pPr lvl="1"/>
            <a:r>
              <a:rPr lang="en-GB" dirty="0">
                <a:hlinkClick r:id="rId4"/>
              </a:rPr>
              <a:t>https://pathspider.net</a:t>
            </a:r>
            <a:r>
              <a:rPr lang="en-GB" dirty="0" smtClean="0">
                <a:hlinkClick r:id="rId4"/>
              </a:rPr>
              <a:t>/</a:t>
            </a:r>
            <a:r>
              <a:rPr lang="en-GB" dirty="0" smtClean="0"/>
              <a:t> </a:t>
            </a:r>
            <a:endParaRPr lang="en-GB" dirty="0" smtClean="0"/>
          </a:p>
          <a:p>
            <a:r>
              <a:rPr lang="en-GB" dirty="0" smtClean="0"/>
              <a:t>The </a:t>
            </a:r>
            <a:r>
              <a:rPr lang="en-GB" dirty="0" smtClean="0"/>
              <a:t>MAMI Twitter </a:t>
            </a:r>
            <a:r>
              <a:rPr lang="en-GB" dirty="0" smtClean="0"/>
              <a:t>account - @</a:t>
            </a:r>
            <a:r>
              <a:rPr lang="en-GB" dirty="0" err="1" smtClean="0"/>
              <a:t>mamiproject</a:t>
            </a:r>
            <a:r>
              <a:rPr lang="en-GB" dirty="0" smtClean="0"/>
              <a:t> </a:t>
            </a:r>
            <a:endParaRPr lang="en-GB" dirty="0" smtClean="0"/>
          </a:p>
          <a:p>
            <a:pPr lvl="1"/>
            <a:r>
              <a:rPr lang="en-GB" dirty="0" smtClean="0"/>
              <a:t>151followers </a:t>
            </a:r>
            <a:endParaRPr lang="en-GB" dirty="0" smtClean="0"/>
          </a:p>
          <a:p>
            <a:pPr lvl="1"/>
            <a:r>
              <a:rPr lang="en-GB" dirty="0" smtClean="0"/>
              <a:t>233 </a:t>
            </a:r>
            <a:r>
              <a:rPr lang="en-GB" dirty="0"/>
              <a:t>tweets since June </a:t>
            </a:r>
            <a:r>
              <a:rPr lang="en-GB" dirty="0" smtClean="0"/>
              <a:t>2016</a:t>
            </a:r>
            <a:endParaRPr lang="en-GB" dirty="0"/>
          </a:p>
          <a:p>
            <a:r>
              <a:rPr lang="en-GB" dirty="0" smtClean="0"/>
              <a:t>Active coordination with the FIRE Dissemination WG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A36C8A0-BAEB-42C3-A2D9-B1F0D6FD294D}" type="slidenum">
              <a:rPr lang="de-CH" smtClean="0"/>
              <a:pPr/>
              <a:t>17</a:t>
            </a:fld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209803636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Coming WP4 Path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Continuous focus on standardization</a:t>
            </a:r>
          </a:p>
          <a:p>
            <a:pPr lvl="1"/>
            <a:r>
              <a:rPr lang="en-US" dirty="0" smtClean="0"/>
              <a:t>Technical contributions to create and influence new standards, especially within IETF/IRTF</a:t>
            </a:r>
            <a:r>
              <a:rPr lang="en-US" dirty="0"/>
              <a:t>: </a:t>
            </a:r>
            <a:r>
              <a:rPr lang="en-US" dirty="0" smtClean="0"/>
              <a:t>QUIC, TSVWG</a:t>
            </a:r>
            <a:r>
              <a:rPr lang="en-US" dirty="0"/>
              <a:t>, </a:t>
            </a:r>
            <a:r>
              <a:rPr lang="en-US" dirty="0" smtClean="0"/>
              <a:t>TAPS…</a:t>
            </a:r>
          </a:p>
          <a:p>
            <a:pPr lvl="1"/>
            <a:r>
              <a:rPr lang="en-US" dirty="0" smtClean="0"/>
              <a:t>Input into PANRG and MAPRG to bring awareness of research results in the IETF</a:t>
            </a:r>
          </a:p>
          <a:p>
            <a:pPr lvl="1"/>
            <a:r>
              <a:rPr lang="en-US" dirty="0" smtClean="0"/>
              <a:t>Specific inputs into SDOs and industry groups on mechanisms for </a:t>
            </a:r>
            <a:r>
              <a:rPr lang="en-US" dirty="0" err="1" smtClean="0"/>
              <a:t>middlebox</a:t>
            </a:r>
            <a:r>
              <a:rPr lang="en-US" dirty="0" smtClean="0"/>
              <a:t>-cooperative protocols: ETSI NFV, ETSI TC CYBER, IEEE ETI WG and GSMA Internet WG </a:t>
            </a:r>
          </a:p>
          <a:p>
            <a:pPr lvl="1"/>
            <a:r>
              <a:rPr lang="en-US" dirty="0" smtClean="0"/>
              <a:t>Planed Industry workshop collocated with IETF-101 in London in March (</a:t>
            </a:r>
            <a:r>
              <a:rPr lang="en-US" b="1" dirty="0" smtClean="0"/>
              <a:t>MS9</a:t>
            </a:r>
            <a:r>
              <a:rPr lang="en-US" dirty="0" smtClean="0"/>
              <a:t>)</a:t>
            </a:r>
          </a:p>
          <a:p>
            <a:r>
              <a:rPr lang="en-US" dirty="0" smtClean="0"/>
              <a:t>Continue building awareness in the research and scientific community</a:t>
            </a:r>
          </a:p>
          <a:p>
            <a:pPr lvl="1"/>
            <a:r>
              <a:rPr lang="en-US" dirty="0" smtClean="0"/>
              <a:t>Focus on PTO and measurements performed by various tools such as </a:t>
            </a:r>
            <a:r>
              <a:rPr lang="en-US" dirty="0" err="1" smtClean="0"/>
              <a:t>PATHspider</a:t>
            </a:r>
            <a:r>
              <a:rPr lang="en-US" dirty="0" smtClean="0"/>
              <a:t> and </a:t>
            </a:r>
            <a:r>
              <a:rPr lang="en-US" dirty="0" err="1" smtClean="0"/>
              <a:t>tracebox</a:t>
            </a:r>
            <a:endParaRPr lang="en-US" dirty="0" smtClean="0"/>
          </a:p>
          <a:p>
            <a:pPr lvl="1"/>
            <a:r>
              <a:rPr lang="en-US" dirty="0" smtClean="0"/>
              <a:t>Planed PhD Summer School at TMA‘18 in June in Vienna (</a:t>
            </a:r>
            <a:r>
              <a:rPr lang="en-US" b="1" dirty="0" smtClean="0"/>
              <a:t>MS11</a:t>
            </a:r>
            <a:r>
              <a:rPr lang="en-US" dirty="0" smtClean="0"/>
              <a:t>)</a:t>
            </a:r>
          </a:p>
          <a:p>
            <a:r>
              <a:rPr lang="en-US" dirty="0" smtClean="0"/>
              <a:t>Identification of key application(s) for the MCP and exploitation of project results</a:t>
            </a:r>
          </a:p>
          <a:p>
            <a:pPr lvl="1"/>
            <a:r>
              <a:rPr lang="en-US" dirty="0" smtClean="0"/>
              <a:t>Current products and services</a:t>
            </a:r>
          </a:p>
          <a:p>
            <a:pPr lvl="1"/>
            <a:r>
              <a:rPr lang="en-US" dirty="0" smtClean="0"/>
              <a:t>Bring results and tools into Software Network practice and lifecycle management</a:t>
            </a:r>
          </a:p>
          <a:p>
            <a:pPr lvl="1"/>
            <a:r>
              <a:rPr lang="en-US" dirty="0" smtClean="0"/>
              <a:t>Further explore direct collaboration in measurements and the PTO itself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A36C8A0-BAEB-42C3-A2D9-B1F0D6FD294D}" type="slidenum">
              <a:rPr lang="de-CH" smtClean="0"/>
              <a:pPr/>
              <a:t>18</a:t>
            </a:fld>
            <a:endParaRPr lang="de-CH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smtClean="0"/>
              <a:t>29.01.2016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06406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WP4: Tasks and Objectives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Standardisation</a:t>
            </a:r>
          </a:p>
          <a:p>
            <a:pPr lvl="1"/>
            <a:r>
              <a:rPr lang="en-GB" dirty="0" smtClean="0"/>
              <a:t>Key aspect, but change in focus (as explained in WP3) </a:t>
            </a:r>
          </a:p>
          <a:p>
            <a:r>
              <a:rPr lang="en-GB" dirty="0" smtClean="0"/>
              <a:t>Publications, Workshop and Conference Activities</a:t>
            </a:r>
          </a:p>
          <a:p>
            <a:r>
              <a:rPr lang="en-GB" dirty="0" smtClean="0"/>
              <a:t>Exploitation and Innovation Management</a:t>
            </a:r>
          </a:p>
          <a:p>
            <a:pPr lvl="1"/>
            <a:r>
              <a:rPr lang="en-GB" dirty="0" smtClean="0"/>
              <a:t>Connected with ongoing initiatives of the industrial partners</a:t>
            </a:r>
          </a:p>
          <a:p>
            <a:r>
              <a:rPr lang="en-GB" dirty="0" smtClean="0"/>
              <a:t>Public Communication Activities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A36C8A0-BAEB-42C3-A2D9-B1F0D6FD294D}" type="slidenum">
              <a:rPr lang="de-CH" smtClean="0"/>
              <a:pPr/>
              <a:t>2</a:t>
            </a:fld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152541187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WP4 Tasks and Partners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A36C8A0-BAEB-42C3-A2D9-B1F0D6FD294D}" type="slidenum">
              <a:rPr lang="de-CH" smtClean="0"/>
              <a:pPr/>
              <a:t>3</a:t>
            </a:fld>
            <a:endParaRPr lang="de-CH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460584" y="2788568"/>
          <a:ext cx="12033744" cy="5393064"/>
        </p:xfrm>
        <a:graphic>
          <a:graphicData uri="http://schemas.openxmlformats.org/drawingml/2006/table">
            <a:tbl>
              <a:tblPr firstRow="1" firstCol="1">
                <a:tableStyleId>{073A0DAA-6AF3-43AB-8588-CEC1D06C72B9}</a:tableStyleId>
              </a:tblPr>
              <a:tblGrid>
                <a:gridCol w="1865352"/>
                <a:gridCol w="1143084"/>
                <a:gridCol w="1504218"/>
                <a:gridCol w="1504218"/>
                <a:gridCol w="1504218"/>
                <a:gridCol w="1504218"/>
                <a:gridCol w="1504218"/>
                <a:gridCol w="1504218"/>
              </a:tblGrid>
              <a:tr h="79208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Partner</a:t>
                      </a:r>
                      <a:r>
                        <a:rPr lang="en-US" sz="2800" baseline="0" dirty="0" smtClean="0"/>
                        <a:t> </a:t>
                      </a:r>
                      <a:endParaRPr lang="en-US" sz="280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PM</a:t>
                      </a:r>
                      <a:endParaRPr lang="en-US" sz="280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95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T4.1 Standardization </a:t>
                      </a:r>
                      <a:endParaRPr lang="en-US" sz="120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95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T4.2 Publications, Workshop and Conference Activities </a:t>
                      </a:r>
                      <a:endParaRPr lang="en-US" sz="120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95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T4.3 Exploitation and Innovation Management</a:t>
                      </a:r>
                      <a:endParaRPr lang="en-US" sz="120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T4.4 Academic Exploitation</a:t>
                      </a:r>
                      <a:endParaRPr lang="en-US" sz="120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T4.5 Public Communication Activities </a:t>
                      </a:r>
                      <a:endParaRPr lang="en-US" sz="120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T4.6 Middlebox Observatory Web Site Development and Maintenance</a:t>
                      </a:r>
                      <a:endParaRPr lang="en-US" sz="120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652872"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/>
                        <a:t>1. ETH</a:t>
                      </a:r>
                      <a:endParaRPr lang="en-US" sz="280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✓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1295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✓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✓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✓</a:t>
                      </a:r>
                      <a:endParaRPr lang="en-US" sz="2400" dirty="0"/>
                    </a:p>
                  </a:txBody>
                  <a:tcPr anchor="ctr"/>
                </a:tc>
              </a:tr>
              <a:tr h="652872"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/>
                        <a:t>2. TID</a:t>
                      </a:r>
                      <a:endParaRPr lang="en-US" sz="280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1295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✓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✓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✓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</a:tr>
              <a:tr h="652872"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/>
                        <a:t>3. </a:t>
                      </a:r>
                      <a:r>
                        <a:rPr lang="en-US" sz="2800" dirty="0" err="1" smtClean="0"/>
                        <a:t>ULg</a:t>
                      </a:r>
                      <a:endParaRPr lang="en-US" sz="280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✓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✓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</a:tr>
              <a:tr h="652872"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/>
                        <a:t>4. </a:t>
                      </a:r>
                      <a:r>
                        <a:rPr lang="en-US" sz="2800" dirty="0" err="1" smtClean="0"/>
                        <a:t>UoA</a:t>
                      </a:r>
                      <a:endParaRPr lang="en-US" sz="280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1295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✓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✓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</a:tr>
              <a:tr h="652872"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/>
                        <a:t>5. ZHAW</a:t>
                      </a:r>
                      <a:endParaRPr lang="en-US" sz="280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✓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✓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✓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✓</a:t>
                      </a:r>
                      <a:endParaRPr lang="en-US" sz="2400" dirty="0"/>
                    </a:p>
                  </a:txBody>
                  <a:tcPr anchor="ctr"/>
                </a:tc>
              </a:tr>
              <a:tr h="652872"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/>
                        <a:t>6. SRL</a:t>
                      </a:r>
                      <a:endParaRPr lang="en-US" sz="280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✓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✓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</a:tr>
              <a:tr h="652872"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/>
                        <a:t>7. Nokia</a:t>
                      </a:r>
                      <a:endParaRPr lang="en-US" sz="280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1295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✓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✓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326782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Standardisation Targets</a:t>
            </a:r>
            <a:br>
              <a:rPr lang="en-GB" dirty="0" smtClean="0"/>
            </a:br>
            <a:r>
              <a:rPr lang="en-GB" dirty="0" smtClean="0"/>
              <a:t>IETF and IRTF</a:t>
            </a:r>
            <a:endParaRPr lang="en-GB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GB" b="1" dirty="0" smtClean="0"/>
              <a:t>IETF</a:t>
            </a:r>
            <a:endParaRPr lang="en-GB" dirty="0" smtClean="0"/>
          </a:p>
          <a:p>
            <a:pPr lvl="1"/>
            <a:r>
              <a:rPr lang="en-GB" dirty="0" smtClean="0"/>
              <a:t>Transport: TAPS, QUIC, </a:t>
            </a:r>
            <a:r>
              <a:rPr lang="en-GB" dirty="0" err="1" smtClean="0"/>
              <a:t>tcpm</a:t>
            </a:r>
            <a:r>
              <a:rPr lang="en-GB" dirty="0" smtClean="0"/>
              <a:t>, </a:t>
            </a:r>
            <a:r>
              <a:rPr lang="en-GB" dirty="0" err="1" smtClean="0"/>
              <a:t>tsvwg</a:t>
            </a:r>
            <a:r>
              <a:rPr lang="en-GB" dirty="0" smtClean="0"/>
              <a:t>, and contributions to TLS</a:t>
            </a:r>
          </a:p>
          <a:p>
            <a:pPr lvl="1"/>
            <a:r>
              <a:rPr lang="en-GB" dirty="0" smtClean="0"/>
              <a:t>I2NSF</a:t>
            </a:r>
            <a:r>
              <a:rPr lang="en-GB" dirty="0" smtClean="0"/>
              <a:t>: Interface for security function management</a:t>
            </a:r>
          </a:p>
          <a:p>
            <a:pPr lvl="1"/>
            <a:r>
              <a:rPr lang="en-GB" dirty="0" smtClean="0"/>
              <a:t>Automated trust and security: ACME </a:t>
            </a:r>
          </a:p>
          <a:p>
            <a:r>
              <a:rPr lang="en-GB" b="1" dirty="0" smtClean="0"/>
              <a:t>IRTF</a:t>
            </a:r>
            <a:endParaRPr lang="en-GB" dirty="0" smtClean="0"/>
          </a:p>
          <a:p>
            <a:pPr lvl="1"/>
            <a:r>
              <a:rPr lang="en-GB" dirty="0" smtClean="0"/>
              <a:t>PANRG: </a:t>
            </a:r>
            <a:r>
              <a:rPr lang="en-GB" dirty="0"/>
              <a:t>B</a:t>
            </a:r>
            <a:r>
              <a:rPr lang="en-GB" dirty="0" smtClean="0"/>
              <a:t>ringing </a:t>
            </a:r>
            <a:r>
              <a:rPr lang="en-GB" dirty="0"/>
              <a:t>path awareness to transport and </a:t>
            </a:r>
            <a:r>
              <a:rPr lang="en-GB" dirty="0" smtClean="0"/>
              <a:t>application </a:t>
            </a:r>
            <a:r>
              <a:rPr lang="en-GB" dirty="0"/>
              <a:t>layer </a:t>
            </a:r>
            <a:r>
              <a:rPr lang="en-GB" dirty="0" smtClean="0"/>
              <a:t>protocols</a:t>
            </a:r>
          </a:p>
          <a:p>
            <a:pPr lvl="1"/>
            <a:r>
              <a:rPr lang="en-GB" dirty="0" smtClean="0"/>
              <a:t>MAPRG: Measurement collection, processing and access</a:t>
            </a:r>
            <a:endParaRPr lang="en-GB" dirty="0"/>
          </a:p>
          <a:p>
            <a:pPr lvl="1"/>
            <a:r>
              <a:rPr lang="en-GB" dirty="0" smtClean="0"/>
              <a:t>NFVRG: VNF deployment. Trust models and network-application communication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A36C8A0-BAEB-42C3-A2D9-B1F0D6FD294D}" type="slidenum">
              <a:rPr lang="en-GB" smtClean="0"/>
              <a:pPr/>
              <a:t>4</a:t>
            </a:fld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9807194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Standardisation Targets</a:t>
            </a:r>
            <a:br>
              <a:rPr lang="en-GB" dirty="0" smtClean="0"/>
            </a:br>
            <a:r>
              <a:rPr lang="en-GB" dirty="0" smtClean="0"/>
              <a:t>ETSI, </a:t>
            </a:r>
            <a:r>
              <a:rPr lang="en-GB" dirty="0" smtClean="0"/>
              <a:t>IEEE, </a:t>
            </a:r>
            <a:r>
              <a:rPr lang="en-GB" dirty="0" smtClean="0"/>
              <a:t>and 5G</a:t>
            </a:r>
            <a:endParaRPr lang="en-GB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b="1" dirty="0"/>
              <a:t>ETSI </a:t>
            </a:r>
          </a:p>
          <a:p>
            <a:pPr lvl="1"/>
            <a:r>
              <a:rPr lang="en-GB" dirty="0"/>
              <a:t>TC CYBER: Multi-context trust and security mechanisms</a:t>
            </a:r>
          </a:p>
          <a:p>
            <a:pPr lvl="1"/>
            <a:r>
              <a:rPr lang="en-GB" dirty="0"/>
              <a:t>NFV IFA and EVE: Management and orchestration for MAMI-enhanced VNFs</a:t>
            </a:r>
          </a:p>
          <a:p>
            <a:pPr lvl="1"/>
            <a:r>
              <a:rPr lang="en-GB" dirty="0"/>
              <a:t>NFV SEC: Multi-context trust and security mechanisms</a:t>
            </a:r>
          </a:p>
          <a:p>
            <a:pPr lvl="1"/>
            <a:r>
              <a:rPr lang="en-GB" dirty="0"/>
              <a:t>MEC: MAMI-enhanced VNFs as part of mobile edge (fog computing) deployments </a:t>
            </a:r>
          </a:p>
          <a:p>
            <a:pPr lvl="1"/>
            <a:r>
              <a:rPr lang="en-GB" dirty="0"/>
              <a:t>NGP: </a:t>
            </a:r>
            <a:r>
              <a:rPr lang="en-GB" dirty="0" err="1"/>
              <a:t>Middlebox</a:t>
            </a:r>
            <a:r>
              <a:rPr lang="en-GB" dirty="0"/>
              <a:t>-friendly transport, transport-friendly </a:t>
            </a:r>
            <a:r>
              <a:rPr lang="en-GB" dirty="0" err="1"/>
              <a:t>middleboxes</a:t>
            </a:r>
            <a:endParaRPr lang="en-GB" dirty="0"/>
          </a:p>
          <a:p>
            <a:r>
              <a:rPr lang="en-GB" b="1" dirty="0"/>
              <a:t>IEEE</a:t>
            </a:r>
          </a:p>
          <a:p>
            <a:pPr lvl="1"/>
            <a:r>
              <a:rPr lang="en-GB" dirty="0"/>
              <a:t>Monitoring the Encrypted Traffic Inspection </a:t>
            </a:r>
            <a:r>
              <a:rPr lang="en-GB" dirty="0" smtClean="0"/>
              <a:t>WG</a:t>
            </a:r>
          </a:p>
          <a:p>
            <a:r>
              <a:rPr lang="en-GB" b="1" dirty="0" smtClean="0"/>
              <a:t>5G</a:t>
            </a:r>
            <a:r>
              <a:rPr lang="en-GB" dirty="0" smtClean="0"/>
              <a:t>: </a:t>
            </a:r>
            <a:r>
              <a:rPr lang="en-GB" dirty="0"/>
              <a:t>As part of the network support for new applications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A36C8A0-BAEB-42C3-A2D9-B1F0D6FD294D}" type="slidenum">
              <a:rPr lang="en-GB" smtClean="0"/>
              <a:pPr/>
              <a:t>5</a:t>
            </a:fld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70363187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Standardisation Activities on MCP</a:t>
            </a:r>
            <a:endParaRPr lang="en-GB" sz="4400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PLUS </a:t>
            </a:r>
            <a:r>
              <a:rPr lang="en-GB" dirty="0" err="1" smtClean="0"/>
              <a:t>BoF</a:t>
            </a:r>
            <a:r>
              <a:rPr lang="en-GB" dirty="0" smtClean="0"/>
              <a:t> at IETF 96 (July 2016)</a:t>
            </a:r>
          </a:p>
          <a:p>
            <a:pPr lvl="1"/>
            <a:r>
              <a:rPr lang="en-GB" dirty="0" smtClean="0"/>
              <a:t>The PLUS </a:t>
            </a:r>
            <a:r>
              <a:rPr lang="en-GB" dirty="0"/>
              <a:t>Working Group (WG) was not </a:t>
            </a:r>
            <a:r>
              <a:rPr lang="en-GB" dirty="0" smtClean="0"/>
              <a:t>created</a:t>
            </a:r>
          </a:p>
          <a:p>
            <a:r>
              <a:rPr lang="en-GB" dirty="0" smtClean="0"/>
              <a:t>Applying </a:t>
            </a:r>
            <a:r>
              <a:rPr lang="en-GB" dirty="0"/>
              <a:t>explicit signalling </a:t>
            </a:r>
            <a:r>
              <a:rPr lang="en-GB" dirty="0" smtClean="0"/>
              <a:t>mechanism developed in MAMI for protocol design in existing IETF working groups, e.g. measurability in QUIC</a:t>
            </a:r>
          </a:p>
          <a:p>
            <a:pPr lvl="1"/>
            <a:r>
              <a:rPr lang="en-GB" dirty="0" smtClean="0"/>
              <a:t>Editors of </a:t>
            </a:r>
            <a:r>
              <a:rPr lang="en-GB" dirty="0"/>
              <a:t>two </a:t>
            </a:r>
            <a:r>
              <a:rPr lang="en-GB" dirty="0" smtClean="0"/>
              <a:t>working </a:t>
            </a:r>
            <a:r>
              <a:rPr lang="en-GB" dirty="0"/>
              <a:t>group </a:t>
            </a:r>
            <a:r>
              <a:rPr lang="en-GB" dirty="0" smtClean="0"/>
              <a:t>documents</a:t>
            </a:r>
            <a:r>
              <a:rPr lang="en-GB" sz="1400" dirty="0" smtClean="0"/>
              <a:t> </a:t>
            </a:r>
            <a:r>
              <a:rPr lang="en-GB" dirty="0"/>
              <a:t>on the </a:t>
            </a:r>
            <a:r>
              <a:rPr lang="en-GB" dirty="0" smtClean="0"/>
              <a:t>applicability </a:t>
            </a:r>
            <a:r>
              <a:rPr lang="en-GB" dirty="0"/>
              <a:t>and the manageability of </a:t>
            </a:r>
            <a:r>
              <a:rPr lang="en-GB" dirty="0" smtClean="0"/>
              <a:t>QUIC</a:t>
            </a:r>
          </a:p>
          <a:p>
            <a:pPr lvl="1"/>
            <a:r>
              <a:rPr lang="en-GB" dirty="0" smtClean="0"/>
              <a:t>Individual submission introducing the PLUS transport-independent </a:t>
            </a:r>
            <a:r>
              <a:rPr lang="en-GB" dirty="0"/>
              <a:t>state </a:t>
            </a:r>
            <a:r>
              <a:rPr lang="en-GB" dirty="0" smtClean="0"/>
              <a:t>machine</a:t>
            </a:r>
          </a:p>
          <a:p>
            <a:pPr lvl="1"/>
            <a:r>
              <a:rPr lang="en-GB" dirty="0" smtClean="0"/>
              <a:t>Contribution to </a:t>
            </a:r>
            <a:r>
              <a:rPr lang="en-GB" dirty="0" err="1" smtClean="0"/>
              <a:t>tsvwg</a:t>
            </a:r>
            <a:r>
              <a:rPr lang="en-GB" dirty="0" smtClean="0"/>
              <a:t> as input for discussion </a:t>
            </a:r>
            <a:r>
              <a:rPr lang="en-US" dirty="0" smtClean="0"/>
              <a:t>on increased </a:t>
            </a:r>
            <a:r>
              <a:rPr lang="en-US" dirty="0"/>
              <a:t>deployment of encryption on all layers to support future Internet </a:t>
            </a:r>
            <a:r>
              <a:rPr lang="en-US" dirty="0" smtClean="0"/>
              <a:t>evolution</a:t>
            </a:r>
          </a:p>
          <a:p>
            <a:r>
              <a:rPr lang="en-GB" dirty="0" smtClean="0"/>
              <a:t>Building awareness in ETSI</a:t>
            </a:r>
          </a:p>
          <a:p>
            <a:pPr lvl="1"/>
            <a:r>
              <a:rPr lang="en-GB" dirty="0" smtClean="0"/>
              <a:t>Periodic reports to NFV plenaries</a:t>
            </a:r>
          </a:p>
          <a:p>
            <a:pPr lvl="1"/>
            <a:r>
              <a:rPr lang="en-GB" dirty="0" smtClean="0"/>
              <a:t>Contributions to TC CYBER on the applicability of MCP:</a:t>
            </a:r>
          </a:p>
          <a:p>
            <a:pPr lvl="2"/>
            <a:r>
              <a:rPr lang="en-GB" dirty="0" smtClean="0"/>
              <a:t>They have adopted the “MCP” name, though purpose is not exactly the same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A36C8A0-BAEB-42C3-A2D9-B1F0D6FD294D}" type="slidenum">
              <a:rPr lang="en-GB" smtClean="0"/>
              <a:pPr/>
              <a:t>6</a:t>
            </a:fld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9549315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Standardisation Activities on MCP</a:t>
            </a:r>
            <a:br>
              <a:rPr lang="en-GB" dirty="0"/>
            </a:br>
            <a:r>
              <a:rPr lang="en-GB" dirty="0"/>
              <a:t>Documents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IETF</a:t>
            </a:r>
          </a:p>
          <a:p>
            <a:pPr lvl="1"/>
            <a:r>
              <a:rPr lang="en-GB" dirty="0" smtClean="0"/>
              <a:t>draft-</a:t>
            </a:r>
            <a:r>
              <a:rPr lang="en-GB" dirty="0" err="1" smtClean="0"/>
              <a:t>ietf</a:t>
            </a:r>
            <a:r>
              <a:rPr lang="en-GB" dirty="0" smtClean="0"/>
              <a:t>-</a:t>
            </a:r>
            <a:r>
              <a:rPr lang="en-GB" dirty="0" err="1" smtClean="0"/>
              <a:t>quic</a:t>
            </a:r>
            <a:r>
              <a:rPr lang="en-GB" dirty="0" smtClean="0"/>
              <a:t>-manageability</a:t>
            </a:r>
            <a:endParaRPr lang="en-GB" dirty="0" smtClean="0"/>
          </a:p>
          <a:p>
            <a:pPr lvl="1"/>
            <a:r>
              <a:rPr lang="en-GB" dirty="0" smtClean="0"/>
              <a:t>draft-</a:t>
            </a:r>
            <a:r>
              <a:rPr lang="en-GB" dirty="0" err="1" smtClean="0"/>
              <a:t>ietf</a:t>
            </a:r>
            <a:r>
              <a:rPr lang="en-GB" dirty="0" smtClean="0"/>
              <a:t>-</a:t>
            </a:r>
            <a:r>
              <a:rPr lang="en-GB" dirty="0" err="1" smtClean="0"/>
              <a:t>quic</a:t>
            </a:r>
            <a:r>
              <a:rPr lang="en-GB" dirty="0" smtClean="0"/>
              <a:t>-applicability</a:t>
            </a:r>
            <a:endParaRPr lang="en-GB" dirty="0" smtClean="0"/>
          </a:p>
          <a:p>
            <a:pPr lvl="1"/>
            <a:r>
              <a:rPr lang="en-GB" dirty="0" smtClean="0"/>
              <a:t>draft-</a:t>
            </a:r>
            <a:r>
              <a:rPr lang="en-GB" dirty="0" err="1" smtClean="0"/>
              <a:t>fairhurst</a:t>
            </a:r>
            <a:r>
              <a:rPr lang="en-GB" dirty="0" smtClean="0"/>
              <a:t>-</a:t>
            </a:r>
            <a:r>
              <a:rPr lang="en-GB" dirty="0" err="1" smtClean="0"/>
              <a:t>tsvwg</a:t>
            </a:r>
            <a:r>
              <a:rPr lang="en-GB" dirty="0" smtClean="0"/>
              <a:t>-transport-encrypt</a:t>
            </a:r>
          </a:p>
          <a:p>
            <a:pPr lvl="1"/>
            <a:r>
              <a:rPr lang="en-GB" dirty="0" smtClean="0"/>
              <a:t>draft-</a:t>
            </a:r>
            <a:r>
              <a:rPr lang="en-GB" dirty="0" err="1" smtClean="0"/>
              <a:t>ietf</a:t>
            </a:r>
            <a:r>
              <a:rPr lang="en-GB" dirty="0" smtClean="0"/>
              <a:t>-</a:t>
            </a:r>
            <a:r>
              <a:rPr lang="en-GB" dirty="0" err="1" smtClean="0"/>
              <a:t>tcpm</a:t>
            </a:r>
            <a:r>
              <a:rPr lang="en-GB" dirty="0" smtClean="0"/>
              <a:t>-accurate-</a:t>
            </a:r>
            <a:r>
              <a:rPr lang="en-GB" dirty="0" err="1" smtClean="0"/>
              <a:t>ecn</a:t>
            </a:r>
            <a:endParaRPr lang="en-GB" dirty="0" smtClean="0"/>
          </a:p>
          <a:p>
            <a:pPr lvl="1"/>
            <a:r>
              <a:rPr lang="en-GB" dirty="0">
                <a:solidFill>
                  <a:schemeClr val="tx1"/>
                </a:solidFill>
              </a:rPr>
              <a:t>draft-</a:t>
            </a:r>
            <a:r>
              <a:rPr lang="en-GB" dirty="0" err="1">
                <a:solidFill>
                  <a:schemeClr val="tx1"/>
                </a:solidFill>
              </a:rPr>
              <a:t>trammell</a:t>
            </a:r>
            <a:r>
              <a:rPr lang="en-GB" dirty="0">
                <a:solidFill>
                  <a:schemeClr val="tx1"/>
                </a:solidFill>
              </a:rPr>
              <a:t>-plus-</a:t>
            </a:r>
            <a:r>
              <a:rPr lang="en-GB" dirty="0" err="1">
                <a:solidFill>
                  <a:schemeClr val="tx1"/>
                </a:solidFill>
              </a:rPr>
              <a:t>statefulness</a:t>
            </a:r>
            <a:endParaRPr lang="en-GB" dirty="0">
              <a:solidFill>
                <a:schemeClr val="tx1"/>
              </a:solidFill>
            </a:endParaRPr>
          </a:p>
          <a:p>
            <a:pPr lvl="1"/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draft-you-</a:t>
            </a:r>
            <a:r>
              <a:rPr lang="en-GB" dirty="0" err="1" smtClean="0">
                <a:solidFill>
                  <a:schemeClr val="bg1">
                    <a:lumMod val="65000"/>
                  </a:schemeClr>
                </a:solidFill>
              </a:rPr>
              <a:t>tsvwg</a:t>
            </a:r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-latency-loss-</a:t>
            </a:r>
            <a:r>
              <a:rPr lang="en-GB" dirty="0" err="1" smtClean="0">
                <a:solidFill>
                  <a:schemeClr val="bg1">
                    <a:lumMod val="65000"/>
                  </a:schemeClr>
                </a:solidFill>
              </a:rPr>
              <a:t>tradeoff</a:t>
            </a:r>
            <a:endParaRPr lang="en-GB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draft-</a:t>
            </a:r>
            <a:r>
              <a:rPr lang="en-GB" dirty="0" err="1" smtClean="0">
                <a:solidFill>
                  <a:schemeClr val="bg1">
                    <a:lumMod val="65000"/>
                  </a:schemeClr>
                </a:solidFill>
              </a:rPr>
              <a:t>trammell</a:t>
            </a:r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-plus-spec</a:t>
            </a:r>
            <a:endParaRPr lang="en-GB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draft-</a:t>
            </a:r>
            <a:r>
              <a:rPr lang="en-GB" dirty="0" err="1" smtClean="0">
                <a:solidFill>
                  <a:schemeClr val="bg1">
                    <a:lumMod val="65000"/>
                  </a:schemeClr>
                </a:solidFill>
              </a:rPr>
              <a:t>trammell</a:t>
            </a:r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-plus-abstract-</a:t>
            </a:r>
            <a:r>
              <a:rPr lang="en-GB" dirty="0" err="1" smtClean="0">
                <a:solidFill>
                  <a:schemeClr val="bg1">
                    <a:lumMod val="65000"/>
                  </a:schemeClr>
                </a:solidFill>
              </a:rPr>
              <a:t>mech</a:t>
            </a:r>
            <a:endParaRPr lang="en-GB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draft-</a:t>
            </a:r>
            <a:r>
              <a:rPr lang="en-GB" dirty="0" err="1" smtClean="0">
                <a:solidFill>
                  <a:schemeClr val="bg1">
                    <a:lumMod val="65000"/>
                  </a:schemeClr>
                </a:solidFill>
              </a:rPr>
              <a:t>trammell</a:t>
            </a:r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-</a:t>
            </a:r>
            <a:r>
              <a:rPr lang="en-GB" dirty="0" err="1" smtClean="0">
                <a:solidFill>
                  <a:schemeClr val="bg1">
                    <a:lumMod val="65000"/>
                  </a:schemeClr>
                </a:solidFill>
              </a:rPr>
              <a:t>privsec</a:t>
            </a:r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-defeating-</a:t>
            </a:r>
            <a:r>
              <a:rPr lang="en-GB" dirty="0" err="1" smtClean="0">
                <a:solidFill>
                  <a:schemeClr val="bg1">
                    <a:lumMod val="65000"/>
                  </a:schemeClr>
                </a:solidFill>
              </a:rPr>
              <a:t>tcpip</a:t>
            </a:r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-meta</a:t>
            </a:r>
          </a:p>
          <a:p>
            <a:r>
              <a:rPr lang="en-GB" dirty="0" smtClean="0">
                <a:solidFill>
                  <a:schemeClr val="tx1"/>
                </a:solidFill>
              </a:rPr>
              <a:t>ETSI CYBER</a:t>
            </a:r>
          </a:p>
          <a:p>
            <a:pPr lvl="1"/>
            <a:r>
              <a:rPr lang="en-GB" dirty="0"/>
              <a:t>DTS/CYBER-0027-1</a:t>
            </a:r>
          </a:p>
          <a:p>
            <a:pPr marL="450850" lvl="1" indent="0">
              <a:buNone/>
            </a:pP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A36C8A0-BAEB-42C3-A2D9-B1F0D6FD294D}" type="slidenum">
              <a:rPr lang="en-GB" smtClean="0"/>
              <a:pPr/>
              <a:t>7</a:t>
            </a:fld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6532619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460586" y="882793"/>
            <a:ext cx="10218277" cy="1382401"/>
          </a:xfrm>
        </p:spPr>
        <p:txBody>
          <a:bodyPr/>
          <a:lstStyle/>
          <a:p>
            <a:r>
              <a:rPr lang="en-GB" smtClean="0"/>
              <a:t>Standardisation </a:t>
            </a:r>
            <a:r>
              <a:rPr lang="en-GB" dirty="0" smtClean="0"/>
              <a:t>Activities </a:t>
            </a:r>
            <a:r>
              <a:rPr lang="en-GB" smtClean="0"/>
              <a:t>on Measurement</a:t>
            </a:r>
            <a:endParaRPr lang="en-GB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Measurement </a:t>
            </a:r>
            <a:r>
              <a:rPr lang="en-US" dirty="0"/>
              <a:t>and Analysis for Protocols (MAP) </a:t>
            </a:r>
            <a:r>
              <a:rPr lang="en-US" dirty="0" smtClean="0"/>
              <a:t>RG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reated </a:t>
            </a:r>
            <a:r>
              <a:rPr lang="en-US" dirty="0"/>
              <a:t>on the project’s </a:t>
            </a:r>
            <a:r>
              <a:rPr lang="en-US" dirty="0" smtClean="0"/>
              <a:t>initiative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rovide </a:t>
            </a:r>
            <a:r>
              <a:rPr lang="en-US" dirty="0"/>
              <a:t>research evidence on Internet measurement to inform protocol engineering and practice in the </a:t>
            </a:r>
            <a:r>
              <a:rPr lang="en-US" dirty="0" smtClean="0"/>
              <a:t>IETF</a:t>
            </a:r>
          </a:p>
          <a:p>
            <a:r>
              <a:rPr lang="en-US" dirty="0" smtClean="0"/>
              <a:t>TSVWG and QUIC</a:t>
            </a:r>
          </a:p>
          <a:p>
            <a:pPr lvl="1"/>
            <a:r>
              <a:rPr lang="en-US" dirty="0" smtClean="0"/>
              <a:t>Specific </a:t>
            </a:r>
            <a:r>
              <a:rPr lang="en-US" dirty="0"/>
              <a:t>considerations on the need to incorporate measurability considerations in protocol </a:t>
            </a:r>
            <a:r>
              <a:rPr lang="en-US" dirty="0" smtClean="0"/>
              <a:t>design </a:t>
            </a:r>
          </a:p>
          <a:p>
            <a:r>
              <a:rPr lang="en-US" dirty="0" smtClean="0"/>
              <a:t>I2NSF WG</a:t>
            </a:r>
          </a:p>
          <a:p>
            <a:pPr lvl="1"/>
            <a:r>
              <a:rPr lang="en-US" dirty="0" smtClean="0"/>
              <a:t>Capability model for security functions</a:t>
            </a:r>
          </a:p>
          <a:p>
            <a:pPr lvl="1"/>
            <a:r>
              <a:rPr lang="en-US" dirty="0" smtClean="0"/>
              <a:t>Suitable to be combined with middlebox characterization</a:t>
            </a:r>
          </a:p>
          <a:p>
            <a:pPr lvl="1"/>
            <a:r>
              <a:rPr lang="en-US" dirty="0" smtClean="0"/>
              <a:t>Flexible standard for middlebox classification</a:t>
            </a:r>
          </a:p>
          <a:p>
            <a:r>
              <a:rPr lang="en-GB" dirty="0" smtClean="0"/>
              <a:t>Building awareness in ETSI NFV</a:t>
            </a:r>
          </a:p>
          <a:p>
            <a:pPr lvl="1"/>
            <a:r>
              <a:rPr lang="en-GB" dirty="0" smtClean="0"/>
              <a:t>Report on measurement results to the TST WG</a:t>
            </a:r>
          </a:p>
          <a:p>
            <a:pPr lvl="1"/>
            <a:r>
              <a:rPr lang="en-GB" dirty="0" smtClean="0"/>
              <a:t>Use cases related to support for ad-hoc measurement</a:t>
            </a:r>
            <a:endParaRPr lang="en-GB" dirty="0"/>
          </a:p>
          <a:p>
            <a:pPr lvl="1"/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A36C8A0-BAEB-42C3-A2D9-B1F0D6FD294D}" type="slidenum">
              <a:rPr lang="en-GB" smtClean="0"/>
              <a:pPr/>
              <a:t>8</a:t>
            </a:fld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59150139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460586" y="882793"/>
            <a:ext cx="10362294" cy="1382401"/>
          </a:xfrm>
        </p:spPr>
        <p:txBody>
          <a:bodyPr/>
          <a:lstStyle/>
          <a:p>
            <a:r>
              <a:rPr lang="en-GB" sz="3600" dirty="0" smtClean="0"/>
              <a:t>Standardisation Activities on Transport Interfaces and Security</a:t>
            </a:r>
            <a:endParaRPr lang="en-GB" sz="3600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I</a:t>
            </a:r>
            <a:r>
              <a:rPr lang="en-GB" dirty="0" smtClean="0"/>
              <a:t>nteroperability of the MAMI FTL (Flexible </a:t>
            </a:r>
            <a:r>
              <a:rPr lang="en-GB" dirty="0"/>
              <a:t>Transport </a:t>
            </a:r>
            <a:r>
              <a:rPr lang="en-GB" dirty="0" smtClean="0"/>
              <a:t>Layer) with </a:t>
            </a:r>
            <a:r>
              <a:rPr lang="en-GB" dirty="0"/>
              <a:t>the TAPS </a:t>
            </a:r>
            <a:r>
              <a:rPr lang="en-GB" dirty="0" smtClean="0"/>
              <a:t>facility</a:t>
            </a:r>
          </a:p>
          <a:p>
            <a:pPr lvl="1"/>
            <a:r>
              <a:rPr lang="en-GB" dirty="0" smtClean="0"/>
              <a:t>First RFC produced by the project</a:t>
            </a:r>
          </a:p>
          <a:p>
            <a:r>
              <a:rPr lang="en-GB" dirty="0" smtClean="0"/>
              <a:t>Consolidation of the STAR approach within the ACME WG</a:t>
            </a:r>
          </a:p>
          <a:p>
            <a:pPr lvl="1"/>
            <a:r>
              <a:rPr lang="en-GB" dirty="0" smtClean="0"/>
              <a:t>Automated management of </a:t>
            </a:r>
            <a:r>
              <a:rPr lang="en-GB" i="1" dirty="0" smtClean="0"/>
              <a:t>delegated </a:t>
            </a:r>
            <a:r>
              <a:rPr lang="en-GB" dirty="0" smtClean="0"/>
              <a:t>certificates</a:t>
            </a:r>
          </a:p>
          <a:p>
            <a:pPr lvl="1"/>
            <a:r>
              <a:rPr lang="en-GB" dirty="0" smtClean="0"/>
              <a:t>In the spirit of the original LURK proposal</a:t>
            </a:r>
          </a:p>
          <a:p>
            <a:r>
              <a:rPr lang="en-GB" dirty="0" smtClean="0"/>
              <a:t>Monitoring multi-context security activities</a:t>
            </a:r>
          </a:p>
          <a:p>
            <a:pPr lvl="1"/>
            <a:r>
              <a:rPr lang="en-GB" dirty="0" smtClean="0"/>
              <a:t>Including recent discussion in the TLS WG</a:t>
            </a:r>
          </a:p>
          <a:p>
            <a:r>
              <a:rPr lang="en-GB" dirty="0" smtClean="0"/>
              <a:t>Contributing </a:t>
            </a:r>
            <a:r>
              <a:rPr lang="en-GB" dirty="0" smtClean="0"/>
              <a:t>and monitoring other bodies</a:t>
            </a:r>
          </a:p>
          <a:p>
            <a:pPr lvl="1"/>
            <a:r>
              <a:rPr lang="en-GB" dirty="0" smtClean="0"/>
              <a:t>ETSI NFV SEC</a:t>
            </a:r>
          </a:p>
          <a:p>
            <a:pPr lvl="1"/>
            <a:r>
              <a:rPr lang="en-GB" dirty="0" smtClean="0"/>
              <a:t>ETSI TC CYBER</a:t>
            </a:r>
          </a:p>
          <a:p>
            <a:pPr lvl="1"/>
            <a:r>
              <a:rPr lang="en-GB" dirty="0" smtClean="0"/>
              <a:t>IEEE ETI WG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A36C8A0-BAEB-42C3-A2D9-B1F0D6FD294D}" type="slidenum">
              <a:rPr lang="en-GB" smtClean="0"/>
              <a:pPr/>
              <a:t>9</a:t>
            </a:fld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66209338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8CA7"/>
        </a:solidFill>
        <a:ln w="25400" cap="flat">
          <a:noFill/>
          <a:miter lim="400000"/>
        </a:ln>
        <a:effectLst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000000"/>
          </a:buClr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1295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000000"/>
          </a:buClr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MAMI template" id="{855417C6-6C65-4497-A6C3-083B9820E74D}" vid="{781A3FF0-7F2C-4C7C-8929-ED8AD4671D38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8CA7"/>
        </a:solidFill>
        <a:ln w="25400" cap="flat">
          <a:noFill/>
          <a:miter lim="400000"/>
        </a:ln>
        <a:effectLst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000000"/>
          </a:buClr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1295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000000"/>
          </a:buClr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MAMI template</Template>
  <TotalTime>8</TotalTime>
  <Words>1346</Words>
  <Application>Microsoft Macintosh PowerPoint</Application>
  <PresentationFormat>Custom</PresentationFormat>
  <Paragraphs>237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Bauhaus 93</vt:lpstr>
      <vt:lpstr>Calibri</vt:lpstr>
      <vt:lpstr>Helvetica Neue</vt:lpstr>
      <vt:lpstr>Wingdings</vt:lpstr>
      <vt:lpstr>White</vt:lpstr>
      <vt:lpstr>WP4: Standardisation, Dissemination &amp; Exploitation</vt:lpstr>
      <vt:lpstr>WP4: Tasks and Objectives</vt:lpstr>
      <vt:lpstr>WP4 Tasks and Partners</vt:lpstr>
      <vt:lpstr>Standardisation Targets IETF and IRTF</vt:lpstr>
      <vt:lpstr>Standardisation Targets ETSI, IEEE, and 5G</vt:lpstr>
      <vt:lpstr>Standardisation Activities on MCP</vt:lpstr>
      <vt:lpstr>Standardisation Activities on MCP Documents</vt:lpstr>
      <vt:lpstr>Standardisation Activities on Measurement</vt:lpstr>
      <vt:lpstr>Standardisation Activities on Transport Interfaces and Security</vt:lpstr>
      <vt:lpstr>Standardisation Activities on Transport Interfaces and Security - Documents</vt:lpstr>
      <vt:lpstr>Publications and Workshops </vt:lpstr>
      <vt:lpstr>Industrial Exploitation TID</vt:lpstr>
      <vt:lpstr>Industrial Exploitation Nokia</vt:lpstr>
      <vt:lpstr>Industrial Contacts and Dissemination</vt:lpstr>
      <vt:lpstr>Academic Exploitation</vt:lpstr>
      <vt:lpstr>Software</vt:lpstr>
      <vt:lpstr>Communication Actions</vt:lpstr>
      <vt:lpstr>The Coming WP4 Path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WP4: Standardisation, Dissemination &amp; Exploitation</dc:title>
  <dc:creator>Diego R. Lopez</dc:creator>
  <cp:lastModifiedBy>Diego R. Lopez</cp:lastModifiedBy>
  <cp:revision>68</cp:revision>
  <dcterms:created xsi:type="dcterms:W3CDTF">2016-10-14T11:11:47Z</dcterms:created>
  <dcterms:modified xsi:type="dcterms:W3CDTF">2017-10-02T16:50:53Z</dcterms:modified>
</cp:coreProperties>
</file>