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1pPr>
    <a:lvl2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2pPr>
    <a:lvl3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3pPr>
    <a:lvl4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4pPr>
    <a:lvl5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5pPr>
    <a:lvl6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6pPr>
    <a:lvl7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7pPr>
    <a:lvl8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8pPr>
    <a:lvl9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20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indent="228600" latinLnBrk="0">
      <a:defRPr sz="20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indent="457200" latinLnBrk="0">
      <a:defRPr sz="20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indent="685800" latinLnBrk="0">
      <a:defRPr sz="20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indent="914400" latinLnBrk="0">
      <a:defRPr sz="20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indent="1143000" latinLnBrk="0">
      <a:defRPr sz="20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indent="1371600" latinLnBrk="0">
      <a:defRPr sz="20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indent="1600200" latinLnBrk="0">
      <a:defRPr sz="20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indent="1828800" latinLnBrk="0">
      <a:defRPr sz="20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github.com/alutu/revelio" TargetMode="Externa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2" name="Shape 2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MS1: Initial observatory can be accessed by all partners to retrieve or store measurement data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4" name="Shape 4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2" name="Shape 4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T1.3: large-scale measurements</a:t>
            </a:r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7" name="Shape 3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MS1: Initial observatory can be accessed by all partners to retrieve or store measurement data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1" name="Shape 3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sysctl =&gt; configure kernel parameters at runtime</a:t>
            </a:r>
          </a:p>
          <a:p>
            <a:pPr/>
            <a:r>
              <a:t>DSCP: differentiate service code point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8" name="Shape 3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 millions of ECN observations already in the observatory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4" name="Shape 3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new tool for comparing TCP loss, latency, and throughput with UDP by generating TCP-shaped traffic with UDP headers.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1" name="Shape 3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for TCP vs. TCP-inside UPD =&gt; particular case than can be extended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8" name="Shape 3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CPE: Customer Premise Equipment =&gt; located in client site and connected to the ISP infrastructure in a PoP through a local loop.</a:t>
            </a:r>
          </a:p>
          <a:p>
            <a:pPr/>
            <a:r>
              <a:t>BRAS: BRoadband Access Server =&gt; ensure interconnection between the DSLAM in the xDLS network  and the ISP network</a:t>
            </a:r>
          </a:p>
          <a:p>
            <a:pPr/>
            <a:r>
              <a:t>CGNAT: Carrier-Grade NAT =&gt; NAT444 (allows the ISP to reduce the amount of IPv4 addresses required for clients)</a:t>
            </a:r>
          </a:p>
          <a:p>
            <a:pPr/>
            <a:r>
              <a:t>Details at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https://github.com/alutu/revelio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4" name="Shape 3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NAT444 false positives: 	</a:t>
            </a:r>
          </a:p>
          <a:p>
            <a:pPr/>
            <a:r>
              <a:t>- Diverse home network configurations, e.g. In-home cascaded NAT, with probe NOT connected directly to the CPE (that is the Service Demarcation device) </a:t>
            </a:r>
            <a:br/>
            <a:r>
              <a:t>- Diverse ISP configurations and deployments e.g. use of private IP addresses internally even if they don’t do NAT444 </a:t>
            </a:r>
            <a:b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8" name="Shape 4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7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5240406"/>
            <a:ext cx="7374519" cy="2003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" name="Group 25"/>
          <p:cNvGrpSpPr/>
          <p:nvPr/>
        </p:nvGrpSpPr>
        <p:grpSpPr>
          <a:xfrm>
            <a:off x="144598" y="7439936"/>
            <a:ext cx="12640077" cy="876301"/>
            <a:chOff x="0" y="-114149"/>
            <a:chExt cx="12640075" cy="876300"/>
          </a:xfrm>
        </p:grpSpPr>
        <p:grpSp>
          <p:nvGrpSpPr>
            <p:cNvPr id="18" name="Group 18"/>
            <p:cNvGrpSpPr/>
            <p:nvPr/>
          </p:nvGrpSpPr>
          <p:grpSpPr>
            <a:xfrm>
              <a:off x="-1" y="-114150"/>
              <a:ext cx="4140001" cy="876301"/>
              <a:chOff x="0" y="-114149"/>
              <a:chExt cx="4140000" cy="876300"/>
            </a:xfrm>
          </p:grpSpPr>
          <p:sp>
            <p:nvSpPr>
              <p:cNvPr id="16" name="Shape 16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-1" y="-114150"/>
                <a:ext cx="4140002" cy="876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65100" tIns="165100" rIns="165100" bIns="1651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8500075" y="-101451"/>
              <a:ext cx="4140001" cy="850901"/>
              <a:chOff x="0" y="-101450"/>
              <a:chExt cx="4140000" cy="850900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-1" y="-101451"/>
                <a:ext cx="4140002" cy="850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4270631" y="-101351"/>
              <a:ext cx="4140001" cy="850901"/>
              <a:chOff x="0" y="-101450"/>
              <a:chExt cx="4140000" cy="850900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-1" y="-101451"/>
                <a:ext cx="4140002" cy="850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26" name="Shape 26"/>
          <p:cNvSpPr/>
          <p:nvPr>
            <p:ph type="title"/>
          </p:nvPr>
        </p:nvSpPr>
        <p:spPr>
          <a:xfrm>
            <a:off x="460800" y="700337"/>
            <a:ext cx="12052800" cy="2255928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27" name="Shape 27"/>
          <p:cNvSpPr/>
          <p:nvPr>
            <p:ph type="body" sz="quarter" idx="1"/>
          </p:nvPr>
        </p:nvSpPr>
        <p:spPr>
          <a:xfrm>
            <a:off x="460800" y="3165301"/>
            <a:ext cx="12052800" cy="149547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28" name="image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90233" y="8612054"/>
            <a:ext cx="1169708" cy="781755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/>
          <p:nvPr/>
        </p:nvSpPr>
        <p:spPr>
          <a:xfrm>
            <a:off x="144598" y="8478736"/>
            <a:ext cx="11695000" cy="9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1800">
                <a:solidFill>
                  <a:srgbClr val="686F76"/>
                </a:solidFill>
              </a:defRPr>
            </a:pPr>
            <a:r>
              <a:t>This project has received funding from the European Union’s Horizon 2020 research and innovation programme </a:t>
            </a:r>
          </a:p>
          <a:p>
            <a:pPr>
              <a:defRPr i="1" sz="1800">
                <a:solidFill>
                  <a:srgbClr val="686F76"/>
                </a:solidFill>
              </a:defRPr>
            </a:pPr>
            <a:r>
              <a:t>under grant agreement No 688421.The opinions expressed and arguments employed reflect only the authors' </a:t>
            </a:r>
          </a:p>
          <a:p>
            <a:pPr>
              <a:defRPr i="1" sz="1800">
                <a:solidFill>
                  <a:srgbClr val="686F76"/>
                </a:solidFill>
              </a:defRPr>
            </a:pPr>
            <a:r>
              <a:t>view. The European Commission is not responsible for any use that may be made of that information.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S. Neuhaus, M. Kühlewind: Path Transparency Observatory</a:t>
            </a:r>
          </a:p>
        </p:txBody>
      </p:sp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56" name="Shape 156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157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200" y="847527"/>
            <a:ext cx="1868635" cy="1220962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9" name="Shape 1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F8080"/>
              </a:buClr>
            </a:lvl1pPr>
            <a:lvl2pPr>
              <a:buClr>
                <a:srgbClr val="FF8080"/>
              </a:buClr>
            </a:lvl2pPr>
            <a:lvl3pPr>
              <a:buClr>
                <a:srgbClr val="FF8080"/>
              </a:buClr>
            </a:lvl3pPr>
            <a:lvl4pPr>
              <a:buClr>
                <a:srgbClr val="FF8080"/>
              </a:buClr>
            </a:lvl4pPr>
            <a:lvl5pPr>
              <a:buClr>
                <a:srgbClr val="FF8080"/>
              </a:buCl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69" name="Shape 169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FF808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8638344" y="373447"/>
            <a:ext cx="197777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FF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measurement</a:t>
            </a:r>
          </a:p>
        </p:txBody>
      </p:sp>
      <p:pic>
        <p:nvPicPr>
          <p:cNvPr id="171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6466" y="450000"/>
            <a:ext cx="1906614" cy="1906614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Shape 173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M. Kühlewind: A Vision for Explicit Path-Cooperative Transport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B. Donnet: WP1</a:t>
            </a:r>
          </a:p>
        </p:txBody>
      </p:sp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F8080"/>
              </a:buClr>
            </a:lvl1pPr>
            <a:lvl2pPr>
              <a:buClr>
                <a:srgbClr val="FF8080"/>
              </a:buClr>
              <a:defRPr sz="3200"/>
            </a:lvl2pPr>
            <a:lvl3pPr>
              <a:buClr>
                <a:srgbClr val="FF8080"/>
              </a:buClr>
              <a:defRPr sz="3000"/>
            </a:lvl3pPr>
            <a:lvl4pPr>
              <a:buClr>
                <a:srgbClr val="FF8080"/>
              </a:buClr>
              <a:defRPr sz="2800"/>
            </a:lvl4pPr>
            <a:lvl5pPr>
              <a:buClr>
                <a:srgbClr val="FF8080"/>
              </a:buClr>
              <a:defRPr sz="2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0" name="Shape 50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FF808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8638344" y="373447"/>
            <a:ext cx="197777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FF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measurement</a:t>
            </a:r>
          </a:p>
        </p:txBody>
      </p:sp>
      <p:pic>
        <p:nvPicPr>
          <p:cNvPr id="52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6466" y="450000"/>
            <a:ext cx="1906614" cy="1906614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&lt;Name&gt;: &lt;Title&gt;</a:t>
            </a:r>
          </a:p>
        </p:txBody>
      </p:sp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87DEAA"/>
              </a:buClr>
            </a:lvl1pPr>
            <a:lvl2pPr>
              <a:buClr>
                <a:srgbClr val="87DEAA"/>
              </a:buClr>
            </a:lvl2pPr>
            <a:lvl3pPr>
              <a:buClr>
                <a:srgbClr val="87DEAA"/>
              </a:buClr>
            </a:lvl3pPr>
            <a:lvl4pPr>
              <a:buClr>
                <a:srgbClr val="87DEAA"/>
              </a:buClr>
            </a:lvl4pPr>
            <a:lvl5pPr>
              <a:buClr>
                <a:srgbClr val="87DEAA"/>
              </a:buCl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4" name="Shape 64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87DEAA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8909360" y="373447"/>
            <a:ext cx="170676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7DEAA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architecture</a:t>
            </a:r>
          </a:p>
        </p:txBody>
      </p:sp>
      <p:pic>
        <p:nvPicPr>
          <p:cNvPr id="66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127" y="450567"/>
            <a:ext cx="1905954" cy="1905954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&lt;Name&gt;: &lt;Title&gt;</a:t>
            </a:r>
          </a:p>
        </p:txBody>
      </p:sp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80B3FF"/>
              </a:buClr>
            </a:lvl1pPr>
            <a:lvl2pPr>
              <a:buClr>
                <a:srgbClr val="80B3FF"/>
              </a:buClr>
            </a:lvl2pPr>
            <a:lvl3pPr>
              <a:buClr>
                <a:srgbClr val="80B3FF"/>
              </a:buClr>
            </a:lvl3pPr>
            <a:lvl4pPr>
              <a:buClr>
                <a:srgbClr val="80B3FF"/>
              </a:buClr>
            </a:lvl4pPr>
            <a:lvl5pPr>
              <a:buClr>
                <a:srgbClr val="80B3FF"/>
              </a:buCl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8" name="Shape 78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80B3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8333098" y="373447"/>
            <a:ext cx="228302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0B3FF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experimentation</a:t>
            </a:r>
          </a:p>
        </p:txBody>
      </p:sp>
      <p:pic>
        <p:nvPicPr>
          <p:cNvPr id="80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127" y="450000"/>
            <a:ext cx="1905954" cy="1905954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6100936"/>
            <a:ext cx="7374519" cy="2003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" name="Group 98"/>
          <p:cNvGrpSpPr/>
          <p:nvPr/>
        </p:nvGrpSpPr>
        <p:grpSpPr>
          <a:xfrm>
            <a:off x="144598" y="8313165"/>
            <a:ext cx="12640077" cy="851001"/>
            <a:chOff x="0" y="-101450"/>
            <a:chExt cx="12640075" cy="851000"/>
          </a:xfrm>
        </p:grpSpPr>
        <p:grpSp>
          <p:nvGrpSpPr>
            <p:cNvPr id="91" name="Group 91"/>
            <p:cNvGrpSpPr/>
            <p:nvPr/>
          </p:nvGrpSpPr>
          <p:grpSpPr>
            <a:xfrm>
              <a:off x="-1" y="-101451"/>
              <a:ext cx="4140001" cy="850901"/>
              <a:chOff x="0" y="-101450"/>
              <a:chExt cx="4140000" cy="850900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-1" y="-101451"/>
                <a:ext cx="4140002" cy="850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94" name="Group 94"/>
            <p:cNvGrpSpPr/>
            <p:nvPr/>
          </p:nvGrpSpPr>
          <p:grpSpPr>
            <a:xfrm>
              <a:off x="8500075" y="-101451"/>
              <a:ext cx="4140001" cy="850901"/>
              <a:chOff x="0" y="-101450"/>
              <a:chExt cx="4140000" cy="850900"/>
            </a:xfrm>
          </p:grpSpPr>
          <p:sp>
            <p:nvSpPr>
              <p:cNvPr id="92" name="Shape 92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-1" y="-101451"/>
                <a:ext cx="4140002" cy="850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97" name="Group 97"/>
            <p:cNvGrpSpPr/>
            <p:nvPr/>
          </p:nvGrpSpPr>
          <p:grpSpPr>
            <a:xfrm>
              <a:off x="4270631" y="-101351"/>
              <a:ext cx="4140001" cy="850901"/>
              <a:chOff x="0" y="-101450"/>
              <a:chExt cx="4140000" cy="850900"/>
            </a:xfrm>
          </p:grpSpPr>
          <p:sp>
            <p:nvSpPr>
              <p:cNvPr id="95" name="Shape 95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-1" y="-101451"/>
                <a:ext cx="4140002" cy="850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99" name="Shape 99"/>
          <p:cNvSpPr/>
          <p:nvPr>
            <p:ph type="title"/>
          </p:nvPr>
        </p:nvSpPr>
        <p:spPr>
          <a:xfrm>
            <a:off x="460800" y="1780456"/>
            <a:ext cx="12052800" cy="2255929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460800" y="4245421"/>
            <a:ext cx="12052800" cy="1494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6460976"/>
            <a:ext cx="10104907" cy="2745757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>
            <p:ph type="title"/>
          </p:nvPr>
        </p:nvSpPr>
        <p:spPr>
          <a:xfrm>
            <a:off x="460800" y="1781999"/>
            <a:ext cx="12052800" cy="2255929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460800" y="4244399"/>
            <a:ext cx="12052800" cy="1494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111" name="image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89172" y="144943"/>
            <a:ext cx="969135" cy="64770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4054128" y="137352"/>
            <a:ext cx="7685113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1800">
                <a:solidFill>
                  <a:srgbClr val="686F76"/>
                </a:solidFill>
              </a:defRPr>
            </a:lvl1pPr>
          </a:lstStyle>
          <a:p>
            <a:pPr/>
            <a:r>
              <a:t>This project has received funding from the European Union’s Horizon 2020 research and innovation programme under grant agreement No 688421.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5011363"/>
            <a:ext cx="7374519" cy="2003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0" name="Group 130"/>
          <p:cNvGrpSpPr/>
          <p:nvPr/>
        </p:nvGrpSpPr>
        <p:grpSpPr>
          <a:xfrm>
            <a:off x="144598" y="7223594"/>
            <a:ext cx="12640077" cy="851001"/>
            <a:chOff x="0" y="-101450"/>
            <a:chExt cx="12640075" cy="851000"/>
          </a:xfrm>
        </p:grpSpPr>
        <p:grpSp>
          <p:nvGrpSpPr>
            <p:cNvPr id="123" name="Group 123"/>
            <p:cNvGrpSpPr/>
            <p:nvPr/>
          </p:nvGrpSpPr>
          <p:grpSpPr>
            <a:xfrm>
              <a:off x="-1" y="-101451"/>
              <a:ext cx="4140001" cy="850901"/>
              <a:chOff x="0" y="-101450"/>
              <a:chExt cx="4140000" cy="850900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-1" y="-101451"/>
                <a:ext cx="4140002" cy="850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126" name="Group 126"/>
            <p:cNvGrpSpPr/>
            <p:nvPr/>
          </p:nvGrpSpPr>
          <p:grpSpPr>
            <a:xfrm>
              <a:off x="8500075" y="-101451"/>
              <a:ext cx="4140001" cy="850901"/>
              <a:chOff x="0" y="-101450"/>
              <a:chExt cx="4140000" cy="850900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-1" y="-101451"/>
                <a:ext cx="4140002" cy="850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129" name="Group 129"/>
            <p:cNvGrpSpPr/>
            <p:nvPr/>
          </p:nvGrpSpPr>
          <p:grpSpPr>
            <a:xfrm>
              <a:off x="4270631" y="-101351"/>
              <a:ext cx="4140001" cy="850901"/>
              <a:chOff x="0" y="-101450"/>
              <a:chExt cx="4140000" cy="850900"/>
            </a:xfrm>
          </p:grpSpPr>
          <p:sp>
            <p:nvSpPr>
              <p:cNvPr id="127" name="Shape 127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-1" y="-101451"/>
                <a:ext cx="4140002" cy="850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131" name="Shape 131"/>
          <p:cNvSpPr/>
          <p:nvPr>
            <p:ph type="title"/>
          </p:nvPr>
        </p:nvSpPr>
        <p:spPr>
          <a:xfrm>
            <a:off x="460800" y="700337"/>
            <a:ext cx="12052800" cy="2255928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460800" y="3165301"/>
            <a:ext cx="12052800" cy="1494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133" name="image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530" y="8153889"/>
            <a:ext cx="1311127" cy="87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8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2017" y="8153889"/>
            <a:ext cx="951429" cy="1055564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44598" y="8136643"/>
            <a:ext cx="12609059" cy="706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i="1" sz="1400">
                <a:solidFill>
                  <a:srgbClr val="686F76"/>
                </a:solidFill>
              </a:defRPr>
            </a:pPr>
            <a:r>
              <a:t>This project has received funding from the European Union’s Horizon 2020 research and innovation programme </a:t>
            </a:r>
          </a:p>
          <a:p>
            <a:pPr algn="ctr">
              <a:defRPr i="1" sz="1400">
                <a:solidFill>
                  <a:srgbClr val="686F76"/>
                </a:solidFill>
              </a:defRPr>
            </a:pPr>
            <a:r>
              <a:t>under grant agreement No 688421.The opinions expressed and arguments employed reflect only the authors' </a:t>
            </a:r>
          </a:p>
          <a:p>
            <a:pPr algn="ctr">
              <a:defRPr i="1" sz="1400">
                <a:solidFill>
                  <a:srgbClr val="686F76"/>
                </a:solidFill>
              </a:defRPr>
            </a:pPr>
            <a:r>
              <a:t>view. The European Commission is not responsible for any use that may be made of that information.</a:t>
            </a:r>
          </a:p>
        </p:txBody>
      </p:sp>
      <p:sp>
        <p:nvSpPr>
          <p:cNvPr id="136" name="Shape 136"/>
          <p:cNvSpPr/>
          <p:nvPr/>
        </p:nvSpPr>
        <p:spPr>
          <a:xfrm>
            <a:off x="144598" y="9034240"/>
            <a:ext cx="12609059" cy="492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i="1" sz="1400">
                <a:solidFill>
                  <a:srgbClr val="686F76"/>
                </a:solidFill>
              </a:defRPr>
            </a:pPr>
            <a:r>
              <a:t>Supported by the Swiss State Secretariat for Education, Research and Innovation under contract number 15.0268. </a:t>
            </a:r>
          </a:p>
          <a:p>
            <a:pPr algn="ctr">
              <a:defRPr i="1" sz="1400">
                <a:solidFill>
                  <a:srgbClr val="686F76"/>
                </a:solidFill>
              </a:defRPr>
            </a:pPr>
            <a:r>
              <a:t>The opinions expressed and arguments employed herein do not necessarily reflect the official views of the Swiss Government.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460587" y="882793"/>
            <a:ext cx="9900001" cy="1382402"/>
          </a:xfrm>
          <a:prstGeom prst="rect">
            <a:avLst/>
          </a:prstGeom>
        </p:spPr>
        <p:txBody>
          <a:bodyPr lIns="127000" tIns="127000" rIns="127000" bIns="127000"/>
          <a:lstStyle/>
          <a:p>
            <a:pPr/>
            <a:r>
              <a:t>Texte du titre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B. Donnet: WP1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60587" y="908193"/>
            <a:ext cx="9900001" cy="138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5" name="Shape 5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6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200" y="847527"/>
            <a:ext cx="1868635" cy="122096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body" idx="1"/>
          </p:nvPr>
        </p:nvSpPr>
        <p:spPr>
          <a:xfrm>
            <a:off x="460587" y="2750972"/>
            <a:ext cx="12052882" cy="6158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11969279" y="9148030"/>
            <a:ext cx="330100" cy="31435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600">
                <a:solidFill>
                  <a:srgbClr val="686F7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ransition xmlns:p14="http://schemas.microsoft.com/office/powerpoint/2010/main" spd="med" advClick="1"/>
  <p:txStyles>
    <p:titleStyle>
      <a:lvl1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508000" marR="0" indent="-50800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1pPr>
      <a:lvl2pPr marL="832543" marR="0" indent="-470593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2pPr>
      <a:lvl3pPr marL="1105126" marR="0" indent="-478064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3pPr>
      <a:lvl4pPr marL="1385887" marR="0" indent="-485775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4pPr>
      <a:lvl5pPr marL="1519525" marR="0" indent="-441613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5pPr>
      <a:lvl6pPr marL="29908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6pPr>
      <a:lvl7pPr marL="33464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7pPr>
      <a:lvl8pPr marL="37020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8pPr>
      <a:lvl9pPr marL="40576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1pPr>
      <a:lvl2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2pPr>
      <a:lvl3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3pPr>
      <a:lvl4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4pPr>
      <a:lvl5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5pPr>
      <a:lvl6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6pPr>
      <a:lvl7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7pPr>
      <a:lvl8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8pPr>
      <a:lvl9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pathspider.net" TargetMode="Externa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mami-project/udptun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WP 1: Measurements</a:t>
            </a:r>
          </a:p>
        </p:txBody>
      </p:sp>
      <p:sp>
        <p:nvSpPr>
          <p:cNvPr id="183" name="Shape 18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Benoit Donnet, Brian Trammell, Stephan Neuhaus</a:t>
            </a:r>
          </a:p>
          <a:p>
            <a:pPr/>
            <a:r>
              <a:t>Brussels, October 21</a:t>
            </a:r>
            <a:r>
              <a:rPr baseline="31999"/>
              <a:t>st</a:t>
            </a:r>
            <a:r>
              <a:t>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tracebox</a:t>
            </a:r>
            <a:r>
              <a:t> - Concept</a:t>
            </a:r>
          </a:p>
        </p:txBody>
      </p:sp>
      <p:sp>
        <p:nvSpPr>
          <p:cNvPr id="324" name="Shape 3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428" y="2985563"/>
            <a:ext cx="12069944" cy="3900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tracebox</a:t>
            </a:r>
            <a:r>
              <a:t> - Data overview</a:t>
            </a:r>
          </a:p>
        </p:txBody>
      </p:sp>
      <p:sp>
        <p:nvSpPr>
          <p:cNvPr id="328" name="Shape 3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9" name="Shape 3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1480" indent="-411480" defTabSz="1049274">
              <a:spcBef>
                <a:spcPts val="500"/>
              </a:spcBef>
              <a:defRPr sz="2754"/>
            </a:pPr>
            <a:r>
              <a:t>Already collected</a:t>
            </a:r>
          </a:p>
          <a:p>
            <a:pPr lvl="1" marL="674360" indent="-381181" defTabSz="1049274">
              <a:spcBef>
                <a:spcPts val="500"/>
              </a:spcBef>
              <a:defRPr sz="2592"/>
            </a:pPr>
            <a:r>
              <a:t>PlanetLab (Top 1M Alexa)</a:t>
            </a:r>
          </a:p>
          <a:p>
            <a:pPr lvl="1" marL="674360" indent="-381181" defTabSz="1049274">
              <a:spcBef>
                <a:spcPts val="500"/>
              </a:spcBef>
              <a:defRPr sz="2592"/>
            </a:pPr>
            <a:r>
              <a:t>March 2016 → July 2016</a:t>
            </a:r>
          </a:p>
          <a:p>
            <a:pPr lvl="1" marL="674360" indent="-381181" defTabSz="1049274">
              <a:spcBef>
                <a:spcPts val="500"/>
              </a:spcBef>
              <a:defRPr sz="2592"/>
            </a:pPr>
            <a:r>
              <a:t>1/4 of the dataset is already in the Observatory</a:t>
            </a:r>
          </a:p>
          <a:p>
            <a:pPr marL="411480" indent="-411480" defTabSz="1049274">
              <a:spcBef>
                <a:spcPts val="500"/>
              </a:spcBef>
              <a:defRPr sz="2754"/>
            </a:pPr>
            <a:r>
              <a:t>Being collected</a:t>
            </a:r>
          </a:p>
          <a:p>
            <a:pPr lvl="1" marL="674360" indent="-381181" defTabSz="1049274">
              <a:spcBef>
                <a:spcPts val="500"/>
              </a:spcBef>
              <a:defRPr sz="2592"/>
            </a:pPr>
            <a:r>
              <a:t>PlanetLab (Top 1M Alexa)</a:t>
            </a:r>
          </a:p>
          <a:p>
            <a:pPr lvl="1" marL="674360" indent="-381181" defTabSz="1049274">
              <a:spcBef>
                <a:spcPts val="500"/>
              </a:spcBef>
              <a:defRPr sz="2592"/>
            </a:pPr>
            <a:r>
              <a:t>Archipelago (IPv6)</a:t>
            </a:r>
          </a:p>
          <a:p>
            <a:pPr marL="411480" indent="-411480" defTabSz="1049274">
              <a:spcBef>
                <a:spcPts val="500"/>
              </a:spcBef>
              <a:defRPr sz="2754"/>
            </a:pPr>
            <a:r>
              <a:t>To-be collected</a:t>
            </a:r>
          </a:p>
          <a:p>
            <a:pPr lvl="1" marL="674360" indent="-381181" defTabSz="1049274">
              <a:spcBef>
                <a:spcPts val="500"/>
              </a:spcBef>
              <a:defRPr sz="2592"/>
            </a:pPr>
            <a:r>
              <a:t>RIPE Atlas</a:t>
            </a:r>
          </a:p>
          <a:p>
            <a:pPr marL="411480" indent="-411480" defTabSz="1049274">
              <a:spcBef>
                <a:spcPts val="500"/>
              </a:spcBef>
              <a:defRPr sz="2754"/>
            </a:pPr>
            <a:r>
              <a:t>Started collecting data</a:t>
            </a:r>
          </a:p>
          <a:p>
            <a:pPr lvl="1" marL="674360" indent="-381181" defTabSz="1049274">
              <a:spcBef>
                <a:spcPts val="500"/>
              </a:spcBef>
              <a:defRPr sz="2592"/>
            </a:pPr>
            <a:r>
              <a:t>MONROE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tracebox</a:t>
            </a:r>
            <a:r>
              <a:t> - Mobile networks</a:t>
            </a:r>
          </a:p>
        </p:txBody>
      </p:sp>
      <p:sp>
        <p:nvSpPr>
          <p:cNvPr id="332" name="Shape 3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collected with traceboxAndroid</a:t>
            </a:r>
          </a:p>
          <a:p>
            <a:pPr/>
            <a:r>
              <a:t>Dataset</a:t>
            </a:r>
          </a:p>
          <a:p>
            <a:pPr lvl="1"/>
            <a:r>
              <a:t>214 users, from 45 countries</a:t>
            </a:r>
          </a:p>
          <a:p>
            <a:pPr lvl="2"/>
            <a:r>
              <a:t>80 carriers</a:t>
            </a:r>
          </a:p>
          <a:p>
            <a:pPr lvl="2"/>
            <a:r>
              <a:t>252 wifi networks</a:t>
            </a:r>
          </a:p>
          <a:p>
            <a:pPr lvl="1"/>
            <a:r>
              <a:t>mobile phones</a:t>
            </a:r>
          </a:p>
          <a:p>
            <a:pPr lvl="2"/>
            <a:r>
              <a:t>cellular: 37 rooted, 70 unrooted</a:t>
            </a:r>
          </a:p>
          <a:p>
            <a:pPr lvl="2"/>
            <a:r>
              <a:t>wifi: 61 rooted, 211 unrooted</a:t>
            </a:r>
          </a:p>
          <a:p>
            <a:pPr/>
            <a:r>
              <a:t>Will be uploaded asap in the Observatory</a:t>
            </a:r>
          </a:p>
        </p:txBody>
      </p:sp>
      <p:sp>
        <p:nvSpPr>
          <p:cNvPr id="333" name="Shape 3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tracebox</a:t>
            </a:r>
            <a:r>
              <a:t> - Mobile network algorithms</a:t>
            </a:r>
          </a:p>
        </p:txBody>
      </p:sp>
      <p:sp>
        <p:nvSpPr>
          <p:cNvPr id="336" name="Shape 3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Among others</a:t>
            </a:r>
          </a:p>
          <a:p>
            <a:pPr lvl="1"/>
            <a:r>
              <a:t>Proxies detection</a:t>
            </a:r>
          </a:p>
          <a:p>
            <a:pPr lvl="1"/>
            <a:r>
              <a:t>NAT detection</a:t>
            </a:r>
          </a:p>
          <a:p>
            <a:pPr lvl="1" marL="840067" indent="-478117"/>
            <a:r>
              <a:t>Options feasibility tests</a:t>
            </a:r>
          </a:p>
        </p:txBody>
      </p:sp>
      <p:sp>
        <p:nvSpPr>
          <p:cNvPr id="337" name="Shape 3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PATHSpider</a:t>
            </a:r>
            <a:r>
              <a:t> - Background</a:t>
            </a:r>
          </a:p>
        </p:txBody>
      </p:sp>
      <p:sp>
        <p:nvSpPr>
          <p:cNvPr id="340" name="Shape 340"/>
          <p:cNvSpPr/>
          <p:nvPr>
            <p:ph type="body" sz="half" idx="1"/>
          </p:nvPr>
        </p:nvSpPr>
        <p:spPr>
          <a:xfrm>
            <a:off x="460587" y="2750972"/>
            <a:ext cx="6926379" cy="6158078"/>
          </a:xfrm>
          <a:prstGeom prst="rect">
            <a:avLst/>
          </a:prstGeom>
        </p:spPr>
        <p:txBody>
          <a:bodyPr/>
          <a:lstStyle/>
          <a:p>
            <a:pPr marL="381000" indent="-381000" defTabSz="971550">
              <a:spcBef>
                <a:spcPts val="500"/>
              </a:spcBef>
              <a:defRPr sz="2550"/>
            </a:pPr>
            <a:r>
              <a:t>Active measurement of path transparency</a:t>
            </a:r>
          </a:p>
          <a:p>
            <a:pPr marL="381000" indent="-381000" defTabSz="971550">
              <a:spcBef>
                <a:spcPts val="500"/>
              </a:spcBef>
              <a:defRPr sz="2550"/>
            </a:pPr>
            <a:r>
              <a:t>Basic methodology</a:t>
            </a:r>
          </a:p>
          <a:p>
            <a:pPr lvl="1" marL="721894" indent="-340894" defTabSz="971550">
              <a:spcBef>
                <a:spcPts val="500"/>
              </a:spcBef>
              <a:buClrTx/>
              <a:buSzPct val="100000"/>
              <a:buAutoNum type="arabicPeriod" startAt="1"/>
              <a:defRPr sz="2400"/>
            </a:pPr>
            <a:r>
              <a:t>throw a bunch of packets at the Internet</a:t>
            </a:r>
          </a:p>
          <a:p>
            <a:pPr lvl="1" marL="721894" indent="-340894" defTabSz="971550">
              <a:spcBef>
                <a:spcPts val="500"/>
              </a:spcBef>
              <a:buClrTx/>
              <a:buSzPct val="100000"/>
              <a:buAutoNum type="arabicPeriod" startAt="1"/>
              <a:defRPr sz="2400"/>
            </a:pPr>
            <a:r>
              <a:t>see what happens.</a:t>
            </a:r>
          </a:p>
          <a:p>
            <a:pPr marL="428576" indent="-428576" defTabSz="971550">
              <a:spcBef>
                <a:spcPts val="500"/>
              </a:spcBef>
              <a:defRPr sz="2550"/>
            </a:pPr>
            <a:r>
              <a:t>Ideal: two-ended A/B testing</a:t>
            </a:r>
          </a:p>
          <a:p>
            <a:pPr marL="428576" indent="-428576" defTabSz="971550">
              <a:spcBef>
                <a:spcPts val="500"/>
              </a:spcBef>
              <a:defRPr sz="2550"/>
            </a:pPr>
            <a:r>
              <a:t>Scalable: one-ended A/B testing</a:t>
            </a:r>
          </a:p>
          <a:p>
            <a:pPr marL="428576" indent="-428576" defTabSz="971550">
              <a:spcBef>
                <a:spcPts val="500"/>
              </a:spcBef>
              <a:defRPr sz="2550"/>
            </a:pPr>
            <a:r>
              <a:t>Multiple sources: isolate on-path from near-target impairment</a:t>
            </a:r>
          </a:p>
          <a:p>
            <a:pPr marL="428576" indent="-428576" defTabSz="971550">
              <a:spcBef>
                <a:spcPts val="500"/>
              </a:spcBef>
              <a:defRPr sz="255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PATHspider</a:t>
            </a:r>
            <a:r>
              <a:t> provides a framework for generalizing and scaling the one-ended approach.</a:t>
            </a:r>
          </a:p>
          <a:p>
            <a:pPr marL="428576" indent="-428576" defTabSz="971550">
              <a:spcBef>
                <a:spcPts val="500"/>
              </a:spcBef>
              <a:defRPr sz="2550"/>
            </a:pPr>
            <a:r>
              <a:t>Details: see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https://pathspider.net</a:t>
            </a:r>
            <a:r>
              <a:t> </a:t>
            </a:r>
          </a:p>
        </p:txBody>
      </p:sp>
      <p:sp>
        <p:nvSpPr>
          <p:cNvPr id="341" name="Shape 3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72304" y="2997200"/>
            <a:ext cx="4749801" cy="147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78654" y="5054600"/>
            <a:ext cx="4737101" cy="138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58054" y="7023100"/>
            <a:ext cx="4178301" cy="186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PATHSpider</a:t>
            </a:r>
            <a:r>
              <a:t> - Architecture</a:t>
            </a:r>
          </a:p>
        </p:txBody>
      </p:sp>
      <p:sp>
        <p:nvSpPr>
          <p:cNvPr id="347" name="Shape 3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8" name="Shape 348"/>
          <p:cNvSpPr/>
          <p:nvPr>
            <p:ph type="body" sz="half" idx="1"/>
          </p:nvPr>
        </p:nvSpPr>
        <p:spPr>
          <a:xfrm>
            <a:off x="6805738" y="2750972"/>
            <a:ext cx="5707730" cy="6158078"/>
          </a:xfrm>
          <a:prstGeom prst="rect">
            <a:avLst/>
          </a:prstGeom>
        </p:spPr>
        <p:txBody>
          <a:bodyPr/>
          <a:lstStyle/>
          <a:p>
            <a:pPr marL="365760" indent="-365760" defTabSz="932688">
              <a:spcBef>
                <a:spcPts val="500"/>
              </a:spcBef>
              <a:defRPr sz="2448"/>
            </a:pPr>
            <a:r>
              <a:rPr i="1"/>
              <a:t>Configurator</a:t>
            </a:r>
            <a:r>
              <a:t>: puts system into configuration A or B (e.g.,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sysctl</a:t>
            </a:r>
            <a:r>
              <a:t>)</a:t>
            </a:r>
          </a:p>
          <a:p>
            <a:pPr marL="365760" indent="-365760" defTabSz="932688">
              <a:spcBef>
                <a:spcPts val="500"/>
              </a:spcBef>
              <a:defRPr sz="2448"/>
            </a:pPr>
            <a:r>
              <a:rPr i="1"/>
              <a:t>Workers</a:t>
            </a:r>
            <a:r>
              <a:t>: generate test traffic</a:t>
            </a:r>
          </a:p>
          <a:p>
            <a:pPr marL="365760" indent="-365760" defTabSz="932688">
              <a:spcBef>
                <a:spcPts val="500"/>
              </a:spcBef>
              <a:defRPr sz="2448"/>
            </a:pPr>
            <a:r>
              <a:rPr i="1"/>
              <a:t>Observer</a:t>
            </a:r>
            <a:r>
              <a:t>: passively observes test traffic</a:t>
            </a:r>
          </a:p>
          <a:p>
            <a:pPr marL="365760" indent="-365760" defTabSz="932688">
              <a:spcBef>
                <a:spcPts val="500"/>
              </a:spcBef>
              <a:defRPr sz="2448"/>
            </a:pPr>
            <a:r>
              <a:rPr i="1"/>
              <a:t>Merger</a:t>
            </a:r>
            <a:r>
              <a:t>: combine information about active measurement with passive observations.</a:t>
            </a:r>
          </a:p>
          <a:p>
            <a:pPr marL="365760" indent="-365760" defTabSz="932688">
              <a:spcBef>
                <a:spcPts val="500"/>
              </a:spcBef>
              <a:defRPr sz="2448"/>
            </a:pPr>
            <a:r>
              <a:t>Plugins allow for customizing traffic generation and observation for each kind of test (ECN, DSCP, TFO, etc.)</a:t>
            </a:r>
          </a:p>
          <a:p>
            <a:pPr marL="365760" indent="-365760" defTabSz="932688">
              <a:spcBef>
                <a:spcPts val="500"/>
              </a:spcBef>
              <a:defRPr sz="2448"/>
            </a:pPr>
            <a:r>
              <a:t>Output fed into Path Transparency Observatory</a:t>
            </a:r>
          </a:p>
        </p:txBody>
      </p:sp>
      <p:pic>
        <p:nvPicPr>
          <p:cNvPr id="34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300" y="3013374"/>
            <a:ext cx="6070600" cy="5245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PATHSpider</a:t>
            </a:r>
            <a:r>
              <a:t> - Data overview</a:t>
            </a:r>
          </a:p>
        </p:txBody>
      </p:sp>
      <p:sp>
        <p:nvSpPr>
          <p:cNvPr id="354" name="Shape 3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5" name="Shape 355"/>
          <p:cNvSpPr/>
          <p:nvPr>
            <p:ph type="body" idx="1"/>
          </p:nvPr>
        </p:nvSpPr>
        <p:spPr>
          <a:xfrm>
            <a:off x="460587" y="2355438"/>
            <a:ext cx="12052882" cy="6553612"/>
          </a:xfrm>
          <a:prstGeom prst="rect">
            <a:avLst/>
          </a:prstGeom>
        </p:spPr>
        <p:txBody>
          <a:bodyPr/>
          <a:lstStyle/>
          <a:p>
            <a:pPr marL="396239" indent="-396239" defTabSz="1010411">
              <a:spcBef>
                <a:spcPts val="500"/>
              </a:spcBef>
              <a:defRPr sz="2651"/>
            </a:pPr>
            <a:r>
              <a:t>Explicit Congestion Notification (ECN) to Alexa top 1M websites:</a:t>
            </a:r>
          </a:p>
          <a:p>
            <a:pPr marL="396239" indent="-396239" defTabSz="1010411">
              <a:spcBef>
                <a:spcPts val="500"/>
              </a:spcBef>
              <a:defRPr sz="2651"/>
            </a:pPr>
          </a:p>
          <a:p>
            <a:pPr marL="396239" indent="-396239" defTabSz="1010411">
              <a:spcBef>
                <a:spcPts val="500"/>
              </a:spcBef>
              <a:defRPr sz="2651"/>
            </a:pPr>
          </a:p>
          <a:p>
            <a:pPr marL="396239" indent="-396239" defTabSz="1010411">
              <a:spcBef>
                <a:spcPts val="500"/>
              </a:spcBef>
              <a:defRPr sz="2651"/>
            </a:pPr>
          </a:p>
          <a:p>
            <a:pPr lvl="1" marL="672325" indent="-390004" defTabSz="1010411">
              <a:spcBef>
                <a:spcPts val="500"/>
              </a:spcBef>
              <a:defRPr sz="2651"/>
            </a:pPr>
            <a:r>
              <a:t>Cited in June ‘16 Apple announcement to activate ECN by default.</a:t>
            </a:r>
          </a:p>
          <a:p>
            <a:pPr marL="396239" indent="-396239" defTabSz="1010411">
              <a:spcBef>
                <a:spcPts val="500"/>
              </a:spcBef>
              <a:defRPr sz="2651"/>
            </a:pPr>
            <a:r>
              <a:t>Differentiated Services Codepoint (DSCP): ~10% of Alexa top 100k have unexpected DSCP values on downstream. Non-zero DSCP causes connection failure on up to 0.07% of paths. </a:t>
            </a:r>
          </a:p>
          <a:p>
            <a:pPr marL="396239" indent="-396239" defTabSz="1010411">
              <a:spcBef>
                <a:spcPts val="500"/>
              </a:spcBef>
              <a:defRPr sz="2651"/>
            </a:pPr>
            <a:r>
              <a:t>TCP Fast Open (TFO): 0.1% of Alexa top 1M supports TFO (mostly Google). CPE, anti-DDoS sites impair TFO.</a:t>
            </a:r>
          </a:p>
          <a:p>
            <a:pPr marL="396239" indent="-396239" defTabSz="1010411">
              <a:spcBef>
                <a:spcPts val="500"/>
              </a:spcBef>
              <a:defRPr sz="2651"/>
            </a:pPr>
            <a:r>
              <a:t>More detailed DSCP and TFO measurements under submission to PAM ‘17</a:t>
            </a:r>
          </a:p>
          <a:p>
            <a:pPr marL="396239" indent="-396239" defTabSz="1010411">
              <a:spcBef>
                <a:spcPts val="500"/>
              </a:spcBef>
              <a:defRPr sz="2651"/>
            </a:pPr>
            <a:r>
              <a:t>Data being currently collected on MONROE</a:t>
            </a:r>
          </a:p>
        </p:txBody>
      </p:sp>
      <p:pic>
        <p:nvPicPr>
          <p:cNvPr id="35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4059" y="2908962"/>
            <a:ext cx="5805937" cy="1697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copycat</a:t>
            </a:r>
            <a:r>
              <a:t> - Basics</a:t>
            </a:r>
          </a:p>
        </p:txBody>
      </p:sp>
      <p:sp>
        <p:nvSpPr>
          <p:cNvPr id="361" name="Shape 3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UDP encapsulation to circumvent middleboxes impairments (SCTP, QUIC, SPUD)</a:t>
            </a:r>
          </a:p>
          <a:p>
            <a:pPr/>
            <a:r>
              <a:t>Does the path discriminate flows based on transport?</a:t>
            </a:r>
          </a:p>
          <a:p>
            <a:pPr/>
            <a:r>
              <a:t>Study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copycat</a:t>
            </a:r>
          </a:p>
          <a:p>
            <a:pPr lvl="1" marL="840067" indent="-478117"/>
            <a:r>
              <a:t>differential treatment</a:t>
            </a:r>
          </a:p>
          <a:p>
            <a:pPr lvl="2" marL="1075297" indent="-448235"/>
            <a:r>
              <a:t>connectivity, QoS, ...</a:t>
            </a:r>
          </a:p>
          <a:p>
            <a:pPr lvl="1" marL="840067" indent="-478117"/>
            <a:r>
              <a:t>is transport protocol </a:t>
            </a:r>
            <a:r>
              <a:rPr i="1"/>
              <a:t>X</a:t>
            </a:r>
            <a:r>
              <a:t> less ossified than </a:t>
            </a:r>
            <a:r>
              <a:rPr i="1"/>
              <a:t>Y</a:t>
            </a:r>
            <a:r>
              <a:t>?</a:t>
            </a:r>
          </a:p>
          <a:p>
            <a:pPr lvl="2" marL="1075297" indent="-448235"/>
            <a:r>
              <a:t>e.g., TCP vs. UDP</a:t>
            </a:r>
          </a:p>
          <a:p>
            <a:pPr/>
            <a:r>
              <a:t>Details at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https://github.com/mami-project/udptun</a:t>
            </a:r>
          </a:p>
        </p:txBody>
      </p:sp>
      <p:sp>
        <p:nvSpPr>
          <p:cNvPr id="362" name="Shape 3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copycat</a:t>
            </a:r>
            <a:r>
              <a:t> - Architecture</a:t>
            </a:r>
          </a:p>
        </p:txBody>
      </p:sp>
      <p:sp>
        <p:nvSpPr>
          <p:cNvPr id="367" name="Shape 36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8" name="Shape 368"/>
          <p:cNvSpPr/>
          <p:nvPr>
            <p:ph type="body" sz="half" idx="1"/>
          </p:nvPr>
        </p:nvSpPr>
        <p:spPr>
          <a:xfrm>
            <a:off x="6805738" y="2750972"/>
            <a:ext cx="5707730" cy="6158078"/>
          </a:xfrm>
          <a:prstGeom prst="rect">
            <a:avLst/>
          </a:prstGeom>
        </p:spPr>
        <p:txBody>
          <a:bodyPr/>
          <a:lstStyle/>
          <a:p>
            <a:pPr marL="431800" indent="-431800" defTabSz="1101090">
              <a:spcBef>
                <a:spcPts val="500"/>
              </a:spcBef>
              <a:defRPr sz="2890"/>
            </a:pPr>
            <a:r>
              <a:t>runs pairs of flows between 2 end-points</a:t>
            </a:r>
          </a:p>
          <a:p>
            <a:pPr lvl="1" marL="739457" indent="-431800" defTabSz="1101090">
              <a:spcBef>
                <a:spcPts val="500"/>
              </a:spcBef>
              <a:defRPr sz="2720"/>
            </a:pPr>
            <a:r>
              <a:t>one TCP flow</a:t>
            </a:r>
          </a:p>
          <a:p>
            <a:pPr lvl="1" marL="739457" indent="-431800" defTabSz="1101090">
              <a:spcBef>
                <a:spcPts val="500"/>
              </a:spcBef>
              <a:defRPr sz="2720"/>
            </a:pPr>
            <a:r>
              <a:t>one TCP flow user UDP as outer transport</a:t>
            </a:r>
          </a:p>
          <a:p>
            <a:pPr marL="431800" indent="-431800" defTabSz="1101090">
              <a:spcBef>
                <a:spcPts val="500"/>
              </a:spcBef>
              <a:defRPr sz="2890"/>
            </a:pPr>
            <a:r>
              <a:t>same 4-tuple between both flows</a:t>
            </a:r>
          </a:p>
          <a:p>
            <a:pPr marL="431800" indent="-431800" defTabSz="1101090">
              <a:spcBef>
                <a:spcPts val="500"/>
              </a:spcBef>
              <a:defRPr sz="289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copycat</a:t>
            </a:r>
            <a:r>
              <a:t> uses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tun</a:t>
            </a:r>
            <a:r>
              <a:t> virtual network interface for encapsulating TCP within UDP</a:t>
            </a:r>
          </a:p>
          <a:p>
            <a:pPr marL="431800" indent="-431800" defTabSz="1101090">
              <a:spcBef>
                <a:spcPts val="500"/>
              </a:spcBef>
              <a:defRPr sz="2890"/>
            </a:pPr>
            <a:r>
              <a:t>both ends are under control</a:t>
            </a:r>
          </a:p>
        </p:txBody>
      </p:sp>
      <p:pic>
        <p:nvPicPr>
          <p:cNvPr id="369" name="copycat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3348" y="3408263"/>
            <a:ext cx="6070601" cy="4455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copycat</a:t>
            </a:r>
            <a:r>
              <a:t> - Dataset</a:t>
            </a:r>
          </a:p>
        </p:txBody>
      </p:sp>
      <p:sp>
        <p:nvSpPr>
          <p:cNvPr id="374" name="Shape 37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5" name="Shape 3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2280" indent="-462280" defTabSz="1178813">
              <a:spcBef>
                <a:spcPts val="600"/>
              </a:spcBef>
              <a:defRPr sz="3094"/>
            </a:pPr>
            <a:r>
              <a:t>PlanetLab</a:t>
            </a:r>
          </a:p>
          <a:p>
            <a:pPr lvl="1" marL="757614" indent="-428240" defTabSz="1178813">
              <a:spcBef>
                <a:spcPts val="600"/>
              </a:spcBef>
              <a:defRPr sz="2912"/>
            </a:pPr>
            <a:r>
              <a:t>full mesh measurements between 93 PL machines</a:t>
            </a:r>
          </a:p>
          <a:p>
            <a:pPr lvl="1" marL="757614" indent="-428240" defTabSz="1178813">
              <a:spcBef>
                <a:spcPts val="600"/>
              </a:spcBef>
              <a:defRPr sz="2912"/>
            </a:pPr>
            <a:r>
              <a:t>March 6</a:t>
            </a:r>
            <a:r>
              <a:rPr baseline="31999"/>
              <a:t>th</a:t>
            </a:r>
            <a:r>
              <a:t>, 2016 → April 23</a:t>
            </a:r>
            <a:r>
              <a:rPr baseline="31999"/>
              <a:t>rd</a:t>
            </a:r>
            <a:r>
              <a:t>, 2016</a:t>
            </a:r>
          </a:p>
          <a:p>
            <a:pPr lvl="1" marL="757614" indent="-428240" defTabSz="1178813">
              <a:spcBef>
                <a:spcPts val="600"/>
              </a:spcBef>
              <a:defRPr sz="2912"/>
            </a:pPr>
            <a:r>
              <a:t>already in the Observatory</a:t>
            </a:r>
          </a:p>
          <a:p>
            <a:pPr marL="462280" indent="-462280" defTabSz="1178813">
              <a:spcBef>
                <a:spcPts val="600"/>
              </a:spcBef>
              <a:defRPr sz="3094"/>
            </a:pPr>
            <a:r>
              <a:t>DigitalOcean</a:t>
            </a:r>
          </a:p>
          <a:p>
            <a:pPr lvl="1" marL="757614" indent="-428240" defTabSz="1178813">
              <a:spcBef>
                <a:spcPts val="600"/>
              </a:spcBef>
              <a:defRPr sz="2912"/>
            </a:pPr>
            <a:r>
              <a:t>full mesh measurements between 6 DO machines</a:t>
            </a:r>
          </a:p>
          <a:p>
            <a:pPr lvl="1" marL="757614" indent="-428240" defTabSz="1178813">
              <a:spcBef>
                <a:spcPts val="600"/>
              </a:spcBef>
              <a:defRPr sz="2912"/>
            </a:pPr>
            <a:r>
              <a:t>May 2</a:t>
            </a:r>
            <a:r>
              <a:rPr baseline="31999"/>
              <a:t>nd</a:t>
            </a:r>
            <a:r>
              <a:t>, 2016 → May, 12</a:t>
            </a:r>
            <a:r>
              <a:rPr baseline="31999"/>
              <a:t>th</a:t>
            </a:r>
            <a:r>
              <a:t>, 2016</a:t>
            </a:r>
          </a:p>
          <a:p>
            <a:pPr lvl="1" marL="757614" indent="-428240" defTabSz="1178813">
              <a:spcBef>
                <a:spcPts val="600"/>
              </a:spcBef>
              <a:defRPr sz="2912"/>
            </a:pPr>
            <a:r>
              <a:t>IPv4 and IPv6</a:t>
            </a:r>
          </a:p>
          <a:p>
            <a:pPr lvl="1" marL="757614" indent="-428240" defTabSz="1178813">
              <a:spcBef>
                <a:spcPts val="600"/>
              </a:spcBef>
              <a:defRPr sz="2912"/>
            </a:pPr>
            <a:r>
              <a:t>already in the Observatory</a:t>
            </a:r>
          </a:p>
          <a:p>
            <a:pPr marL="462280" indent="-462280" defTabSz="1178813">
              <a:spcBef>
                <a:spcPts val="600"/>
              </a:spcBef>
              <a:defRPr sz="3094"/>
            </a:pPr>
            <a:r>
              <a:t>+ RIPE Atlas pings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  <a:p>
            <a:pPr/>
            <a:r>
              <a:t>Measurement Tools</a:t>
            </a:r>
          </a:p>
          <a:p>
            <a:pPr/>
            <a:r>
              <a:t>Data Storage</a:t>
            </a:r>
          </a:p>
          <a:p>
            <a:pPr/>
            <a:r>
              <a:t>Publications</a:t>
            </a:r>
          </a:p>
          <a:p>
            <a:pPr/>
            <a:r>
              <a:t>Conclusion</a:t>
            </a:r>
          </a:p>
        </p:txBody>
      </p:sp>
      <p:sp>
        <p:nvSpPr>
          <p:cNvPr id="187" name="Shape 187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copycat</a:t>
            </a:r>
            <a:r>
              <a:t> - UDP vs. TCP results</a:t>
            </a:r>
          </a:p>
        </p:txBody>
      </p:sp>
      <p:sp>
        <p:nvSpPr>
          <p:cNvPr id="378" name="Shape 37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9" name="Shape 3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UDP connectivity bias: -1% to -5% depending on ports</a:t>
            </a:r>
          </a:p>
        </p:txBody>
      </p:sp>
      <p:pic>
        <p:nvPicPr>
          <p:cNvPr id="380" name="t-rdiff-cdf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1368" y="3994367"/>
            <a:ext cx="6251730" cy="416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irtt-rdiff-cdf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572" y="3994367"/>
            <a:ext cx="6251731" cy="4167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NAT Revelio</a:t>
            </a:r>
            <a:r>
              <a:t> - Basics</a:t>
            </a:r>
          </a:p>
        </p:txBody>
      </p:sp>
      <p:sp>
        <p:nvSpPr>
          <p:cNvPr id="384" name="Shape 384"/>
          <p:cNvSpPr/>
          <p:nvPr>
            <p:ph type="body" sz="half" idx="1"/>
          </p:nvPr>
        </p:nvSpPr>
        <p:spPr>
          <a:xfrm>
            <a:off x="460587" y="5752446"/>
            <a:ext cx="12052882" cy="3156604"/>
          </a:xfrm>
          <a:prstGeom prst="rect">
            <a:avLst/>
          </a:prstGeom>
        </p:spPr>
        <p:txBody>
          <a:bodyPr/>
          <a:lstStyle/>
          <a:p>
            <a:pPr marL="492760" indent="-492760" defTabSz="1256538">
              <a:spcBef>
                <a:spcPts val="600"/>
              </a:spcBef>
              <a:defRPr sz="3298"/>
            </a:pPr>
            <a:r>
              <a:t>Detect the usage of</a:t>
            </a:r>
            <a:r>
              <a:rPr i="1"/>
              <a:t> private/shared address space</a:t>
            </a:r>
            <a:r>
              <a:t> beyond the service Demarcation device (CPE), in the ISP access network</a:t>
            </a:r>
          </a:p>
          <a:p>
            <a:pPr marL="492760" indent="-492760" defTabSz="1256538">
              <a:spcBef>
                <a:spcPts val="600"/>
              </a:spcBef>
              <a:defRPr sz="3298"/>
            </a:pPr>
            <a:r>
              <a:t>Detection the location (</a:t>
            </a:r>
            <a:r>
              <a:rPr i="1"/>
              <a:t>home network or ISP access network</a:t>
            </a:r>
            <a:r>
              <a:t>) device doing the translation to the GRA of the subscriber</a:t>
            </a:r>
          </a:p>
        </p:txBody>
      </p:sp>
      <p:sp>
        <p:nvSpPr>
          <p:cNvPr id="385" name="Shape 3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5553" y="2309241"/>
            <a:ext cx="9822950" cy="337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NAT Revelio</a:t>
            </a:r>
            <a:r>
              <a:t> - Phases</a:t>
            </a:r>
          </a:p>
        </p:txBody>
      </p:sp>
      <p:sp>
        <p:nvSpPr>
          <p:cNvPr id="391" name="Shape 3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NAT revelio test suite includes 2 phases</a:t>
            </a:r>
          </a:p>
          <a:p>
            <a:pPr lvl="1" marL="832485" indent="-470535">
              <a:buSzPct val="100000"/>
              <a:buAutoNum type="arabicPeriod" startAt="1"/>
              <a:defRPr i="1"/>
            </a:pPr>
            <a:r>
              <a:t>environmental characterization</a:t>
            </a:r>
          </a:p>
          <a:p>
            <a:pPr lvl="2"/>
            <a:r>
              <a:t>understand the environment hosting the device running the Revelio client</a:t>
            </a:r>
          </a:p>
          <a:p>
            <a:pPr lvl="2"/>
            <a:r>
              <a:t>objective: avoid NAT444 false positives</a:t>
            </a:r>
          </a:p>
          <a:p>
            <a:pPr lvl="1" marL="832485" indent="-470535">
              <a:buSzPct val="100000"/>
              <a:buAutoNum type="arabicPeriod" startAt="1"/>
              <a:defRPr i="1"/>
            </a:pPr>
            <a:r>
              <a:t>NAT444 discovery</a:t>
            </a:r>
          </a:p>
          <a:p>
            <a:pPr lvl="2"/>
            <a:r>
              <a:t>detection of signals that the ISP might deploy a NAT444 solution in the ISP access network</a:t>
            </a:r>
          </a:p>
          <a:p>
            <a:pPr lvl="2"/>
            <a:r>
              <a:t>objective: access link detection</a:t>
            </a:r>
          </a:p>
        </p:txBody>
      </p:sp>
      <p:sp>
        <p:nvSpPr>
          <p:cNvPr id="392" name="Shape 3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397" name="Shape 3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9A9A9"/>
                </a:solidFill>
              </a:defRPr>
            </a:pPr>
            <a:r>
              <a:t>Overview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Measurement Tools</a:t>
            </a:r>
          </a:p>
          <a:p>
            <a:pPr/>
            <a:r>
              <a:t>Data Storage</a:t>
            </a:r>
          </a:p>
          <a:p>
            <a:pPr lvl="1"/>
            <a:r>
              <a:t>Path Transparency Observatory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Publications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Conclusion</a:t>
            </a:r>
          </a:p>
        </p:txBody>
      </p:sp>
      <p:sp>
        <p:nvSpPr>
          <p:cNvPr id="398" name="Shape 3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Transparency Observatory (PTO)</a:t>
            </a:r>
          </a:p>
        </p:txBody>
      </p:sp>
      <p:sp>
        <p:nvSpPr>
          <p:cNvPr id="401" name="Shape 4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 defTabSz="1165859">
              <a:spcBef>
                <a:spcPts val="600"/>
              </a:spcBef>
              <a:defRPr sz="3059"/>
            </a:pPr>
            <a:r>
              <a:t>Make decisions about deployability with data</a:t>
            </a:r>
          </a:p>
          <a:p>
            <a:pPr lvl="1" marL="756060" indent="-430305" defTabSz="1165859">
              <a:spcBef>
                <a:spcPts val="600"/>
              </a:spcBef>
              <a:defRPr sz="2880"/>
            </a:pPr>
            <a:r>
              <a:t>Active measurements made by the project</a:t>
            </a:r>
          </a:p>
          <a:p>
            <a:pPr lvl="1" marL="756060" indent="-430305" defTabSz="1165859">
              <a:spcBef>
                <a:spcPts val="600"/>
              </a:spcBef>
              <a:defRPr sz="2880"/>
            </a:pPr>
            <a:r>
              <a:t>External measurements (e.g. traceroutes, BGP, traces)</a:t>
            </a:r>
          </a:p>
          <a:p>
            <a:pPr marL="457200" indent="-457200" defTabSz="1165859">
              <a:spcBef>
                <a:spcPts val="600"/>
              </a:spcBef>
              <a:defRPr sz="3059"/>
            </a:pPr>
            <a:r>
              <a:t>Focus on easing replication and providing insight to </a:t>
            </a:r>
            <a:br/>
            <a:r>
              <a:t>Internet operations community and general public</a:t>
            </a:r>
          </a:p>
          <a:p>
            <a:pPr marL="457200" indent="-457200" defTabSz="1165859">
              <a:spcBef>
                <a:spcPts val="600"/>
              </a:spcBef>
              <a:defRPr sz="3059"/>
            </a:pPr>
          </a:p>
          <a:p>
            <a:pPr marL="457200" indent="-457200" defTabSz="1165859">
              <a:spcBef>
                <a:spcPts val="600"/>
              </a:spcBef>
              <a:defRPr sz="3059"/>
            </a:pPr>
          </a:p>
          <a:p>
            <a:pPr marL="457200" indent="-457200" defTabSz="1165859">
              <a:spcBef>
                <a:spcPts val="600"/>
              </a:spcBef>
              <a:defRPr sz="3059"/>
            </a:pPr>
          </a:p>
          <a:p>
            <a:pPr marL="457200" indent="-457200" defTabSz="1165859">
              <a:spcBef>
                <a:spcPts val="600"/>
              </a:spcBef>
              <a:defRPr sz="3059"/>
            </a:pPr>
          </a:p>
          <a:p>
            <a:pPr marL="457200" indent="-457200" defTabSz="1165859">
              <a:spcBef>
                <a:spcPts val="600"/>
              </a:spcBef>
              <a:defRPr sz="3059"/>
            </a:pPr>
            <a:r>
              <a:t>More details, front-end demo this afternoon</a:t>
            </a:r>
          </a:p>
        </p:txBody>
      </p:sp>
      <p:sp>
        <p:nvSpPr>
          <p:cNvPr id="402" name="Shape 4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18" name="Group 418"/>
          <p:cNvGrpSpPr/>
          <p:nvPr/>
        </p:nvGrpSpPr>
        <p:grpSpPr>
          <a:xfrm>
            <a:off x="1782734" y="5833396"/>
            <a:ext cx="8979862" cy="2233716"/>
            <a:chOff x="0" y="0"/>
            <a:chExt cx="8979861" cy="2233715"/>
          </a:xfrm>
        </p:grpSpPr>
        <p:sp>
          <p:nvSpPr>
            <p:cNvPr id="403" name="Shape 403"/>
            <p:cNvSpPr/>
            <p:nvPr/>
          </p:nvSpPr>
          <p:spPr>
            <a:xfrm>
              <a:off x="0" y="0"/>
              <a:ext cx="2111872" cy="98281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1800"/>
              </a:pPr>
              <a:r>
                <a:t>active A/B test</a:t>
              </a:r>
            </a:p>
            <a:p>
              <a:pPr algn="ctr">
                <a:defRPr sz="1800"/>
              </a:pPr>
              <a:r>
                <a:t>(PathSpider)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x="7082773" y="238950"/>
              <a:ext cx="1897089" cy="4688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traceroute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0" y="1250903"/>
              <a:ext cx="2111872" cy="9828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2000"/>
              </a:pPr>
              <a:r>
                <a:t>mod trace</a:t>
              </a:r>
            </a:p>
            <a:p>
              <a:pPr algn="ctr">
                <a:defRPr sz="2000"/>
              </a:pPr>
              <a:r>
                <a:t>(tracebox)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7082773" y="919860"/>
              <a:ext cx="1897089" cy="4688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looking glass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7082773" y="1596389"/>
              <a:ext cx="1897089" cy="4688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etc.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3744390" y="227747"/>
              <a:ext cx="1929248" cy="1929248"/>
            </a:xfrm>
            <a:prstGeom prst="ellipse">
              <a:avLst/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r>
                <a:t>observations</a:t>
              </a:r>
            </a:p>
            <a:p>
              <a:pPr algn="ctr">
                <a:defRPr sz="2000">
                  <a:solidFill>
                    <a:srgbClr val="FFFFFF"/>
                  </a:solidFill>
                </a:defRPr>
              </a:pPr>
              <a:r>
                <a:t>{t,p,c,v}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3084653" y="557371"/>
              <a:ext cx="838846" cy="1270001"/>
            </a:xfrm>
            <a:prstGeom prst="rightArrow">
              <a:avLst>
                <a:gd name="adj1" fmla="val 32000"/>
                <a:gd name="adj2" fmla="val 48649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0" name="Shape 410"/>
            <p:cNvSpPr/>
            <p:nvPr/>
          </p:nvSpPr>
          <p:spPr>
            <a:xfrm rot="16200000">
              <a:off x="1961881" y="919569"/>
              <a:ext cx="1897089" cy="54560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2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preanalysis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5439092" y="557371"/>
              <a:ext cx="721917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10" y="14256"/>
                  </a:moveTo>
                  <a:lnTo>
                    <a:pt x="12210" y="21600"/>
                  </a:lnTo>
                  <a:lnTo>
                    <a:pt x="0" y="10800"/>
                  </a:lnTo>
                  <a:lnTo>
                    <a:pt x="12210" y="0"/>
                  </a:lnTo>
                  <a:lnTo>
                    <a:pt x="12210" y="7344"/>
                  </a:lnTo>
                  <a:lnTo>
                    <a:pt x="21600" y="7344"/>
                  </a:lnTo>
                  <a:lnTo>
                    <a:pt x="21600" y="142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2" name="Shape 412"/>
            <p:cNvSpPr/>
            <p:nvPr/>
          </p:nvSpPr>
          <p:spPr>
            <a:xfrm rot="16200000">
              <a:off x="5475290" y="883551"/>
              <a:ext cx="1897089" cy="5456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2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preanalysis</a:t>
              </a:r>
            </a:p>
          </p:txBody>
        </p:sp>
        <p:sp>
          <p:nvSpPr>
            <p:cNvPr id="413" name="Shape 413"/>
            <p:cNvSpPr/>
            <p:nvPr/>
          </p:nvSpPr>
          <p:spPr>
            <a:xfrm flipH="1" flipV="1">
              <a:off x="6645564" y="479907"/>
              <a:ext cx="45829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4" name="Shape 414"/>
            <p:cNvSpPr/>
            <p:nvPr/>
          </p:nvSpPr>
          <p:spPr>
            <a:xfrm flipH="1">
              <a:off x="6645564" y="1154271"/>
              <a:ext cx="45829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5" name="Shape 415"/>
            <p:cNvSpPr/>
            <p:nvPr/>
          </p:nvSpPr>
          <p:spPr>
            <a:xfrm flipH="1">
              <a:off x="6645564" y="1784952"/>
              <a:ext cx="45829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2108294" y="491405"/>
              <a:ext cx="555130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2108294" y="1724119"/>
              <a:ext cx="555130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421" name="Shape 4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9A9A9"/>
                </a:solidFill>
              </a:defRPr>
            </a:pPr>
            <a:r>
              <a:t>Overview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Measurement Tools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Data Storage</a:t>
            </a:r>
          </a:p>
          <a:p>
            <a:pPr/>
            <a:r>
              <a:t>Publications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t>Conclusion</a:t>
            </a:r>
          </a:p>
        </p:txBody>
      </p:sp>
      <p:sp>
        <p:nvSpPr>
          <p:cNvPr id="422" name="Shape 4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Publications - Papers</a:t>
            </a:r>
          </a:p>
        </p:txBody>
      </p:sp>
      <p:sp>
        <p:nvSpPr>
          <p:cNvPr id="425" name="Shape 4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7359" indent="-467359" defTabSz="1191768">
              <a:spcBef>
                <a:spcPts val="600"/>
              </a:spcBef>
              <a:defRPr sz="3128"/>
            </a:pPr>
            <a:r>
              <a:t>S. Neuhaus, K. Edeline, B. Donnet, E. Gubser.  </a:t>
            </a:r>
            <a:r>
              <a:rPr i="1"/>
              <a:t>Towards an Observatory for Network Transparency Research</a:t>
            </a:r>
            <a:r>
              <a:t>.  In Proc. Applied Network Research Workshop (ANRW).  July 2016</a:t>
            </a:r>
          </a:p>
          <a:p>
            <a:pPr marL="467359" indent="-467359" defTabSz="1191768">
              <a:spcBef>
                <a:spcPts val="600"/>
              </a:spcBef>
              <a:defRPr sz="3128"/>
            </a:pPr>
            <a:r>
              <a:t>I. Learmonth, B. Trammell, M. Kühlewind, G. Fairhurst.  </a:t>
            </a:r>
            <a:r>
              <a:rPr i="1"/>
              <a:t>PATHspider: A Tool for Active Measurement of Path Transparency</a:t>
            </a:r>
            <a:r>
              <a:t>.  In Proc. Applied Network Research Workshop (ANRW).  July 2016</a:t>
            </a:r>
          </a:p>
          <a:p>
            <a:pPr marL="467359" indent="-467359" defTabSz="1191768">
              <a:spcBef>
                <a:spcPts val="600"/>
              </a:spcBef>
              <a:defRPr sz="3128"/>
            </a:pPr>
            <a:r>
              <a:t>M. Varvello, J. Blackburn, D. Naylor, K. Papagiannaki.  </a:t>
            </a:r>
            <a:r>
              <a:rPr i="1"/>
              <a:t>EYEORG: A Platform for Crowdsourcing Web Quality of Experiment Measurements</a:t>
            </a:r>
            <a:r>
              <a:t>.  In Proc. ACM CoNEXT.  December 2016</a:t>
            </a:r>
          </a:p>
        </p:txBody>
      </p:sp>
      <p:sp>
        <p:nvSpPr>
          <p:cNvPr id="426" name="Shape 4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Publications - Presentations</a:t>
            </a:r>
          </a:p>
        </p:txBody>
      </p:sp>
      <p:sp>
        <p:nvSpPr>
          <p:cNvPr id="431" name="Shape 4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5760" indent="-365760" defTabSz="932688">
              <a:spcBef>
                <a:spcPts val="500"/>
              </a:spcBef>
              <a:defRPr sz="2448"/>
            </a:pPr>
            <a:r>
              <a:t>M. Kühlewind. </a:t>
            </a:r>
            <a:r>
              <a:rPr i="1"/>
              <a:t>What if We Designed Measurement as a First-order Service? </a:t>
            </a:r>
            <a:r>
              <a:t>RIPE 72 RACI, Copenhagen (Denmark), May 2016.</a:t>
            </a:r>
          </a:p>
          <a:p>
            <a:pPr marL="365760" indent="-365760" defTabSz="932688">
              <a:spcBef>
                <a:spcPts val="500"/>
              </a:spcBef>
              <a:defRPr sz="2448"/>
            </a:pPr>
            <a:r>
              <a:t>B. Trammell. </a:t>
            </a:r>
            <a:r>
              <a:rPr i="1"/>
              <a:t>Internet Path Transparency Measurements using RIPE Atlas. </a:t>
            </a:r>
            <a:r>
              <a:t>RIPE 72 MAT WG, Copenhagen (Denmark), May 2016.</a:t>
            </a:r>
          </a:p>
          <a:p>
            <a:pPr marL="365760" indent="-365760" defTabSz="932688">
              <a:spcBef>
                <a:spcPts val="500"/>
              </a:spcBef>
              <a:defRPr sz="2448"/>
            </a:pPr>
            <a:r>
              <a:t>B. Trammell, </a:t>
            </a:r>
            <a:r>
              <a:rPr i="1"/>
              <a:t>Can we run the Internet over UDP?</a:t>
            </a:r>
            <a:r>
              <a:t>, IRTF MAPRG, Buenos Aires (Argentina), April 2016.</a:t>
            </a:r>
          </a:p>
          <a:p>
            <a:pPr marL="365760" indent="-365760" defTabSz="932688">
              <a:spcBef>
                <a:spcPts val="500"/>
              </a:spcBef>
              <a:defRPr sz="2448"/>
            </a:pPr>
            <a:r>
              <a:t>B. Trammell, M. Kühlewind.  </a:t>
            </a:r>
            <a:r>
              <a:rPr i="1"/>
              <a:t>On Explicit In-Band Measurement</a:t>
            </a:r>
            <a:r>
              <a:t>.  Cisco - Ecole Polytechnique Network Innovation and Research Symposium, Paris (France).  March 2016.</a:t>
            </a:r>
          </a:p>
          <a:p>
            <a:pPr marL="365760" indent="-365760" defTabSz="932688">
              <a:spcBef>
                <a:spcPts val="500"/>
              </a:spcBef>
              <a:defRPr sz="2448"/>
            </a:pPr>
            <a:r>
              <a:t>M. Kühlewind, B. Trammell.  </a:t>
            </a:r>
            <a:r>
              <a:rPr i="1"/>
              <a:t>Middlebox Measurement and Cooperation</a:t>
            </a:r>
            <a:r>
              <a:t>.  CleanSky Conference, Heidelberg (Germany).  February 2016.</a:t>
            </a:r>
          </a:p>
          <a:p>
            <a:pPr marL="365760" indent="-365760" defTabSz="932688">
              <a:spcBef>
                <a:spcPts val="500"/>
              </a:spcBef>
              <a:defRPr sz="2448"/>
            </a:pPr>
            <a:r>
              <a:t>B. Trammell.  </a:t>
            </a:r>
            <a:r>
              <a:rPr i="1"/>
              <a:t>A Path Transparency Observatory</a:t>
            </a:r>
            <a:r>
              <a:t>.  Seminar on Global Measurements: Practice and Experience, Dagstuhl (Germany).  January 2016.</a:t>
            </a:r>
          </a:p>
        </p:txBody>
      </p:sp>
      <p:sp>
        <p:nvSpPr>
          <p:cNvPr id="432" name="Shape 4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Publications - Technical Reports</a:t>
            </a:r>
          </a:p>
        </p:txBody>
      </p:sp>
      <p:sp>
        <p:nvSpPr>
          <p:cNvPr id="437" name="Shape 4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K. Edeline, M. Kühlewind, B. Trammell, E. Aben, B. Donnet.  </a:t>
            </a:r>
            <a:r>
              <a:rPr i="1"/>
              <a:t>Using UDP for Internet Transport Evolution</a:t>
            </a:r>
            <a:r>
              <a:t>.  To be published in arXiv</a:t>
            </a:r>
          </a:p>
        </p:txBody>
      </p:sp>
      <p:sp>
        <p:nvSpPr>
          <p:cNvPr id="438" name="Shape 4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441" name="Shape 4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9A9A9"/>
                </a:solidFill>
              </a:defRPr>
            </a:pPr>
            <a:r>
              <a:t>Overview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Measurement Tools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Data Storage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Publications</a:t>
            </a:r>
          </a:p>
          <a:p>
            <a:pPr/>
            <a:r>
              <a:t>Conclusion</a:t>
            </a:r>
          </a:p>
        </p:txBody>
      </p:sp>
      <p:sp>
        <p:nvSpPr>
          <p:cNvPr id="442" name="Shape 4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Measurement Tools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Data Storage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Publications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Conclusion</a:t>
            </a:r>
          </a:p>
        </p:txBody>
      </p:sp>
      <p:sp>
        <p:nvSpPr>
          <p:cNvPr id="191" name="Shape 191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445" name="Shape 4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Progress has been done, since the beginning of the work package, on all front lines</a:t>
            </a:r>
          </a:p>
          <a:p>
            <a:pPr lvl="1"/>
            <a:r>
              <a:t>tools have been developed </a:t>
            </a:r>
          </a:p>
          <a:p>
            <a:pPr lvl="1"/>
            <a:r>
              <a:t>tools have been deployed and a first dataset is already available</a:t>
            </a:r>
          </a:p>
          <a:p>
            <a:pPr/>
            <a:r>
              <a:t>Work still to be done on those tools</a:t>
            </a:r>
          </a:p>
          <a:p>
            <a:pPr/>
            <a:r>
              <a:t>Deliverable 1.2 will be provided on time</a:t>
            </a:r>
          </a:p>
        </p:txBody>
      </p:sp>
      <p:sp>
        <p:nvSpPr>
          <p:cNvPr id="446" name="Shape 4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- Next steps</a:t>
            </a:r>
          </a:p>
        </p:txBody>
      </p:sp>
      <p:sp>
        <p:nvSpPr>
          <p:cNvPr id="449" name="Shape 4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400" indent="-406400" defTabSz="1036319">
              <a:spcBef>
                <a:spcPts val="500"/>
              </a:spcBef>
              <a:defRPr sz="2720"/>
            </a:pPr>
            <a:r>
              <a:t>Short term (end of 2016)</a:t>
            </a:r>
          </a:p>
          <a:p>
            <a:pPr lvl="1" marL="666035" indent="-376475" defTabSz="1036319">
              <a:spcBef>
                <a:spcPts val="500"/>
              </a:spcBef>
              <a:defRPr sz="2560"/>
            </a:pPr>
            <a:r>
              <a:t>MS4</a:t>
            </a:r>
          </a:p>
          <a:p>
            <a:pPr lvl="2" marL="884101" indent="-382451" defTabSz="1036319">
              <a:spcBef>
                <a:spcPts val="500"/>
              </a:spcBef>
              <a:defRPr sz="2400"/>
            </a:pPr>
            <a:r>
              <a:t>Observatory public release</a:t>
            </a:r>
          </a:p>
          <a:p>
            <a:pPr lvl="1" marL="666035" indent="-376475" defTabSz="1036319">
              <a:spcBef>
                <a:spcPts val="500"/>
              </a:spcBef>
              <a:defRPr sz="2560"/>
            </a:pPr>
            <a:r>
              <a:t>Deliverable D1.1, report on initial measurements</a:t>
            </a:r>
          </a:p>
          <a:p>
            <a:pPr lvl="1" marL="666035" indent="-376475" defTabSz="1036319">
              <a:spcBef>
                <a:spcPts val="500"/>
              </a:spcBef>
              <a:defRPr sz="2560"/>
            </a:pPr>
            <a:r>
              <a:t>Adapt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traceboxAndroid</a:t>
            </a:r>
            <a:r>
              <a:t> algorithms to standard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tracebox</a:t>
            </a:r>
          </a:p>
          <a:p>
            <a:pPr lvl="1" marL="666035" indent="-376475" defTabSz="1036319">
              <a:spcBef>
                <a:spcPts val="500"/>
              </a:spcBef>
              <a:defRPr sz="2560"/>
            </a:pPr>
            <a:r>
              <a:t>Measurements on MONROE</a:t>
            </a:r>
          </a:p>
          <a:p>
            <a:pPr lvl="2" marL="884101" indent="-382451" defTabSz="1036319">
              <a:spcBef>
                <a:spcPts val="500"/>
              </a:spcBef>
              <a:defRPr sz="24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tracebox</a:t>
            </a:r>
          </a:p>
          <a:p>
            <a:pPr lvl="2" marL="884101" indent="-382451" defTabSz="1036319">
              <a:spcBef>
                <a:spcPts val="500"/>
              </a:spcBef>
              <a:defRPr sz="24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PATHSpider</a:t>
            </a:r>
          </a:p>
          <a:p>
            <a:pPr marL="406400" indent="-406400" defTabSz="1036319">
              <a:spcBef>
                <a:spcPts val="500"/>
              </a:spcBef>
              <a:defRPr sz="2720"/>
            </a:pPr>
            <a:r>
              <a:t>Mid term (early 2017)</a:t>
            </a:r>
          </a:p>
          <a:p>
            <a:pPr lvl="1" marL="666035" indent="-376475" defTabSz="1036319">
              <a:spcBef>
                <a:spcPts val="500"/>
              </a:spcBef>
              <a:defRPr sz="2560"/>
            </a:pPr>
            <a:r>
              <a:t>Task T1.3</a:t>
            </a:r>
          </a:p>
          <a:p>
            <a:pPr lvl="1" marL="666035" indent="-376475" defTabSz="1036319">
              <a:spcBef>
                <a:spcPts val="500"/>
              </a:spcBef>
              <a:defRPr sz="2560"/>
            </a:pPr>
            <a:r>
              <a:t>more analyses modules to integrate all measurement data in the Observatory</a:t>
            </a:r>
          </a:p>
        </p:txBody>
      </p:sp>
      <p:sp>
        <p:nvSpPr>
          <p:cNvPr id="450" name="Shape 4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- Goals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Large-scale measurements on the dynamics of the packet mangling by middleboxes</a:t>
            </a:r>
          </a:p>
          <a:p>
            <a:pPr/>
            <a:r>
              <a:t>Measurement tools development</a:t>
            </a:r>
          </a:p>
          <a:p>
            <a:pPr/>
            <a:r>
              <a:t>Data </a:t>
            </a:r>
          </a:p>
          <a:p>
            <a:pPr lvl="1"/>
            <a:r>
              <a:t>storage</a:t>
            </a:r>
          </a:p>
          <a:p>
            <a:pPr lvl="1"/>
            <a:r>
              <a:t>availability</a:t>
            </a:r>
          </a:p>
        </p:txBody>
      </p:sp>
      <p:sp>
        <p:nvSpPr>
          <p:cNvPr id="195" name="Shape 195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- What we are doing?</a:t>
            </a:r>
          </a:p>
        </p:txBody>
      </p:sp>
      <p:sp>
        <p:nvSpPr>
          <p:cNvPr id="198" name="Shape 198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997458">
              <a:spcBef>
                <a:spcPts val="500"/>
              </a:spcBef>
              <a:defRPr sz="2464"/>
            </a:pPr>
            <a:r>
              <a:t>Methodology and Measurement Tool Design [1.1, </a:t>
            </a:r>
            <a:r>
              <a:rPr u="sng"/>
              <a:t>in progress</a:t>
            </a:r>
            <a:r>
              <a:t>]</a:t>
            </a:r>
          </a:p>
          <a:p>
            <a:pPr lvl="1" marL="669861" indent="-391159" defTabSz="997458">
              <a:spcBef>
                <a:spcPts val="500"/>
              </a:spcBef>
              <a:defRPr sz="2464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tracebox</a:t>
            </a:r>
            <a:r>
              <a:t>: middlebox detector, integration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scamper</a:t>
            </a:r>
          </a:p>
          <a:p>
            <a:pPr lvl="1" marL="669861" indent="-391159" defTabSz="997458">
              <a:spcBef>
                <a:spcPts val="500"/>
              </a:spcBef>
              <a:defRPr sz="2464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PATHSpider</a:t>
            </a:r>
            <a:r>
              <a:t>: A/B path impairment testing, </a:t>
            </a:r>
            <a:br/>
            <a:r>
              <a:t>new plugins and framework improvements</a:t>
            </a:r>
          </a:p>
          <a:p>
            <a:pPr lvl="1" marL="694308" indent="-415607" defTabSz="997458">
              <a:spcBef>
                <a:spcPts val="500"/>
              </a:spcBef>
              <a:defRPr sz="2618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copycat</a:t>
            </a:r>
            <a:r>
              <a:t>: UDP/TCP </a:t>
            </a:r>
            <a:r>
              <a:rPr sz="2464"/>
              <a:t>differential treatment detection</a:t>
            </a:r>
          </a:p>
          <a:p>
            <a:pPr lvl="1" marL="669861" indent="-391159" defTabSz="997458">
              <a:spcBef>
                <a:spcPts val="500"/>
              </a:spcBef>
              <a:defRPr sz="2464"/>
            </a:pPr>
            <a:r>
              <a:t>NAT Revelio: CGN detection</a:t>
            </a:r>
          </a:p>
          <a:p>
            <a:pPr marL="391159" indent="-391159" defTabSz="997458">
              <a:spcBef>
                <a:spcPts val="500"/>
              </a:spcBef>
              <a:defRPr sz="2464"/>
            </a:pPr>
            <a:r>
              <a:t>Measurements </a:t>
            </a:r>
          </a:p>
          <a:p>
            <a:pPr lvl="1" marL="669861" indent="-391159" defTabSz="997458">
              <a:spcBef>
                <a:spcPts val="500"/>
              </a:spcBef>
              <a:defRPr sz="2464"/>
            </a:pPr>
            <a:r>
              <a:t>Initial Measurements and Middlebox Detection [1.2, </a:t>
            </a:r>
            <a:r>
              <a:rPr u="sng"/>
              <a:t>in progress</a:t>
            </a:r>
            <a:r>
              <a:t>]</a:t>
            </a:r>
          </a:p>
          <a:p>
            <a:pPr lvl="2" marL="873997" indent="-391159" defTabSz="997458">
              <a:spcBef>
                <a:spcPts val="500"/>
              </a:spcBef>
              <a:defRPr sz="2464"/>
            </a:pPr>
            <a:r>
              <a:t>atlas,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copycat</a:t>
            </a:r>
            <a:r>
              <a:t>/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tracebox</a:t>
            </a:r>
            <a:r>
              <a:t> on Ark, PathSpider ECN, TFO, DSCP runs.</a:t>
            </a:r>
          </a:p>
          <a:p>
            <a:pPr lvl="1" marL="669861" indent="-391159" defTabSz="997458">
              <a:spcBef>
                <a:spcPts val="500"/>
              </a:spcBef>
              <a:defRPr sz="2464"/>
            </a:pPr>
            <a:r>
              <a:t>large-scale measurements [1.3, from January 2017]</a:t>
            </a:r>
          </a:p>
          <a:p>
            <a:pPr lvl="2" marL="873997" indent="-391159" defTabSz="997458">
              <a:spcBef>
                <a:spcPts val="500"/>
              </a:spcBef>
              <a:defRPr sz="2464"/>
            </a:pPr>
            <a:r>
              <a:t>based on experience gained from 1.2</a:t>
            </a:r>
          </a:p>
          <a:p>
            <a:pPr marL="391159" indent="-391159" defTabSz="997458">
              <a:spcBef>
                <a:spcPts val="500"/>
              </a:spcBef>
              <a:defRPr sz="2464"/>
            </a:pPr>
            <a:r>
              <a:t>Data Model and Middlebox Observatory [1.4, </a:t>
            </a:r>
            <a:r>
              <a:rPr u="sng"/>
              <a:t>in progress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- Timeline 2016 (Y1)</a:t>
            </a: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05" name="Group 205"/>
          <p:cNvGrpSpPr/>
          <p:nvPr/>
        </p:nvGrpSpPr>
        <p:grpSpPr>
          <a:xfrm>
            <a:off x="5776766" y="5570587"/>
            <a:ext cx="882964" cy="519078"/>
            <a:chOff x="0" y="0"/>
            <a:chExt cx="882962" cy="519077"/>
          </a:xfrm>
        </p:grpSpPr>
        <p:sp>
          <p:nvSpPr>
            <p:cNvPr id="204" name="Shape 204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jul</a:t>
              </a:r>
            </a:p>
          </p:txBody>
        </p:sp>
        <p:pic>
          <p:nvPicPr>
            <p:cNvPr id="203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08" name="Group 208"/>
          <p:cNvGrpSpPr/>
          <p:nvPr/>
        </p:nvGrpSpPr>
        <p:grpSpPr>
          <a:xfrm>
            <a:off x="6665766" y="5570587"/>
            <a:ext cx="882964" cy="519078"/>
            <a:chOff x="0" y="0"/>
            <a:chExt cx="882962" cy="519077"/>
          </a:xfrm>
        </p:grpSpPr>
        <p:sp>
          <p:nvSpPr>
            <p:cNvPr id="207" name="Shape 207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aug</a:t>
              </a:r>
            </a:p>
          </p:txBody>
        </p:sp>
        <p:pic>
          <p:nvPicPr>
            <p:cNvPr id="206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11" name="Group 211"/>
          <p:cNvGrpSpPr/>
          <p:nvPr/>
        </p:nvGrpSpPr>
        <p:grpSpPr>
          <a:xfrm>
            <a:off x="7554766" y="5570587"/>
            <a:ext cx="882964" cy="519078"/>
            <a:chOff x="0" y="0"/>
            <a:chExt cx="882962" cy="519077"/>
          </a:xfrm>
        </p:grpSpPr>
        <p:sp>
          <p:nvSpPr>
            <p:cNvPr id="210" name="Shape 210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sep</a:t>
              </a:r>
            </a:p>
          </p:txBody>
        </p:sp>
        <p:pic>
          <p:nvPicPr>
            <p:cNvPr id="209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14" name="Group 214"/>
          <p:cNvGrpSpPr/>
          <p:nvPr/>
        </p:nvGrpSpPr>
        <p:grpSpPr>
          <a:xfrm>
            <a:off x="8469166" y="5570587"/>
            <a:ext cx="882964" cy="519078"/>
            <a:chOff x="0" y="0"/>
            <a:chExt cx="882962" cy="519077"/>
          </a:xfrm>
        </p:grpSpPr>
        <p:sp>
          <p:nvSpPr>
            <p:cNvPr id="213" name="Shape 213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oct</a:t>
              </a:r>
            </a:p>
          </p:txBody>
        </p:sp>
        <p:pic>
          <p:nvPicPr>
            <p:cNvPr id="212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17" name="Group 217"/>
          <p:cNvGrpSpPr/>
          <p:nvPr/>
        </p:nvGrpSpPr>
        <p:grpSpPr>
          <a:xfrm>
            <a:off x="9358166" y="5570587"/>
            <a:ext cx="882964" cy="519078"/>
            <a:chOff x="0" y="0"/>
            <a:chExt cx="882962" cy="519077"/>
          </a:xfrm>
        </p:grpSpPr>
        <p:sp>
          <p:nvSpPr>
            <p:cNvPr id="216" name="Shape 216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nov</a:t>
              </a:r>
            </a:p>
          </p:txBody>
        </p:sp>
        <p:pic>
          <p:nvPicPr>
            <p:cNvPr id="215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20" name="Group 220"/>
          <p:cNvGrpSpPr/>
          <p:nvPr/>
        </p:nvGrpSpPr>
        <p:grpSpPr>
          <a:xfrm>
            <a:off x="10247166" y="5570587"/>
            <a:ext cx="882964" cy="519078"/>
            <a:chOff x="0" y="0"/>
            <a:chExt cx="882962" cy="519077"/>
          </a:xfrm>
        </p:grpSpPr>
        <p:sp>
          <p:nvSpPr>
            <p:cNvPr id="219" name="Shape 219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dec</a:t>
              </a:r>
            </a:p>
          </p:txBody>
        </p:sp>
        <p:pic>
          <p:nvPicPr>
            <p:cNvPr id="218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sp>
        <p:nvSpPr>
          <p:cNvPr id="221" name="Shape 221"/>
          <p:cNvSpPr/>
          <p:nvPr/>
        </p:nvSpPr>
        <p:spPr>
          <a:xfrm rot="16200000">
            <a:off x="10717371" y="6146728"/>
            <a:ext cx="653753" cy="614858"/>
          </a:xfrm>
          <a:prstGeom prst="rightArrow">
            <a:avLst>
              <a:gd name="adj1" fmla="val 32000"/>
              <a:gd name="adj2" fmla="val 68049"/>
            </a:avLst>
          </a:prstGeom>
          <a:gradFill>
            <a:gsLst>
              <a:gs pos="0">
                <a:srgbClr val="CE2100"/>
              </a:gs>
              <a:gs pos="100000">
                <a:schemeClr val="accent5">
                  <a:hueOff val="-477027"/>
                  <a:satOff val="5825"/>
                  <a:lumOff val="41095"/>
                </a:schemeClr>
              </a:gs>
            </a:gsLst>
            <a:lin ang="16200000"/>
          </a:gradFill>
          <a:ln>
            <a:solidFill>
              <a:srgbClr val="C82101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2" name="Shape 222"/>
          <p:cNvSpPr/>
          <p:nvPr/>
        </p:nvSpPr>
        <p:spPr>
          <a:xfrm>
            <a:off x="9976583" y="3249935"/>
            <a:ext cx="2084529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b="1"/>
              <a:t>MS4</a:t>
            </a:r>
            <a:endParaRPr b="1"/>
          </a:p>
          <a:p>
            <a:pPr algn="ctr"/>
            <a:r>
              <a:rPr i="1"/>
              <a:t>31.12.</a:t>
            </a:r>
            <a:endParaRPr i="1"/>
          </a:p>
          <a:p>
            <a:pPr algn="ctr"/>
            <a:r>
              <a:t>Observatory </a:t>
            </a:r>
          </a:p>
          <a:p>
            <a:pPr algn="ctr"/>
            <a:r>
              <a:t>public release </a:t>
            </a:r>
          </a:p>
        </p:txBody>
      </p:sp>
      <p:sp>
        <p:nvSpPr>
          <p:cNvPr id="223" name="Shape 223"/>
          <p:cNvSpPr/>
          <p:nvPr/>
        </p:nvSpPr>
        <p:spPr>
          <a:xfrm rot="5400000">
            <a:off x="10704671" y="4885966"/>
            <a:ext cx="653753" cy="614857"/>
          </a:xfrm>
          <a:prstGeom prst="rightArrow">
            <a:avLst>
              <a:gd name="adj1" fmla="val 32000"/>
              <a:gd name="adj2" fmla="val 68049"/>
            </a:avLst>
          </a:prstGeom>
          <a:gradFill>
            <a:gsLst>
              <a:gs pos="0">
                <a:srgbClr val="CE2100"/>
              </a:gs>
              <a:gs pos="100000">
                <a:schemeClr val="accent5">
                  <a:hueOff val="-477027"/>
                  <a:satOff val="5825"/>
                  <a:lumOff val="41095"/>
                </a:schemeClr>
              </a:gs>
            </a:gsLst>
            <a:lin ang="16200000"/>
          </a:gradFill>
          <a:ln>
            <a:solidFill>
              <a:srgbClr val="C82101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10481891" y="6882149"/>
            <a:ext cx="1124713" cy="1567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Initial</a:t>
            </a:r>
            <a:br/>
            <a:r>
              <a:t>Report</a:t>
            </a:r>
          </a:p>
          <a:p>
            <a:pPr algn="ctr"/>
            <a:r>
              <a:rPr i="1"/>
              <a:t>31.12.</a:t>
            </a:r>
          </a:p>
          <a:p>
            <a:pPr algn="ctr"/>
            <a:r>
              <a:rPr b="1"/>
              <a:t>D1.1</a:t>
            </a:r>
            <a:r>
              <a:t> </a:t>
            </a:r>
          </a:p>
        </p:txBody>
      </p:sp>
      <p:sp>
        <p:nvSpPr>
          <p:cNvPr id="225" name="Shape 225"/>
          <p:cNvSpPr/>
          <p:nvPr/>
        </p:nvSpPr>
        <p:spPr>
          <a:xfrm rot="5400000">
            <a:off x="8733492" y="4891950"/>
            <a:ext cx="653753" cy="614857"/>
          </a:xfrm>
          <a:prstGeom prst="rightArrow">
            <a:avLst>
              <a:gd name="adj1" fmla="val 32000"/>
              <a:gd name="adj2" fmla="val 68049"/>
            </a:avLst>
          </a:prstGeom>
          <a:gradFill>
            <a:gsLst>
              <a:gs pos="0">
                <a:srgbClr val="CE2100"/>
              </a:gs>
              <a:gs pos="100000">
                <a:schemeClr val="accent5">
                  <a:hueOff val="-477027"/>
                  <a:satOff val="5825"/>
                  <a:lumOff val="41095"/>
                </a:schemeClr>
              </a:gs>
            </a:gsLst>
            <a:lin ang="16200000"/>
          </a:gradFill>
          <a:ln>
            <a:solidFill>
              <a:srgbClr val="C82101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8063367" y="3980339"/>
            <a:ext cx="1994003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First review</a:t>
            </a:r>
          </a:p>
          <a:p>
            <a:pPr algn="ctr">
              <a:defRPr b="1"/>
            </a:pPr>
            <a:r>
              <a:t>(we are here)</a:t>
            </a:r>
          </a:p>
        </p:txBody>
      </p:sp>
      <p:grpSp>
        <p:nvGrpSpPr>
          <p:cNvPr id="229" name="Group 229"/>
          <p:cNvGrpSpPr/>
          <p:nvPr/>
        </p:nvGrpSpPr>
        <p:grpSpPr>
          <a:xfrm>
            <a:off x="423543" y="5570587"/>
            <a:ext cx="882964" cy="519078"/>
            <a:chOff x="0" y="0"/>
            <a:chExt cx="882962" cy="519077"/>
          </a:xfrm>
        </p:grpSpPr>
        <p:sp>
          <p:nvSpPr>
            <p:cNvPr id="228" name="Shape 228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jan</a:t>
              </a:r>
            </a:p>
          </p:txBody>
        </p:sp>
        <p:pic>
          <p:nvPicPr>
            <p:cNvPr id="227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32" name="Group 232"/>
          <p:cNvGrpSpPr/>
          <p:nvPr/>
        </p:nvGrpSpPr>
        <p:grpSpPr>
          <a:xfrm>
            <a:off x="1312544" y="5570587"/>
            <a:ext cx="882963" cy="519078"/>
            <a:chOff x="0" y="0"/>
            <a:chExt cx="882962" cy="519077"/>
          </a:xfrm>
        </p:grpSpPr>
        <p:sp>
          <p:nvSpPr>
            <p:cNvPr id="231" name="Shape 231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feb</a:t>
              </a:r>
            </a:p>
          </p:txBody>
        </p:sp>
        <p:pic>
          <p:nvPicPr>
            <p:cNvPr id="230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35" name="Group 235"/>
          <p:cNvGrpSpPr/>
          <p:nvPr/>
        </p:nvGrpSpPr>
        <p:grpSpPr>
          <a:xfrm>
            <a:off x="2201544" y="5570587"/>
            <a:ext cx="882963" cy="519078"/>
            <a:chOff x="0" y="0"/>
            <a:chExt cx="882962" cy="519077"/>
          </a:xfrm>
        </p:grpSpPr>
        <p:sp>
          <p:nvSpPr>
            <p:cNvPr id="234" name="Shape 234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mar</a:t>
              </a:r>
            </a:p>
          </p:txBody>
        </p:sp>
        <p:pic>
          <p:nvPicPr>
            <p:cNvPr id="233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38" name="Group 238"/>
          <p:cNvGrpSpPr/>
          <p:nvPr/>
        </p:nvGrpSpPr>
        <p:grpSpPr>
          <a:xfrm>
            <a:off x="3115944" y="5570587"/>
            <a:ext cx="882963" cy="519078"/>
            <a:chOff x="0" y="0"/>
            <a:chExt cx="882962" cy="519077"/>
          </a:xfrm>
        </p:grpSpPr>
        <p:sp>
          <p:nvSpPr>
            <p:cNvPr id="237" name="Shape 237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apr</a:t>
              </a:r>
            </a:p>
          </p:txBody>
        </p:sp>
        <p:pic>
          <p:nvPicPr>
            <p:cNvPr id="236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41" name="Group 241"/>
          <p:cNvGrpSpPr/>
          <p:nvPr/>
        </p:nvGrpSpPr>
        <p:grpSpPr>
          <a:xfrm>
            <a:off x="4030344" y="5570587"/>
            <a:ext cx="882963" cy="519078"/>
            <a:chOff x="0" y="0"/>
            <a:chExt cx="882962" cy="519077"/>
          </a:xfrm>
        </p:grpSpPr>
        <p:sp>
          <p:nvSpPr>
            <p:cNvPr id="240" name="Shape 240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may</a:t>
              </a:r>
            </a:p>
          </p:txBody>
        </p:sp>
        <p:pic>
          <p:nvPicPr>
            <p:cNvPr id="239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44" name="Group 244"/>
          <p:cNvGrpSpPr/>
          <p:nvPr/>
        </p:nvGrpSpPr>
        <p:grpSpPr>
          <a:xfrm>
            <a:off x="4919344" y="5570587"/>
            <a:ext cx="882963" cy="519078"/>
            <a:chOff x="0" y="0"/>
            <a:chExt cx="882962" cy="519077"/>
          </a:xfrm>
        </p:grpSpPr>
        <p:sp>
          <p:nvSpPr>
            <p:cNvPr id="243" name="Shape 243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jun</a:t>
              </a:r>
            </a:p>
          </p:txBody>
        </p:sp>
        <p:pic>
          <p:nvPicPr>
            <p:cNvPr id="242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sp>
        <p:nvSpPr>
          <p:cNvPr id="245" name="Shape 245"/>
          <p:cNvSpPr/>
          <p:nvPr/>
        </p:nvSpPr>
        <p:spPr>
          <a:xfrm rot="16200000">
            <a:off x="8733492" y="6216234"/>
            <a:ext cx="653753" cy="614857"/>
          </a:xfrm>
          <a:prstGeom prst="rightArrow">
            <a:avLst>
              <a:gd name="adj1" fmla="val 32000"/>
              <a:gd name="adj2" fmla="val 68049"/>
            </a:avLst>
          </a:prstGeom>
          <a:gradFill>
            <a:gsLst>
              <a:gs pos="0">
                <a:srgbClr val="CE2100"/>
              </a:gs>
              <a:gs pos="100000">
                <a:schemeClr val="accent5">
                  <a:hueOff val="-477027"/>
                  <a:satOff val="5825"/>
                  <a:lumOff val="41095"/>
                </a:schemeClr>
              </a:gs>
            </a:gsLst>
            <a:lin ang="16200000"/>
          </a:gradFill>
          <a:ln>
            <a:solidFill>
              <a:srgbClr val="C82101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7930779" y="6914164"/>
            <a:ext cx="2259179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b="1"/>
            </a:pPr>
            <a:r>
              <a:t>MS1</a:t>
            </a:r>
          </a:p>
          <a:p>
            <a:pPr algn="ctr"/>
            <a:r>
              <a:rPr i="1"/>
              <a:t>31.10.</a:t>
            </a:r>
          </a:p>
          <a:p>
            <a:pPr algn="ctr"/>
            <a:r>
              <a:t>Observatory</a:t>
            </a:r>
          </a:p>
          <a:p>
            <a:pPr algn="ctr"/>
            <a:r>
              <a:t>internal release </a:t>
            </a:r>
          </a:p>
        </p:txBody>
      </p:sp>
      <p:sp>
        <p:nvSpPr>
          <p:cNvPr id="247" name="Shape 247"/>
          <p:cNvSpPr/>
          <p:nvPr/>
        </p:nvSpPr>
        <p:spPr>
          <a:xfrm rot="5400000">
            <a:off x="5891371" y="4891878"/>
            <a:ext cx="653754" cy="614857"/>
          </a:xfrm>
          <a:prstGeom prst="rightArrow">
            <a:avLst>
              <a:gd name="adj1" fmla="val 32000"/>
              <a:gd name="adj2" fmla="val 68049"/>
            </a:avLst>
          </a:prstGeom>
          <a:solidFill>
            <a:srgbClr val="DDDDDD"/>
          </a:solidFill>
          <a:ln>
            <a:solidFill>
              <a:srgbClr val="000000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8" name="Shape 248"/>
          <p:cNvSpPr/>
          <p:nvPr/>
        </p:nvSpPr>
        <p:spPr>
          <a:xfrm>
            <a:off x="4676420" y="3642960"/>
            <a:ext cx="3083656" cy="1224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>
                <a:latin typeface="Courier New"/>
                <a:ea typeface="Courier New"/>
                <a:cs typeface="Courier New"/>
                <a:sym typeface="Courier New"/>
              </a:rPr>
              <a:t>PATHspider</a:t>
            </a:r>
            <a:r>
              <a:t> release</a:t>
            </a:r>
          </a:p>
          <a:p>
            <a:pPr algn="ctr"/>
            <a:r>
              <a:t>Berlin plenary</a:t>
            </a:r>
          </a:p>
          <a:p>
            <a:pPr algn="ctr"/>
            <a:r>
              <a:t>ANRW</a:t>
            </a:r>
          </a:p>
        </p:txBody>
      </p:sp>
      <p:sp>
        <p:nvSpPr>
          <p:cNvPr id="249" name="Shape 249"/>
          <p:cNvSpPr/>
          <p:nvPr/>
        </p:nvSpPr>
        <p:spPr>
          <a:xfrm rot="16200000">
            <a:off x="3660047" y="6235899"/>
            <a:ext cx="653753" cy="614857"/>
          </a:xfrm>
          <a:prstGeom prst="rightArrow">
            <a:avLst>
              <a:gd name="adj1" fmla="val 32000"/>
              <a:gd name="adj2" fmla="val 68049"/>
            </a:avLst>
          </a:prstGeom>
          <a:solidFill>
            <a:srgbClr val="DDDDDD"/>
          </a:solidFill>
          <a:ln>
            <a:solidFill>
              <a:srgbClr val="000000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2628734" y="6933829"/>
            <a:ext cx="2716379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RIPE, IRTF </a:t>
            </a:r>
          </a:p>
          <a:p>
            <a:pPr algn="ctr"/>
            <a:r>
              <a:t>presentations</a:t>
            </a:r>
          </a:p>
          <a:p>
            <a:pPr algn="ctr"/>
            <a:r>
              <a:t>on Atlas UDP/TCP</a:t>
            </a:r>
          </a:p>
          <a:p>
            <a:pPr algn="ctr"/>
            <a:r>
              <a:t>measurements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- Timeline 2017 (Y2)</a:t>
            </a:r>
          </a:p>
        </p:txBody>
      </p:sp>
      <p:sp>
        <p:nvSpPr>
          <p:cNvPr id="255" name="Shape 255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8" name="Group 258"/>
          <p:cNvGrpSpPr/>
          <p:nvPr/>
        </p:nvGrpSpPr>
        <p:grpSpPr>
          <a:xfrm>
            <a:off x="5776766" y="5570587"/>
            <a:ext cx="882964" cy="519078"/>
            <a:chOff x="0" y="0"/>
            <a:chExt cx="882962" cy="519077"/>
          </a:xfrm>
        </p:grpSpPr>
        <p:sp>
          <p:nvSpPr>
            <p:cNvPr id="257" name="Shape 257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jul</a:t>
              </a:r>
            </a:p>
          </p:txBody>
        </p:sp>
        <p:pic>
          <p:nvPicPr>
            <p:cNvPr id="256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61" name="Group 261"/>
          <p:cNvGrpSpPr/>
          <p:nvPr/>
        </p:nvGrpSpPr>
        <p:grpSpPr>
          <a:xfrm>
            <a:off x="6665766" y="5570587"/>
            <a:ext cx="882964" cy="519078"/>
            <a:chOff x="0" y="0"/>
            <a:chExt cx="882962" cy="519077"/>
          </a:xfrm>
        </p:grpSpPr>
        <p:sp>
          <p:nvSpPr>
            <p:cNvPr id="260" name="Shape 260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aug</a:t>
              </a:r>
            </a:p>
          </p:txBody>
        </p:sp>
        <p:pic>
          <p:nvPicPr>
            <p:cNvPr id="259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64" name="Group 264"/>
          <p:cNvGrpSpPr/>
          <p:nvPr/>
        </p:nvGrpSpPr>
        <p:grpSpPr>
          <a:xfrm>
            <a:off x="7554766" y="5570587"/>
            <a:ext cx="882964" cy="519078"/>
            <a:chOff x="0" y="0"/>
            <a:chExt cx="882962" cy="519077"/>
          </a:xfrm>
        </p:grpSpPr>
        <p:sp>
          <p:nvSpPr>
            <p:cNvPr id="263" name="Shape 263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sep</a:t>
              </a:r>
            </a:p>
          </p:txBody>
        </p:sp>
        <p:pic>
          <p:nvPicPr>
            <p:cNvPr id="262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67" name="Group 267"/>
          <p:cNvGrpSpPr/>
          <p:nvPr/>
        </p:nvGrpSpPr>
        <p:grpSpPr>
          <a:xfrm>
            <a:off x="8469166" y="5570587"/>
            <a:ext cx="882964" cy="519078"/>
            <a:chOff x="0" y="0"/>
            <a:chExt cx="882962" cy="519077"/>
          </a:xfrm>
        </p:grpSpPr>
        <p:sp>
          <p:nvSpPr>
            <p:cNvPr id="266" name="Shape 266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oct</a:t>
              </a:r>
            </a:p>
          </p:txBody>
        </p:sp>
        <p:pic>
          <p:nvPicPr>
            <p:cNvPr id="265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70" name="Group 270"/>
          <p:cNvGrpSpPr/>
          <p:nvPr/>
        </p:nvGrpSpPr>
        <p:grpSpPr>
          <a:xfrm>
            <a:off x="9358166" y="5570587"/>
            <a:ext cx="882964" cy="519078"/>
            <a:chOff x="0" y="0"/>
            <a:chExt cx="882962" cy="519077"/>
          </a:xfrm>
        </p:grpSpPr>
        <p:sp>
          <p:nvSpPr>
            <p:cNvPr id="269" name="Shape 269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nov</a:t>
              </a:r>
            </a:p>
          </p:txBody>
        </p:sp>
        <p:pic>
          <p:nvPicPr>
            <p:cNvPr id="268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73" name="Group 273"/>
          <p:cNvGrpSpPr/>
          <p:nvPr/>
        </p:nvGrpSpPr>
        <p:grpSpPr>
          <a:xfrm>
            <a:off x="10247166" y="5570587"/>
            <a:ext cx="882964" cy="519078"/>
            <a:chOff x="0" y="0"/>
            <a:chExt cx="882962" cy="519077"/>
          </a:xfrm>
        </p:grpSpPr>
        <p:sp>
          <p:nvSpPr>
            <p:cNvPr id="272" name="Shape 272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dec</a:t>
              </a:r>
            </a:p>
          </p:txBody>
        </p:sp>
        <p:pic>
          <p:nvPicPr>
            <p:cNvPr id="271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sp>
        <p:nvSpPr>
          <p:cNvPr id="274" name="Shape 274"/>
          <p:cNvSpPr/>
          <p:nvPr/>
        </p:nvSpPr>
        <p:spPr>
          <a:xfrm>
            <a:off x="10109273" y="2513642"/>
            <a:ext cx="1869949" cy="2302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Middlebox </a:t>
            </a:r>
          </a:p>
          <a:p>
            <a:pPr algn="ctr"/>
            <a:r>
              <a:t>Observatory</a:t>
            </a:r>
          </a:p>
          <a:p>
            <a:pPr algn="ctr"/>
            <a:r>
              <a:t>Design and </a:t>
            </a:r>
            <a:br/>
            <a:r>
              <a:t>Data Model</a:t>
            </a:r>
          </a:p>
          <a:p>
            <a:pPr algn="ctr"/>
            <a:r>
              <a:rPr i="1"/>
              <a:t>31.12.</a:t>
            </a:r>
          </a:p>
          <a:p>
            <a:pPr algn="ctr"/>
            <a:r>
              <a:rPr b="1"/>
              <a:t>D1.2</a:t>
            </a:r>
          </a:p>
        </p:txBody>
      </p:sp>
      <p:sp>
        <p:nvSpPr>
          <p:cNvPr id="275" name="Shape 275"/>
          <p:cNvSpPr/>
          <p:nvPr/>
        </p:nvSpPr>
        <p:spPr>
          <a:xfrm rot="5400000">
            <a:off x="7183635" y="4830292"/>
            <a:ext cx="653753" cy="614858"/>
          </a:xfrm>
          <a:prstGeom prst="rightArrow">
            <a:avLst>
              <a:gd name="adj1" fmla="val 32000"/>
              <a:gd name="adj2" fmla="val 68049"/>
            </a:avLst>
          </a:prstGeom>
          <a:gradFill>
            <a:gsLst>
              <a:gs pos="0">
                <a:srgbClr val="CE2100"/>
              </a:gs>
              <a:gs pos="100000">
                <a:schemeClr val="accent5">
                  <a:hueOff val="-477027"/>
                  <a:satOff val="5825"/>
                  <a:lumOff val="41095"/>
                </a:schemeClr>
              </a:gs>
            </a:gsLst>
            <a:lin ang="16200000"/>
          </a:gradFill>
          <a:ln>
            <a:solidFill>
              <a:srgbClr val="C82101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6885976" y="3994728"/>
            <a:ext cx="1249071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Second</a:t>
            </a:r>
          </a:p>
          <a:p>
            <a:pPr algn="ctr"/>
            <a:r>
              <a:t>review</a:t>
            </a:r>
          </a:p>
        </p:txBody>
      </p:sp>
      <p:grpSp>
        <p:nvGrpSpPr>
          <p:cNvPr id="279" name="Group 279"/>
          <p:cNvGrpSpPr/>
          <p:nvPr/>
        </p:nvGrpSpPr>
        <p:grpSpPr>
          <a:xfrm>
            <a:off x="423543" y="5570587"/>
            <a:ext cx="882964" cy="519078"/>
            <a:chOff x="0" y="0"/>
            <a:chExt cx="882962" cy="519077"/>
          </a:xfrm>
        </p:grpSpPr>
        <p:sp>
          <p:nvSpPr>
            <p:cNvPr id="278" name="Shape 278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jan</a:t>
              </a:r>
            </a:p>
          </p:txBody>
        </p:sp>
        <p:pic>
          <p:nvPicPr>
            <p:cNvPr id="277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82" name="Group 282"/>
          <p:cNvGrpSpPr/>
          <p:nvPr/>
        </p:nvGrpSpPr>
        <p:grpSpPr>
          <a:xfrm>
            <a:off x="1312544" y="5570587"/>
            <a:ext cx="882963" cy="519078"/>
            <a:chOff x="0" y="0"/>
            <a:chExt cx="882962" cy="519077"/>
          </a:xfrm>
        </p:grpSpPr>
        <p:sp>
          <p:nvSpPr>
            <p:cNvPr id="281" name="Shape 281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feb</a:t>
              </a:r>
            </a:p>
          </p:txBody>
        </p:sp>
        <p:pic>
          <p:nvPicPr>
            <p:cNvPr id="280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85" name="Group 285"/>
          <p:cNvGrpSpPr/>
          <p:nvPr/>
        </p:nvGrpSpPr>
        <p:grpSpPr>
          <a:xfrm>
            <a:off x="2201544" y="5570587"/>
            <a:ext cx="882963" cy="519078"/>
            <a:chOff x="0" y="0"/>
            <a:chExt cx="882962" cy="519077"/>
          </a:xfrm>
        </p:grpSpPr>
        <p:sp>
          <p:nvSpPr>
            <p:cNvPr id="284" name="Shape 284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mar</a:t>
              </a:r>
            </a:p>
          </p:txBody>
        </p:sp>
        <p:pic>
          <p:nvPicPr>
            <p:cNvPr id="283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88" name="Group 288"/>
          <p:cNvGrpSpPr/>
          <p:nvPr/>
        </p:nvGrpSpPr>
        <p:grpSpPr>
          <a:xfrm>
            <a:off x="3115944" y="5570587"/>
            <a:ext cx="882963" cy="519078"/>
            <a:chOff x="0" y="0"/>
            <a:chExt cx="882962" cy="519077"/>
          </a:xfrm>
        </p:grpSpPr>
        <p:sp>
          <p:nvSpPr>
            <p:cNvPr id="287" name="Shape 287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apr</a:t>
              </a:r>
            </a:p>
          </p:txBody>
        </p:sp>
        <p:pic>
          <p:nvPicPr>
            <p:cNvPr id="286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91" name="Group 291"/>
          <p:cNvGrpSpPr/>
          <p:nvPr/>
        </p:nvGrpSpPr>
        <p:grpSpPr>
          <a:xfrm>
            <a:off x="4030344" y="5570587"/>
            <a:ext cx="882963" cy="519078"/>
            <a:chOff x="0" y="0"/>
            <a:chExt cx="882962" cy="519077"/>
          </a:xfrm>
        </p:grpSpPr>
        <p:sp>
          <p:nvSpPr>
            <p:cNvPr id="290" name="Shape 290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may</a:t>
              </a:r>
            </a:p>
          </p:txBody>
        </p:sp>
        <p:pic>
          <p:nvPicPr>
            <p:cNvPr id="289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grpSp>
        <p:nvGrpSpPr>
          <p:cNvPr id="294" name="Group 294"/>
          <p:cNvGrpSpPr/>
          <p:nvPr/>
        </p:nvGrpSpPr>
        <p:grpSpPr>
          <a:xfrm>
            <a:off x="4919344" y="5570587"/>
            <a:ext cx="882963" cy="519078"/>
            <a:chOff x="0" y="0"/>
            <a:chExt cx="882962" cy="519077"/>
          </a:xfrm>
        </p:grpSpPr>
        <p:sp>
          <p:nvSpPr>
            <p:cNvPr id="293" name="Shape 293"/>
            <p:cNvSpPr/>
            <p:nvPr/>
          </p:nvSpPr>
          <p:spPr>
            <a:xfrm>
              <a:off x="38100" y="38100"/>
              <a:ext cx="806763" cy="4428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jun</a:t>
              </a:r>
            </a:p>
          </p:txBody>
        </p:sp>
        <p:pic>
          <p:nvPicPr>
            <p:cNvPr id="292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963" cy="519078"/>
            </a:xfrm>
            <a:prstGeom prst="rect">
              <a:avLst/>
            </a:prstGeom>
            <a:effectLst/>
          </p:spPr>
        </p:pic>
      </p:grpSp>
      <p:sp>
        <p:nvSpPr>
          <p:cNvPr id="295" name="Shape 295"/>
          <p:cNvSpPr/>
          <p:nvPr/>
        </p:nvSpPr>
        <p:spPr>
          <a:xfrm rot="16200000">
            <a:off x="517160" y="6159429"/>
            <a:ext cx="653754" cy="614857"/>
          </a:xfrm>
          <a:prstGeom prst="rightArrow">
            <a:avLst>
              <a:gd name="adj1" fmla="val 32000"/>
              <a:gd name="adj2" fmla="val 68049"/>
            </a:avLst>
          </a:prstGeom>
          <a:gradFill>
            <a:gsLst>
              <a:gs pos="0">
                <a:srgbClr val="CE2100"/>
              </a:gs>
              <a:gs pos="100000">
                <a:schemeClr val="accent5">
                  <a:hueOff val="-477027"/>
                  <a:satOff val="5825"/>
                  <a:lumOff val="41095"/>
                </a:schemeClr>
              </a:gs>
            </a:gsLst>
            <a:lin ang="16200000"/>
          </a:gradFill>
          <a:ln>
            <a:solidFill>
              <a:srgbClr val="C82101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466593" y="6766276"/>
            <a:ext cx="2209496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t>T1.3</a:t>
            </a:r>
          </a:p>
          <a:p>
            <a:pPr/>
            <a:r>
              <a:t>transition to</a:t>
            </a:r>
            <a:br/>
            <a:r>
              <a:t>large-scale</a:t>
            </a:r>
          </a:p>
          <a:p>
            <a:pPr/>
            <a:r>
              <a:t>measurements </a:t>
            </a:r>
          </a:p>
        </p:txBody>
      </p:sp>
      <p:sp>
        <p:nvSpPr>
          <p:cNvPr id="297" name="Shape 297"/>
          <p:cNvSpPr/>
          <p:nvPr/>
        </p:nvSpPr>
        <p:spPr>
          <a:xfrm>
            <a:off x="4184681" y="3249935"/>
            <a:ext cx="2451812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b="1"/>
              <a:t>MS6</a:t>
            </a:r>
            <a:endParaRPr b="1"/>
          </a:p>
          <a:p>
            <a:pPr algn="ctr"/>
            <a:r>
              <a:rPr i="1"/>
              <a:t>june ‘17</a:t>
            </a:r>
            <a:endParaRPr i="1"/>
          </a:p>
          <a:p>
            <a:pPr algn="ctr"/>
            <a:r>
              <a:t>MAMI/MONROE</a:t>
            </a:r>
          </a:p>
          <a:p>
            <a:pPr algn="ctr"/>
            <a:r>
              <a:t>Joint Workshop</a:t>
            </a:r>
          </a:p>
        </p:txBody>
      </p:sp>
      <p:sp>
        <p:nvSpPr>
          <p:cNvPr id="298" name="Shape 298"/>
          <p:cNvSpPr/>
          <p:nvPr/>
        </p:nvSpPr>
        <p:spPr>
          <a:xfrm rot="5400000">
            <a:off x="5096411" y="4885966"/>
            <a:ext cx="653753" cy="614857"/>
          </a:xfrm>
          <a:prstGeom prst="rightArrow">
            <a:avLst>
              <a:gd name="adj1" fmla="val 32000"/>
              <a:gd name="adj2" fmla="val 68049"/>
            </a:avLst>
          </a:prstGeom>
          <a:gradFill>
            <a:gsLst>
              <a:gs pos="0">
                <a:srgbClr val="CE2100"/>
              </a:gs>
              <a:gs pos="100000">
                <a:schemeClr val="accent5">
                  <a:hueOff val="-477027"/>
                  <a:satOff val="5825"/>
                  <a:lumOff val="41095"/>
                </a:schemeClr>
              </a:gs>
            </a:gsLst>
            <a:lin ang="16200000"/>
          </a:gradFill>
          <a:ln>
            <a:solidFill>
              <a:srgbClr val="C82101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9" name="Shape 299"/>
          <p:cNvSpPr/>
          <p:nvPr/>
        </p:nvSpPr>
        <p:spPr>
          <a:xfrm rot="5400000">
            <a:off x="10717371" y="4885966"/>
            <a:ext cx="653753" cy="614857"/>
          </a:xfrm>
          <a:prstGeom prst="rightArrow">
            <a:avLst>
              <a:gd name="adj1" fmla="val 32000"/>
              <a:gd name="adj2" fmla="val 68049"/>
            </a:avLst>
          </a:prstGeom>
          <a:gradFill>
            <a:gsLst>
              <a:gs pos="0">
                <a:srgbClr val="CE2100"/>
              </a:gs>
              <a:gs pos="100000">
                <a:schemeClr val="accent5">
                  <a:hueOff val="-477027"/>
                  <a:satOff val="5825"/>
                  <a:lumOff val="41095"/>
                </a:schemeClr>
              </a:gs>
            </a:gsLst>
            <a:lin ang="16200000"/>
          </a:gradFill>
          <a:ln>
            <a:solidFill>
              <a:srgbClr val="C82101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0" name="Shape 300"/>
          <p:cNvSpPr/>
          <p:nvPr/>
        </p:nvSpPr>
        <p:spPr>
          <a:xfrm>
            <a:off x="1335535" y="3994728"/>
            <a:ext cx="836982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TMA</a:t>
            </a:r>
          </a:p>
          <a:p>
            <a:pPr algn="ctr"/>
            <a:r>
              <a:t>2017</a:t>
            </a:r>
          </a:p>
        </p:txBody>
      </p:sp>
      <p:sp>
        <p:nvSpPr>
          <p:cNvPr id="301" name="Shape 301"/>
          <p:cNvSpPr/>
          <p:nvPr/>
        </p:nvSpPr>
        <p:spPr>
          <a:xfrm rot="16200000">
            <a:off x="3941749" y="6146575"/>
            <a:ext cx="653753" cy="614858"/>
          </a:xfrm>
          <a:prstGeom prst="rightArrow">
            <a:avLst>
              <a:gd name="adj1" fmla="val 32000"/>
              <a:gd name="adj2" fmla="val 68049"/>
            </a:avLst>
          </a:prstGeom>
          <a:gradFill>
            <a:gsLst>
              <a:gs pos="0">
                <a:srgbClr val="CE2100"/>
              </a:gs>
              <a:gs pos="100000">
                <a:schemeClr val="accent5">
                  <a:hueOff val="-477027"/>
                  <a:satOff val="5825"/>
                  <a:lumOff val="41095"/>
                </a:schemeClr>
              </a:gs>
            </a:gsLst>
            <a:lin ang="16200000"/>
          </a:gradFill>
          <a:ln>
            <a:solidFill>
              <a:srgbClr val="C82101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2" name="Shape 302"/>
          <p:cNvSpPr/>
          <p:nvPr/>
        </p:nvSpPr>
        <p:spPr>
          <a:xfrm>
            <a:off x="3844496" y="6818344"/>
            <a:ext cx="848259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IMC </a:t>
            </a:r>
          </a:p>
          <a:p>
            <a:pPr algn="ctr"/>
            <a:r>
              <a:t>2017</a:t>
            </a:r>
          </a:p>
        </p:txBody>
      </p:sp>
      <p:sp>
        <p:nvSpPr>
          <p:cNvPr id="303" name="Shape 303"/>
          <p:cNvSpPr/>
          <p:nvPr/>
        </p:nvSpPr>
        <p:spPr>
          <a:xfrm rot="16200000">
            <a:off x="5284860" y="6141254"/>
            <a:ext cx="653754" cy="614857"/>
          </a:xfrm>
          <a:prstGeom prst="rightArrow">
            <a:avLst>
              <a:gd name="adj1" fmla="val 32000"/>
              <a:gd name="adj2" fmla="val 68049"/>
            </a:avLst>
          </a:prstGeom>
          <a:gradFill>
            <a:gsLst>
              <a:gs pos="0">
                <a:srgbClr val="CE2100"/>
              </a:gs>
              <a:gs pos="100000">
                <a:schemeClr val="accent5">
                  <a:hueOff val="-477027"/>
                  <a:satOff val="5825"/>
                  <a:lumOff val="41095"/>
                </a:schemeClr>
              </a:gs>
            </a:gsLst>
            <a:lin ang="16200000"/>
          </a:gradFill>
          <a:ln>
            <a:solidFill>
              <a:srgbClr val="C82101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4888598" y="6807700"/>
            <a:ext cx="1446277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CoNEXT </a:t>
            </a:r>
          </a:p>
          <a:p>
            <a:pPr algn="ctr"/>
            <a:r>
              <a:t>2017</a:t>
            </a:r>
          </a:p>
        </p:txBody>
      </p:sp>
      <p:sp>
        <p:nvSpPr>
          <p:cNvPr id="305" name="Shape 305"/>
          <p:cNvSpPr/>
          <p:nvPr/>
        </p:nvSpPr>
        <p:spPr>
          <a:xfrm rot="5400000">
            <a:off x="1427149" y="4885966"/>
            <a:ext cx="653753" cy="614857"/>
          </a:xfrm>
          <a:prstGeom prst="rightArrow">
            <a:avLst>
              <a:gd name="adj1" fmla="val 32000"/>
              <a:gd name="adj2" fmla="val 68049"/>
            </a:avLst>
          </a:prstGeom>
          <a:gradFill>
            <a:gsLst>
              <a:gs pos="0">
                <a:srgbClr val="CE2100"/>
              </a:gs>
              <a:gs pos="100000">
                <a:schemeClr val="accent5">
                  <a:hueOff val="-477027"/>
                  <a:satOff val="5825"/>
                  <a:lumOff val="41095"/>
                </a:schemeClr>
              </a:gs>
            </a:gsLst>
            <a:lin ang="16200000"/>
          </a:gradFill>
          <a:ln>
            <a:solidFill>
              <a:srgbClr val="C82101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- Who does what?</a:t>
            </a:r>
          </a:p>
        </p:txBody>
      </p:sp>
      <p:sp>
        <p:nvSpPr>
          <p:cNvPr id="310" name="Shape 310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311" name="Table 311"/>
          <p:cNvGraphicFramePr/>
          <p:nvPr/>
        </p:nvGraphicFramePr>
        <p:xfrm>
          <a:off x="1421203" y="2683006"/>
          <a:ext cx="10175094" cy="554411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943330"/>
                <a:gridCol w="1106191"/>
                <a:gridCol w="1842514"/>
                <a:gridCol w="1647777"/>
                <a:gridCol w="1784419"/>
                <a:gridCol w="1838160"/>
              </a:tblGrid>
              <a:tr h="91438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3000">
                          <a:solidFill>
                            <a:schemeClr val="accent5">
                              <a:lumOff val="-8078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Partner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30358"/>
                        <a:lumOff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3000">
                          <a:solidFill>
                            <a:schemeClr val="accent5">
                              <a:lumOff val="-8078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MM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30358"/>
                        <a:lumOff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chemeClr val="accent5">
                              <a:lumOff val="-8078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Task 1.1
Methodology  and Tools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30358"/>
                        <a:lumOff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chemeClr val="accent5">
                              <a:lumOff val="-8078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Task 1.2
Initial  Measurement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30358"/>
                        <a:lumOff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chemeClr val="accent5">
                              <a:lumOff val="-8078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Task 1.3
Large-Scale Measurement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30358"/>
                        <a:lumOff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chemeClr val="accent5">
                              <a:lumOff val="-8078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Task 1.4
Data Model and Observatory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30358"/>
                        <a:lumOff val="29803"/>
                      </a:schemeClr>
                    </a:solidFill>
                  </a:tcPr>
                </a:tc>
              </a:tr>
              <a:tr h="95951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3000">
                          <a:solidFill>
                            <a:schemeClr val="accent5">
                              <a:lumOff val="-8078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ETH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30358"/>
                        <a:lumOff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20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200"/>
                      </a:pPr>
                      <a:r>
                        <a:t>✓</a:t>
                      </a:r>
                    </a:p>
                    <a:p>
                      <a:pPr/>
                      <a:r>
                        <a:t>pathspider</a:t>
                      </a:r>
                    </a:p>
                    <a:p>
                      <a:pPr/>
                      <a:r>
                        <a:t>(+mPlane SDK)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2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✓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200"/>
                      </a:pPr>
                      <a:r>
                        <a:t>✓</a:t>
                      </a:r>
                    </a:p>
                    <a:p>
                      <a:pPr/>
                      <a:r>
                        <a:t>Edit D1.3 (2018)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200"/>
                      </a:pPr>
                      <a:r>
                        <a:t>✓</a:t>
                      </a:r>
                    </a:p>
                    <a:p>
                      <a:pPr/>
                      <a:r>
                        <a:t>Edit D1.2 (2017)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</a:tr>
              <a:tr h="91438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3000">
                          <a:solidFill>
                            <a:schemeClr val="accent5">
                              <a:lumOff val="-8078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ULg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30358"/>
                        <a:lumOff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200"/>
                      </a:pPr>
                      <a:r>
                        <a:t>✓</a:t>
                      </a:r>
                    </a:p>
                    <a:p>
                      <a:pPr/>
                      <a:r>
                        <a:t>tracebox + copycat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200"/>
                      </a:pPr>
                      <a:r>
                        <a:t>✓</a:t>
                      </a:r>
                    </a:p>
                    <a:p>
                      <a:pPr/>
                      <a:r>
                        <a:t>Edit D1.1 (Dec)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</a:tr>
              <a:tr h="91438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3000">
                          <a:solidFill>
                            <a:schemeClr val="accent5">
                              <a:lumOff val="-8078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UoA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30358"/>
                        <a:lumOff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15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200"/>
                      </a:pPr>
                      <a:r>
                        <a:t>✓</a:t>
                      </a:r>
                    </a:p>
                    <a:p>
                      <a:pPr/>
                      <a:r>
                        <a:t>pathspider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2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✓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2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✓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</a:tr>
              <a:tr h="91438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3000">
                          <a:solidFill>
                            <a:schemeClr val="accent5">
                              <a:lumOff val="-8078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ZHAW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30358"/>
                        <a:lumOff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8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2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✓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</a:tr>
              <a:tr h="91438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3000">
                          <a:solidFill>
                            <a:schemeClr val="accent5">
                              <a:lumOff val="-8078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SRL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30358"/>
                        <a:lumOff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6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200"/>
                      </a:pPr>
                      <a:r>
                        <a:t>✓</a:t>
                      </a:r>
                    </a:p>
                    <a:p>
                      <a:pPr/>
                      <a:r>
                        <a:t>revelio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rPr sz="32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✓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317" name="Group 317"/>
          <p:cNvGrpSpPr/>
          <p:nvPr/>
        </p:nvGrpSpPr>
        <p:grpSpPr>
          <a:xfrm>
            <a:off x="4318624" y="1714505"/>
            <a:ext cx="7436638" cy="6895529"/>
            <a:chOff x="0" y="0"/>
            <a:chExt cx="7436636" cy="6895527"/>
          </a:xfrm>
        </p:grpSpPr>
        <p:sp>
          <p:nvSpPr>
            <p:cNvPr id="312" name="Shape 312"/>
            <p:cNvSpPr/>
            <p:nvPr/>
          </p:nvSpPr>
          <p:spPr>
            <a:xfrm>
              <a:off x="0" y="572886"/>
              <a:ext cx="2183926" cy="6322642"/>
            </a:xfrm>
            <a:prstGeom prst="rect">
              <a:avLst/>
            </a:prstGeom>
            <a:noFill/>
            <a:ln w="50800" cap="flat">
              <a:solidFill>
                <a:srgbClr val="008F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11666" y="0"/>
              <a:ext cx="6008219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8F00"/>
                  </a:solidFill>
                </a:defRPr>
              </a:lvl1pPr>
            </a:lstStyle>
            <a:p>
              <a:pPr/>
              <a:r>
                <a:t>so far, this has been achieved or is ongoing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5252710" y="572886"/>
              <a:ext cx="2183927" cy="2509546"/>
            </a:xfrm>
            <a:prstGeom prst="rect">
              <a:avLst/>
            </a:prstGeom>
            <a:noFill/>
            <a:ln w="50800" cap="flat">
              <a:solidFill>
                <a:srgbClr val="008F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1795429" y="569093"/>
              <a:ext cx="2043771" cy="4281893"/>
            </a:xfrm>
            <a:prstGeom prst="rect">
              <a:avLst/>
            </a:prstGeom>
            <a:noFill/>
            <a:ln w="50800" cap="flat">
              <a:solidFill>
                <a:srgbClr val="008F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252710" y="4489600"/>
              <a:ext cx="2183927" cy="1331602"/>
            </a:xfrm>
            <a:prstGeom prst="rect">
              <a:avLst/>
            </a:prstGeom>
            <a:noFill/>
            <a:ln w="50800" cap="flat">
              <a:solidFill>
                <a:srgbClr val="008F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320" name="Shape 3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9A9A9"/>
                </a:solidFill>
              </a:defRPr>
            </a:pPr>
            <a:r>
              <a:t>Overview</a:t>
            </a:r>
          </a:p>
          <a:p>
            <a:pPr/>
            <a:r>
              <a:t>Measurement Tools</a:t>
            </a:r>
          </a:p>
          <a:p>
            <a:pPr lvl="1" marL="840067" indent="-478117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tracebox</a:t>
            </a:r>
          </a:p>
          <a:p>
            <a:pPr lvl="1" marL="840067" indent="-478117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PATHSpider</a:t>
            </a:r>
          </a:p>
          <a:p>
            <a:pPr lvl="1" marL="840067" indent="-478117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copycat</a:t>
            </a:r>
          </a:p>
          <a:p>
            <a:pPr lvl="1" marL="840067" indent="-478117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NAT revelio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Data Storage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Publications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t>Conclusion</a:t>
            </a:r>
          </a:p>
        </p:txBody>
      </p:sp>
      <p:sp>
        <p:nvSpPr>
          <p:cNvPr id="321" name="Shape 321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