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1pPr>
    <a:lvl2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2pPr>
    <a:lvl3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3pPr>
    <a:lvl4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4pPr>
    <a:lvl5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5pPr>
    <a:lvl6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6pPr>
    <a:lvl7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7pPr>
    <a:lvl8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8pPr>
    <a:lvl9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2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indent="228600" latinLnBrk="0">
      <a:defRPr sz="2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indent="457200" latinLnBrk="0">
      <a:defRPr sz="2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indent="685800" latinLnBrk="0">
      <a:defRPr sz="2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indent="914400" latinLnBrk="0">
      <a:defRPr sz="2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indent="1143000" latinLnBrk="0">
      <a:defRPr sz="2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indent="1371600" latinLnBrk="0">
      <a:defRPr sz="2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indent="1600200" latinLnBrk="0">
      <a:defRPr sz="2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indent="1828800" latinLnBrk="0">
      <a:defRPr sz="2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NFV-based experimentation to evaluate the applicability of the MAMI approach to the selected use cases and thereby its innovation potential for emerging services and network support.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2" name="Shape 2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defRPr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the fate of a packet crossing a middlebox implementing this policy =&gt; what happens to the packet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9" name="Shape 2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defRPr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the policy purpose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1" name="Shape 3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defRPr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Over-normalization refers to a middlebox policy that limits protocol features and options, as a blacklist or whitelist filter, to a restricted subset of the protocol =&gt; example: MB clearing IP ECN bits</a:t>
            </a:r>
          </a:p>
          <a:p>
            <a:pPr defTabSz="584200">
              <a:defRPr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uncomplete =&gt; example: the middlebox translates TCP sequence numbers of the header but not those of the options, the modification being therefore incomplete. </a:t>
            </a:r>
          </a:p>
          <a:p>
            <a:pPr defTabSz="584200">
              <a:defRPr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Paradigm shift (2-way to n-way) happens when both ends running a protocol are assuming 2-way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2" name="Shape 3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 is related to the classification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4" name="Shape 3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D2.2 =&gt; due to M30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Relationship Id="rId4" Type="http://schemas.openxmlformats.org/officeDocument/2006/relationships/image" Target="../media/image7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1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5240406"/>
            <a:ext cx="7374519" cy="20038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" name="Group 25"/>
          <p:cNvGrpSpPr/>
          <p:nvPr/>
        </p:nvGrpSpPr>
        <p:grpSpPr>
          <a:xfrm>
            <a:off x="144598" y="7439936"/>
            <a:ext cx="12640077" cy="876301"/>
            <a:chOff x="0" y="-114149"/>
            <a:chExt cx="12640075" cy="876300"/>
          </a:xfrm>
        </p:grpSpPr>
        <p:grpSp>
          <p:nvGrpSpPr>
            <p:cNvPr id="18" name="Group 18"/>
            <p:cNvGrpSpPr/>
            <p:nvPr/>
          </p:nvGrpSpPr>
          <p:grpSpPr>
            <a:xfrm>
              <a:off x="-1" y="-114150"/>
              <a:ext cx="4140001" cy="876301"/>
              <a:chOff x="0" y="-114149"/>
              <a:chExt cx="4140000" cy="876300"/>
            </a:xfrm>
          </p:grpSpPr>
          <p:sp>
            <p:nvSpPr>
              <p:cNvPr id="16" name="Shape 16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FF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-1" y="-114150"/>
                <a:ext cx="4140002" cy="876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65100" tIns="165100" rIns="165100" bIns="1651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measurement</a:t>
                </a:r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8500075" y="-101451"/>
              <a:ext cx="4140001" cy="850901"/>
              <a:chOff x="0" y="-101450"/>
              <a:chExt cx="4140000" cy="850900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0B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-1" y="-101451"/>
                <a:ext cx="4140002" cy="850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experimentation</a:t>
                </a:r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4270631" y="-101351"/>
              <a:ext cx="4140001" cy="850901"/>
              <a:chOff x="0" y="-101450"/>
              <a:chExt cx="4140000" cy="850900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7DE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-1" y="-101451"/>
                <a:ext cx="4140002" cy="850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architecture</a:t>
                </a:r>
              </a:p>
            </p:txBody>
          </p:sp>
        </p:grpSp>
      </p:grpSp>
      <p:sp>
        <p:nvSpPr>
          <p:cNvPr id="26" name="Shape 26"/>
          <p:cNvSpPr/>
          <p:nvPr>
            <p:ph type="title"/>
          </p:nvPr>
        </p:nvSpPr>
        <p:spPr>
          <a:xfrm>
            <a:off x="460800" y="700337"/>
            <a:ext cx="12052800" cy="2255928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27" name="Shape 27"/>
          <p:cNvSpPr/>
          <p:nvPr>
            <p:ph type="body" sz="quarter" idx="1"/>
          </p:nvPr>
        </p:nvSpPr>
        <p:spPr>
          <a:xfrm>
            <a:off x="460800" y="3165301"/>
            <a:ext cx="12052800" cy="1495475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457200" algn="ctr">
              <a:buClrTx/>
              <a:buSzTx/>
              <a:buNone/>
              <a:defRPr sz="2400"/>
            </a:lvl2pPr>
            <a:lvl3pPr marL="0" indent="914400" algn="ctr">
              <a:buClrTx/>
              <a:buSzTx/>
              <a:buNone/>
              <a:defRPr sz="2400"/>
            </a:lvl3pPr>
            <a:lvl4pPr marL="0" indent="1371600" algn="ctr">
              <a:buClrTx/>
              <a:buSzTx/>
              <a:buNone/>
              <a:defRPr sz="2400"/>
            </a:lvl4pPr>
            <a:lvl5pPr marL="0" indent="1828800" algn="ctr">
              <a:buClrTx/>
              <a:buSzTx/>
              <a:buNone/>
              <a:defRPr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28" name="image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90233" y="8612054"/>
            <a:ext cx="1169708" cy="781755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29"/>
          <p:cNvSpPr/>
          <p:nvPr/>
        </p:nvSpPr>
        <p:spPr>
          <a:xfrm>
            <a:off x="144598" y="8478736"/>
            <a:ext cx="11695000" cy="9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 sz="1800">
                <a:solidFill>
                  <a:srgbClr val="686F76"/>
                </a:solidFill>
              </a:defRPr>
            </a:pPr>
            <a:r>
              <a:t>This project has received funding from the European Union’s Horizon 2020 research and innovation programme </a:t>
            </a:r>
          </a:p>
          <a:p>
            <a:pPr>
              <a:defRPr i="1" sz="1800">
                <a:solidFill>
                  <a:srgbClr val="686F76"/>
                </a:solidFill>
              </a:defRPr>
            </a:pPr>
            <a:r>
              <a:t>under grant agreement No 688421.The opinions expressed and arguments employed reflect only the authors' </a:t>
            </a:r>
          </a:p>
          <a:p>
            <a:pPr>
              <a:defRPr i="1" sz="1800">
                <a:solidFill>
                  <a:srgbClr val="686F76"/>
                </a:solidFill>
              </a:defRPr>
            </a:pPr>
            <a:r>
              <a:t>view. The European Commission is not responsible for any use that may be made of that information.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xfrm>
            <a:off x="7802879" y="8779791"/>
            <a:ext cx="3034454" cy="520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easur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B. Donnet: WP2</a:t>
            </a:r>
          </a:p>
        </p:txBody>
      </p:sp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FF8080"/>
              </a:buClr>
            </a:lvl1pPr>
            <a:lvl2pPr>
              <a:buClr>
                <a:srgbClr val="FF8080"/>
              </a:buClr>
              <a:defRPr sz="3200"/>
            </a:lvl2pPr>
            <a:lvl3pPr marL="1105126" indent="-478064">
              <a:buClr>
                <a:srgbClr val="FF8080"/>
              </a:buClr>
              <a:defRPr sz="3000"/>
            </a:lvl3pPr>
            <a:lvl4pPr>
              <a:buClr>
                <a:srgbClr val="FF8080"/>
              </a:buClr>
              <a:defRPr sz="2800"/>
            </a:lvl4pPr>
            <a:lvl5pPr>
              <a:buClr>
                <a:srgbClr val="FF8080"/>
              </a:buClr>
              <a:defRPr sz="2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0" name="Shape 50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FF808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1" name="Shape 51"/>
          <p:cNvSpPr/>
          <p:nvPr/>
        </p:nvSpPr>
        <p:spPr>
          <a:xfrm>
            <a:off x="8638344" y="373447"/>
            <a:ext cx="197777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FF8080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/>
            <a:r>
              <a:t>measurement</a:t>
            </a:r>
          </a:p>
        </p:txBody>
      </p:sp>
      <p:pic>
        <p:nvPicPr>
          <p:cNvPr id="52" name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6466" y="450000"/>
            <a:ext cx="1906614" cy="1906614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chite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&lt;Name&gt;: &lt;Title&gt;</a:t>
            </a:r>
          </a:p>
        </p:txBody>
      </p:sp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87DEAA"/>
              </a:buClr>
            </a:lvl1pPr>
            <a:lvl2pPr>
              <a:buClr>
                <a:srgbClr val="87DEAA"/>
              </a:buClr>
            </a:lvl2pPr>
            <a:lvl3pPr>
              <a:buClr>
                <a:srgbClr val="87DEAA"/>
              </a:buClr>
            </a:lvl3pPr>
            <a:lvl4pPr>
              <a:buClr>
                <a:srgbClr val="87DEAA"/>
              </a:buClr>
            </a:lvl4pPr>
            <a:lvl5pPr>
              <a:buClr>
                <a:srgbClr val="87DEAA"/>
              </a:buCl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4" name="Shape 64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87DEAA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65" name="Shape 65"/>
          <p:cNvSpPr/>
          <p:nvPr/>
        </p:nvSpPr>
        <p:spPr>
          <a:xfrm>
            <a:off x="8909360" y="373447"/>
            <a:ext cx="170676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7DEAA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/>
            <a:r>
              <a:t>architecture</a:t>
            </a:r>
          </a:p>
        </p:txBody>
      </p:sp>
      <p:pic>
        <p:nvPicPr>
          <p:cNvPr id="66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7127" y="450567"/>
            <a:ext cx="1905954" cy="1905954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xperiment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B. Donnet: WP2</a:t>
            </a:r>
          </a:p>
        </p:txBody>
      </p:sp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80B3FF"/>
              </a:buClr>
            </a:lvl1pPr>
            <a:lvl2pPr>
              <a:buClr>
                <a:srgbClr val="80B3FF"/>
              </a:buClr>
              <a:defRPr sz="3200"/>
            </a:lvl2pPr>
            <a:lvl3pPr>
              <a:buClr>
                <a:srgbClr val="80B3FF"/>
              </a:buClr>
              <a:defRPr sz="3000"/>
            </a:lvl3pPr>
            <a:lvl4pPr marL="1385886" indent="-485774">
              <a:buClr>
                <a:srgbClr val="80B3FF"/>
              </a:buClr>
              <a:defRPr sz="2800"/>
            </a:lvl4pPr>
            <a:lvl5pPr>
              <a:buClr>
                <a:srgbClr val="80B3FF"/>
              </a:buClr>
              <a:defRPr sz="2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8" name="Shape 78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80B3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79" name="Shape 79"/>
          <p:cNvSpPr/>
          <p:nvPr/>
        </p:nvSpPr>
        <p:spPr>
          <a:xfrm>
            <a:off x="8333098" y="373447"/>
            <a:ext cx="228302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0B3FF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/>
            <a:r>
              <a:t>experimentation</a:t>
            </a:r>
          </a:p>
        </p:txBody>
      </p:sp>
      <p:pic>
        <p:nvPicPr>
          <p:cNvPr id="80" name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7127" y="450000"/>
            <a:ext cx="1905954" cy="1905954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6100936"/>
            <a:ext cx="7374519" cy="20038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8" name="Group 98"/>
          <p:cNvGrpSpPr/>
          <p:nvPr/>
        </p:nvGrpSpPr>
        <p:grpSpPr>
          <a:xfrm>
            <a:off x="144598" y="8313165"/>
            <a:ext cx="12640077" cy="851001"/>
            <a:chOff x="0" y="-101450"/>
            <a:chExt cx="12640075" cy="851000"/>
          </a:xfrm>
        </p:grpSpPr>
        <p:grpSp>
          <p:nvGrpSpPr>
            <p:cNvPr id="91" name="Group 91"/>
            <p:cNvGrpSpPr/>
            <p:nvPr/>
          </p:nvGrpSpPr>
          <p:grpSpPr>
            <a:xfrm>
              <a:off x="-1" y="-101451"/>
              <a:ext cx="4140001" cy="850901"/>
              <a:chOff x="0" y="-101450"/>
              <a:chExt cx="4140000" cy="850900"/>
            </a:xfrm>
          </p:grpSpPr>
          <p:sp>
            <p:nvSpPr>
              <p:cNvPr id="89" name="Shape 89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FF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-1" y="-101451"/>
                <a:ext cx="4140002" cy="850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measurement</a:t>
                </a:r>
              </a:p>
            </p:txBody>
          </p:sp>
        </p:grpSp>
        <p:grpSp>
          <p:nvGrpSpPr>
            <p:cNvPr id="94" name="Group 94"/>
            <p:cNvGrpSpPr/>
            <p:nvPr/>
          </p:nvGrpSpPr>
          <p:grpSpPr>
            <a:xfrm>
              <a:off x="8500075" y="-101451"/>
              <a:ext cx="4140001" cy="850901"/>
              <a:chOff x="0" y="-101450"/>
              <a:chExt cx="4140000" cy="850900"/>
            </a:xfrm>
          </p:grpSpPr>
          <p:sp>
            <p:nvSpPr>
              <p:cNvPr id="92" name="Shape 92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0B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-1" y="-101451"/>
                <a:ext cx="4140002" cy="850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experimentation</a:t>
                </a:r>
              </a:p>
            </p:txBody>
          </p:sp>
        </p:grpSp>
        <p:grpSp>
          <p:nvGrpSpPr>
            <p:cNvPr id="97" name="Group 97"/>
            <p:cNvGrpSpPr/>
            <p:nvPr/>
          </p:nvGrpSpPr>
          <p:grpSpPr>
            <a:xfrm>
              <a:off x="4270631" y="-101351"/>
              <a:ext cx="4140001" cy="850901"/>
              <a:chOff x="0" y="-101450"/>
              <a:chExt cx="4140000" cy="850900"/>
            </a:xfrm>
          </p:grpSpPr>
          <p:sp>
            <p:nvSpPr>
              <p:cNvPr id="95" name="Shape 95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7DE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-1" y="-101451"/>
                <a:ext cx="4140002" cy="850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architecture</a:t>
                </a:r>
              </a:p>
            </p:txBody>
          </p:sp>
        </p:grpSp>
      </p:grpSp>
      <p:sp>
        <p:nvSpPr>
          <p:cNvPr id="99" name="Shape 99"/>
          <p:cNvSpPr/>
          <p:nvPr>
            <p:ph type="title"/>
          </p:nvPr>
        </p:nvSpPr>
        <p:spPr>
          <a:xfrm>
            <a:off x="460800" y="1780456"/>
            <a:ext cx="12052800" cy="2255929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460800" y="4245421"/>
            <a:ext cx="12052800" cy="1494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457200" algn="ctr">
              <a:buClrTx/>
              <a:buSzTx/>
              <a:buNone/>
              <a:defRPr sz="2400"/>
            </a:lvl2pPr>
            <a:lvl3pPr marL="0" indent="914400" algn="ctr">
              <a:buClrTx/>
              <a:buSzTx/>
              <a:buNone/>
              <a:defRPr sz="2400"/>
            </a:lvl3pPr>
            <a:lvl4pPr marL="0" indent="1371600" algn="ctr">
              <a:buClrTx/>
              <a:buSzTx/>
              <a:buNone/>
              <a:defRPr sz="2400"/>
            </a:lvl4pPr>
            <a:lvl5pPr marL="0" indent="1828800" algn="ctr">
              <a:buClrTx/>
              <a:buSzTx/>
              <a:buNone/>
              <a:defRPr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xfrm>
            <a:off x="7802879" y="8779791"/>
            <a:ext cx="3034454" cy="520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6460976"/>
            <a:ext cx="10104907" cy="2745757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/>
          <p:nvPr>
            <p:ph type="title"/>
          </p:nvPr>
        </p:nvSpPr>
        <p:spPr>
          <a:xfrm>
            <a:off x="460800" y="1781999"/>
            <a:ext cx="12052800" cy="2255929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460800" y="4244399"/>
            <a:ext cx="12052800" cy="1494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457200" algn="ctr">
              <a:buClrTx/>
              <a:buSzTx/>
              <a:buNone/>
              <a:defRPr sz="2400"/>
            </a:lvl2pPr>
            <a:lvl3pPr marL="0" indent="914400" algn="ctr">
              <a:buClrTx/>
              <a:buSzTx/>
              <a:buNone/>
              <a:defRPr sz="2400"/>
            </a:lvl3pPr>
            <a:lvl4pPr marL="0" indent="1371600" algn="ctr">
              <a:buClrTx/>
              <a:buSzTx/>
              <a:buNone/>
              <a:defRPr sz="2400"/>
            </a:lvl4pPr>
            <a:lvl5pPr marL="0" indent="1828800" algn="ctr">
              <a:buClrTx/>
              <a:buSzTx/>
              <a:buNone/>
              <a:defRPr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111" name="image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89172" y="144943"/>
            <a:ext cx="969135" cy="647705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/>
        </p:nvSpPr>
        <p:spPr>
          <a:xfrm>
            <a:off x="4054128" y="137352"/>
            <a:ext cx="7685113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1800">
                <a:solidFill>
                  <a:srgbClr val="686F76"/>
                </a:solidFill>
              </a:defRPr>
            </a:lvl1pPr>
          </a:lstStyle>
          <a:p>
            <a:pPr/>
            <a:r>
              <a:t>This project has received funding from the European Union’s Horizon 2020 research and innovation programme under grant agreement No 688421.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xfrm>
            <a:off x="7802879" y="8779791"/>
            <a:ext cx="3034454" cy="520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5011363"/>
            <a:ext cx="7374519" cy="20038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0" name="Group 130"/>
          <p:cNvGrpSpPr/>
          <p:nvPr/>
        </p:nvGrpSpPr>
        <p:grpSpPr>
          <a:xfrm>
            <a:off x="144598" y="7223594"/>
            <a:ext cx="12640077" cy="851001"/>
            <a:chOff x="0" y="-101450"/>
            <a:chExt cx="12640075" cy="851000"/>
          </a:xfrm>
        </p:grpSpPr>
        <p:grpSp>
          <p:nvGrpSpPr>
            <p:cNvPr id="123" name="Group 123"/>
            <p:cNvGrpSpPr/>
            <p:nvPr/>
          </p:nvGrpSpPr>
          <p:grpSpPr>
            <a:xfrm>
              <a:off x="-1" y="-101451"/>
              <a:ext cx="4140001" cy="850901"/>
              <a:chOff x="0" y="-101450"/>
              <a:chExt cx="4140000" cy="850900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FF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-1" y="-101451"/>
                <a:ext cx="4140002" cy="850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measurement</a:t>
                </a:r>
              </a:p>
            </p:txBody>
          </p:sp>
        </p:grpSp>
        <p:grpSp>
          <p:nvGrpSpPr>
            <p:cNvPr id="126" name="Group 126"/>
            <p:cNvGrpSpPr/>
            <p:nvPr/>
          </p:nvGrpSpPr>
          <p:grpSpPr>
            <a:xfrm>
              <a:off x="8500075" y="-101451"/>
              <a:ext cx="4140001" cy="850901"/>
              <a:chOff x="0" y="-101450"/>
              <a:chExt cx="4140000" cy="850900"/>
            </a:xfrm>
          </p:grpSpPr>
          <p:sp>
            <p:nvSpPr>
              <p:cNvPr id="124" name="Shape 124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0B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-1" y="-101451"/>
                <a:ext cx="4140002" cy="850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experimentation</a:t>
                </a:r>
              </a:p>
            </p:txBody>
          </p:sp>
        </p:grpSp>
        <p:grpSp>
          <p:nvGrpSpPr>
            <p:cNvPr id="129" name="Group 129"/>
            <p:cNvGrpSpPr/>
            <p:nvPr/>
          </p:nvGrpSpPr>
          <p:grpSpPr>
            <a:xfrm>
              <a:off x="4270631" y="-101351"/>
              <a:ext cx="4140001" cy="850901"/>
              <a:chOff x="0" y="-101450"/>
              <a:chExt cx="4140000" cy="850900"/>
            </a:xfrm>
          </p:grpSpPr>
          <p:sp>
            <p:nvSpPr>
              <p:cNvPr id="127" name="Shape 127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7DE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-1" y="-101451"/>
                <a:ext cx="4140002" cy="850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architecture</a:t>
                </a:r>
              </a:p>
            </p:txBody>
          </p:sp>
        </p:grpSp>
      </p:grpSp>
      <p:sp>
        <p:nvSpPr>
          <p:cNvPr id="131" name="Shape 131"/>
          <p:cNvSpPr/>
          <p:nvPr>
            <p:ph type="title"/>
          </p:nvPr>
        </p:nvSpPr>
        <p:spPr>
          <a:xfrm>
            <a:off x="460800" y="700337"/>
            <a:ext cx="12052800" cy="2255928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460800" y="3165301"/>
            <a:ext cx="12052800" cy="1494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457200" algn="ctr">
              <a:buClrTx/>
              <a:buSzTx/>
              <a:buNone/>
              <a:defRPr sz="2400"/>
            </a:lvl2pPr>
            <a:lvl3pPr marL="0" indent="914400" algn="ctr">
              <a:buClrTx/>
              <a:buSzTx/>
              <a:buNone/>
              <a:defRPr sz="2400"/>
            </a:lvl3pPr>
            <a:lvl4pPr marL="0" indent="1371600" algn="ctr">
              <a:buClrTx/>
              <a:buSzTx/>
              <a:buNone/>
              <a:defRPr sz="2400"/>
            </a:lvl4pPr>
            <a:lvl5pPr marL="0" indent="1828800" algn="ctr">
              <a:buClrTx/>
              <a:buSzTx/>
              <a:buNone/>
              <a:defRPr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133" name="image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530" y="8153889"/>
            <a:ext cx="1311127" cy="87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8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2017" y="8153889"/>
            <a:ext cx="951429" cy="1055564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144598" y="8136643"/>
            <a:ext cx="12609059" cy="706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i="1" sz="1400">
                <a:solidFill>
                  <a:srgbClr val="686F76"/>
                </a:solidFill>
              </a:defRPr>
            </a:pPr>
            <a:r>
              <a:t>This project has received funding from the European Union’s Horizon 2020 research and innovation programme </a:t>
            </a:r>
          </a:p>
          <a:p>
            <a:pPr algn="ctr">
              <a:defRPr i="1" sz="1400">
                <a:solidFill>
                  <a:srgbClr val="686F76"/>
                </a:solidFill>
              </a:defRPr>
            </a:pPr>
            <a:r>
              <a:t>under grant agreement No 688421.The opinions expressed and arguments employed reflect only the authors' </a:t>
            </a:r>
          </a:p>
          <a:p>
            <a:pPr algn="ctr">
              <a:defRPr i="1" sz="1400">
                <a:solidFill>
                  <a:srgbClr val="686F76"/>
                </a:solidFill>
              </a:defRPr>
            </a:pPr>
            <a:r>
              <a:t>view. The European Commission is not responsible for any use that may be made of that information.</a:t>
            </a:r>
          </a:p>
        </p:txBody>
      </p:sp>
      <p:sp>
        <p:nvSpPr>
          <p:cNvPr id="136" name="Shape 136"/>
          <p:cNvSpPr/>
          <p:nvPr/>
        </p:nvSpPr>
        <p:spPr>
          <a:xfrm>
            <a:off x="144598" y="9034240"/>
            <a:ext cx="12609059" cy="492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i="1" sz="1400">
                <a:solidFill>
                  <a:srgbClr val="686F76"/>
                </a:solidFill>
              </a:defRPr>
            </a:pPr>
            <a:r>
              <a:t>Supported by the Swiss State Secretariat for Education, Research and Innovation under contract number 15.0268. </a:t>
            </a:r>
          </a:p>
          <a:p>
            <a:pPr algn="ctr">
              <a:defRPr i="1" sz="1400">
                <a:solidFill>
                  <a:srgbClr val="686F76"/>
                </a:solidFill>
              </a:defRPr>
            </a:pPr>
            <a:r>
              <a:t>The opinions expressed and arguments employed herein do not necessarily reflect the official views of the Swiss Government.</a:t>
            </a:r>
          </a:p>
        </p:txBody>
      </p:sp>
      <p:sp>
        <p:nvSpPr>
          <p:cNvPr id="137" name="Shape 137"/>
          <p:cNvSpPr/>
          <p:nvPr>
            <p:ph type="sldNum" sz="quarter" idx="2"/>
          </p:nvPr>
        </p:nvSpPr>
        <p:spPr>
          <a:xfrm>
            <a:off x="7802879" y="8779791"/>
            <a:ext cx="3034454" cy="520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460587" y="882793"/>
            <a:ext cx="9900001" cy="1382402"/>
          </a:xfrm>
          <a:prstGeom prst="rect">
            <a:avLst/>
          </a:prstGeom>
        </p:spPr>
        <p:txBody>
          <a:bodyPr lIns="127000" tIns="127000" rIns="127000" bIns="127000"/>
          <a:lstStyle/>
          <a:p>
            <a:pPr/>
            <a:r>
              <a:t>Texte du titre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&lt;Name&gt;: &lt;Title&gt;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60587" y="908193"/>
            <a:ext cx="9900001" cy="138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5" name="Shape 5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6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7200" y="847527"/>
            <a:ext cx="1868635" cy="122096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>
            <p:ph type="body" idx="1"/>
          </p:nvPr>
        </p:nvSpPr>
        <p:spPr>
          <a:xfrm>
            <a:off x="460587" y="2750972"/>
            <a:ext cx="12052882" cy="6158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11969279" y="9148030"/>
            <a:ext cx="330100" cy="31435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1600">
                <a:solidFill>
                  <a:srgbClr val="686F7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 xmlns:p14="http://schemas.microsoft.com/office/powerpoint/2010/main" spd="med" advClick="1"/>
  <p:txStyles>
    <p:titleStyle>
      <a:lvl1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1pPr>
      <a:lvl2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2pPr>
      <a:lvl3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3pPr>
      <a:lvl4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4pPr>
      <a:lvl5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5pPr>
      <a:lvl6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6pPr>
      <a:lvl7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7pPr>
      <a:lvl8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8pPr>
      <a:lvl9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508000" marR="0" indent="-50800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1pPr>
      <a:lvl2pPr marL="832543" marR="0" indent="-470593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2pPr>
      <a:lvl3pPr marL="1105126" marR="0" indent="-478064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3pPr>
      <a:lvl4pPr marL="1385887" marR="0" indent="-485775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4pPr>
      <a:lvl5pPr marL="1519525" marR="0" indent="-441613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5pPr>
      <a:lvl6pPr marL="29908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6pPr>
      <a:lvl7pPr marL="33464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7pPr>
      <a:lvl8pPr marL="37020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8pPr>
      <a:lvl9pPr marL="40576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1pPr>
      <a:lvl2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2pPr>
      <a:lvl3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3pPr>
      <a:lvl4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4pPr>
      <a:lvl5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5pPr>
      <a:lvl6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6pPr>
      <a:lvl7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7pPr>
      <a:lvl8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8pPr>
      <a:lvl9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WP 2: Experimentation</a:t>
            </a:r>
          </a:p>
        </p:txBody>
      </p:sp>
      <p:sp>
        <p:nvSpPr>
          <p:cNvPr id="156" name="Shape 15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Benoit Donnet</a:t>
            </a:r>
          </a:p>
          <a:p>
            <a:pPr/>
            <a:r>
              <a:t>Brussels, October 21</a:t>
            </a:r>
            <a:r>
              <a:rPr baseline="31999"/>
              <a:t>st</a:t>
            </a:r>
            <a:r>
              <a:t> 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 - Overview</a:t>
            </a:r>
          </a:p>
        </p:txBody>
      </p:sp>
      <p:sp>
        <p:nvSpPr>
          <p:cNvPr id="284" name="Shape 2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72440" indent="-472440" defTabSz="1204722">
              <a:spcBef>
                <a:spcPts val="600"/>
              </a:spcBef>
              <a:defRPr sz="3162"/>
            </a:pPr>
            <a:r>
              <a:t>Path-impairment oriented middlebox policy taxonomy</a:t>
            </a:r>
          </a:p>
          <a:p>
            <a:pPr lvl="1" marL="774265" indent="-437652" defTabSz="1204722">
              <a:spcBef>
                <a:spcPts val="600"/>
              </a:spcBef>
              <a:defRPr sz="2976"/>
            </a:pPr>
            <a:r>
              <a:t>categorizes the initial purpose of middlebox policy</a:t>
            </a:r>
          </a:p>
          <a:p>
            <a:pPr lvl="1" marL="774265" indent="-437652" defTabSz="1204722">
              <a:spcBef>
                <a:spcPts val="600"/>
              </a:spcBef>
              <a:defRPr sz="2976"/>
            </a:pPr>
            <a:r>
              <a:t>categorizes middlebox' potential unexpected complications</a:t>
            </a:r>
          </a:p>
          <a:p>
            <a:pPr marL="472440" indent="-472440" defTabSz="1204722">
              <a:spcBef>
                <a:spcPts val="600"/>
              </a:spcBef>
              <a:defRPr sz="3162"/>
            </a:pPr>
            <a:r>
              <a:t>3 main categories</a:t>
            </a:r>
          </a:p>
          <a:p>
            <a:pPr lvl="1" marL="774265" indent="-437652" defTabSz="1204722">
              <a:spcBef>
                <a:spcPts val="600"/>
              </a:spcBef>
              <a:buSzPct val="80000"/>
              <a:defRPr i="1" sz="2976"/>
            </a:pPr>
            <a:r>
              <a:t>action</a:t>
            </a:r>
          </a:p>
          <a:p>
            <a:pPr lvl="2" marL="1027767" indent="-444599" defTabSz="1204722">
              <a:spcBef>
                <a:spcPts val="600"/>
              </a:spcBef>
              <a:defRPr sz="2790"/>
            </a:pPr>
            <a:r>
              <a:t>the fate of a packet crossing a middlebox implementing this policy</a:t>
            </a:r>
          </a:p>
          <a:p>
            <a:pPr lvl="1" marL="774265" indent="-437652" defTabSz="1204722">
              <a:spcBef>
                <a:spcPts val="600"/>
              </a:spcBef>
              <a:buSzPct val="80000"/>
              <a:defRPr i="1" sz="2976"/>
            </a:pPr>
            <a:r>
              <a:t>function</a:t>
            </a:r>
          </a:p>
          <a:p>
            <a:pPr lvl="2" marL="1027767" indent="-444599" defTabSz="1204722">
              <a:spcBef>
                <a:spcPts val="600"/>
              </a:spcBef>
              <a:defRPr sz="2790"/>
            </a:pPr>
            <a:r>
              <a:t>the policy purpose</a:t>
            </a:r>
          </a:p>
          <a:p>
            <a:pPr lvl="1" marL="774265" indent="-437652" defTabSz="1204722">
              <a:spcBef>
                <a:spcPts val="600"/>
              </a:spcBef>
              <a:buSzPct val="80000"/>
              <a:defRPr i="1" sz="2976"/>
            </a:pPr>
            <a:r>
              <a:t>complication</a:t>
            </a:r>
          </a:p>
          <a:p>
            <a:pPr lvl="2" marL="1027767" indent="-444599" defTabSz="1204722">
              <a:spcBef>
                <a:spcPts val="600"/>
              </a:spcBef>
              <a:defRPr sz="2790"/>
            </a:pPr>
            <a:r>
              <a:t>the possible resulting path deterioration</a:t>
            </a:r>
          </a:p>
        </p:txBody>
      </p:sp>
      <p:sp>
        <p:nvSpPr>
          <p:cNvPr id="285" name="Shape 28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 - Action</a:t>
            </a:r>
          </a:p>
        </p:txBody>
      </p:sp>
      <p:sp>
        <p:nvSpPr>
          <p:cNvPr id="288" name="Shape 2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Action</a:t>
            </a:r>
          </a:p>
        </p:txBody>
      </p:sp>
      <p:sp>
        <p:nvSpPr>
          <p:cNvPr id="289" name="Shape 28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0" name="Actions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60418" y="4434949"/>
            <a:ext cx="7683964" cy="2568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 - Functions</a:t>
            </a:r>
          </a:p>
        </p:txBody>
      </p:sp>
      <p:sp>
        <p:nvSpPr>
          <p:cNvPr id="295" name="Shape 2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6" name="Shape 29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7" name="Functions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16348" y="3582715"/>
            <a:ext cx="7172104" cy="42731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  - Complications</a:t>
            </a:r>
          </a:p>
        </p:txBody>
      </p:sp>
      <p:sp>
        <p:nvSpPr>
          <p:cNvPr id="302" name="Shape 30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03" name="Complications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8222" y="4427842"/>
            <a:ext cx="10570256" cy="32950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6" name="Group 306"/>
          <p:cNvGrpSpPr/>
          <p:nvPr/>
        </p:nvGrpSpPr>
        <p:grpSpPr>
          <a:xfrm>
            <a:off x="4775587" y="3643968"/>
            <a:ext cx="3181411" cy="3660693"/>
            <a:chOff x="0" y="0"/>
            <a:chExt cx="3181410" cy="3660692"/>
          </a:xfrm>
        </p:grpSpPr>
        <p:sp>
          <p:nvSpPr>
            <p:cNvPr id="304" name="Shape 304"/>
            <p:cNvSpPr/>
            <p:nvPr/>
          </p:nvSpPr>
          <p:spPr>
            <a:xfrm>
              <a:off x="0" y="597831"/>
              <a:ext cx="3181411" cy="3062862"/>
            </a:xfrm>
            <a:prstGeom prst="rect">
              <a:avLst/>
            </a:prstGeom>
            <a:noFill/>
            <a:ln w="50800" cap="flat">
              <a:solidFill>
                <a:srgbClr val="008F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930241" y="0"/>
              <a:ext cx="1320928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solidFill>
                    <a:srgbClr val="008F00"/>
                  </a:solidFill>
                </a:defRPr>
              </a:lvl1pPr>
            </a:lstStyle>
            <a:p>
              <a:pPr/>
              <a:r>
                <a:t>causes</a:t>
              </a:r>
            </a:p>
          </p:txBody>
        </p:sp>
      </p:grpSp>
      <p:grpSp>
        <p:nvGrpSpPr>
          <p:cNvPr id="309" name="Group 309"/>
          <p:cNvGrpSpPr/>
          <p:nvPr/>
        </p:nvGrpSpPr>
        <p:grpSpPr>
          <a:xfrm>
            <a:off x="8903591" y="3643968"/>
            <a:ext cx="3181411" cy="4264957"/>
            <a:chOff x="0" y="0"/>
            <a:chExt cx="3181410" cy="4264956"/>
          </a:xfrm>
        </p:grpSpPr>
        <p:sp>
          <p:nvSpPr>
            <p:cNvPr id="307" name="Shape 307"/>
            <p:cNvSpPr/>
            <p:nvPr/>
          </p:nvSpPr>
          <p:spPr>
            <a:xfrm>
              <a:off x="0" y="597831"/>
              <a:ext cx="3181411" cy="3667126"/>
            </a:xfrm>
            <a:prstGeom prst="rect">
              <a:avLst/>
            </a:prstGeom>
            <a:noFill/>
            <a:ln w="50800" cap="flat">
              <a:solidFill>
                <a:srgbClr val="008F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97566" y="0"/>
              <a:ext cx="2986279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solidFill>
                    <a:srgbClr val="008F00"/>
                  </a:solidFill>
                </a:defRPr>
              </a:lvl1pPr>
            </a:lstStyle>
            <a:p>
              <a:pPr/>
              <a:r>
                <a:t>technical actions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6" grpId="2"/>
      <p:bldP build="whole" bldLvl="1" animBg="1" rev="0" advAuto="0" spid="309" grpId="3"/>
      <p:bldP build="whole" bldLvl="1" animBg="1" rev="0" advAuto="0" spid="30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314" name="Shape 3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9A9A9"/>
                </a:solidFill>
              </a:defRPr>
            </a:pPr>
            <a:r>
              <a:t>Overview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t>Classification</a:t>
            </a:r>
          </a:p>
          <a:p>
            <a:pPr/>
            <a:r>
              <a:t>Modeling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t>Publications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t>Conclusion</a:t>
            </a:r>
          </a:p>
        </p:txBody>
      </p:sp>
      <p:sp>
        <p:nvSpPr>
          <p:cNvPr id="315" name="Shape 31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Modeling - Based on measurement data</a:t>
            </a:r>
          </a:p>
        </p:txBody>
      </p:sp>
      <p:sp>
        <p:nvSpPr>
          <p:cNvPr id="318" name="Shape 3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 data model for all observations of path conditions</a:t>
            </a:r>
          </a:p>
          <a:p>
            <a:pPr/>
            <a:r>
              <a:rPr b="1"/>
              <a:t>t</a:t>
            </a:r>
            <a:r>
              <a:t>: time of observation</a:t>
            </a:r>
          </a:p>
          <a:p>
            <a:pPr/>
            <a:r>
              <a:rPr b="1"/>
              <a:t>p</a:t>
            </a:r>
            <a:r>
              <a:t>: path to which observation applies</a:t>
            </a:r>
          </a:p>
          <a:p>
            <a:pPr/>
            <a:r>
              <a:rPr b="1"/>
              <a:t>c</a:t>
            </a:r>
            <a:r>
              <a:t>: condition observed (e.g., "function X ⇒ packet loss")</a:t>
            </a:r>
          </a:p>
          <a:p>
            <a:pPr/>
            <a:r>
              <a:rPr b="1"/>
              <a:t>v</a:t>
            </a:r>
            <a:r>
              <a:t>: vector of condition-specific values</a:t>
            </a:r>
          </a:p>
        </p:txBody>
      </p:sp>
      <p:sp>
        <p:nvSpPr>
          <p:cNvPr id="319" name="Shape 31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5831" y="2071867"/>
            <a:ext cx="10162394" cy="26380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Modeling - Extension</a:t>
            </a:r>
          </a:p>
        </p:txBody>
      </p:sp>
      <p:sp>
        <p:nvSpPr>
          <p:cNvPr id="325" name="Shape 3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Extend this with</a:t>
            </a:r>
          </a:p>
          <a:p>
            <a:pPr lvl="1"/>
            <a:r>
              <a:t>persistence (i.e., temporal aspects)</a:t>
            </a:r>
          </a:p>
          <a:p>
            <a:pPr lvl="1"/>
            <a:r>
              <a:t>positioning (i.e., location on the path)</a:t>
            </a:r>
          </a:p>
        </p:txBody>
      </p:sp>
      <p:sp>
        <p:nvSpPr>
          <p:cNvPr id="326" name="Shape 32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329" name="Shape 3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9A9A9"/>
                </a:solidFill>
              </a:defRPr>
            </a:pPr>
            <a:r>
              <a:t>Overview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t>Classification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t>Modeling</a:t>
            </a:r>
          </a:p>
          <a:p>
            <a:pPr/>
            <a:r>
              <a:t>Publications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t>Conclusion</a:t>
            </a:r>
          </a:p>
        </p:txBody>
      </p:sp>
      <p:sp>
        <p:nvSpPr>
          <p:cNvPr id="330" name="Shape 33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Publications</a:t>
            </a:r>
          </a:p>
        </p:txBody>
      </p:sp>
      <p:sp>
        <p:nvSpPr>
          <p:cNvPr id="333" name="Shape 3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Publications are planned in the near future (Year 2)</a:t>
            </a:r>
          </a:p>
          <a:p>
            <a:pPr lvl="1"/>
            <a:r>
              <a:t>middleboxes persistence</a:t>
            </a:r>
          </a:p>
          <a:p>
            <a:pPr lvl="1"/>
            <a:r>
              <a:t>classification/modeling</a:t>
            </a:r>
          </a:p>
        </p:txBody>
      </p:sp>
      <p:sp>
        <p:nvSpPr>
          <p:cNvPr id="334" name="Shape 33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337" name="Shape 3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9A9A9"/>
                </a:solidFill>
              </a:defRPr>
            </a:pPr>
            <a:r>
              <a:t>Overview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t>Classification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t>Modeling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t>Publications</a:t>
            </a:r>
          </a:p>
          <a:p>
            <a:pPr/>
            <a:r>
              <a:t>Conclusion</a:t>
            </a:r>
          </a:p>
        </p:txBody>
      </p:sp>
      <p:sp>
        <p:nvSpPr>
          <p:cNvPr id="338" name="Shape 33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  <a:p>
            <a:pPr/>
            <a:r>
              <a:t>Classification</a:t>
            </a:r>
          </a:p>
          <a:p>
            <a:pPr/>
            <a:r>
              <a:t>Modeling</a:t>
            </a:r>
          </a:p>
          <a:p>
            <a:pPr/>
            <a:r>
              <a:t>Publications</a:t>
            </a:r>
          </a:p>
          <a:p>
            <a:pPr/>
            <a:r>
              <a:t>Conclusion</a:t>
            </a:r>
          </a:p>
        </p:txBody>
      </p:sp>
      <p:sp>
        <p:nvSpPr>
          <p:cNvPr id="160" name="Shape 160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341" name="Shape 3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Progress has been done, since the beginning of the work package, on all front lines</a:t>
            </a:r>
          </a:p>
          <a:p>
            <a:pPr lvl="1"/>
            <a:r>
              <a:t>basic classification</a:t>
            </a:r>
          </a:p>
          <a:p>
            <a:pPr lvl="1"/>
            <a:r>
              <a:t>we are starting the modeling part</a:t>
            </a:r>
          </a:p>
          <a:p>
            <a:pPr/>
            <a:r>
              <a:t>Deliverable 2.1 (middlebox classification and initial model) will be provided on time</a:t>
            </a:r>
          </a:p>
          <a:p>
            <a:pPr lvl="1"/>
            <a:r>
              <a:t>M18 (June 2017)</a:t>
            </a:r>
          </a:p>
        </p:txBody>
      </p:sp>
      <p:sp>
        <p:nvSpPr>
          <p:cNvPr id="342" name="Shape 3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 - Next steps</a:t>
            </a:r>
          </a:p>
        </p:txBody>
      </p:sp>
      <p:sp>
        <p:nvSpPr>
          <p:cNvPr id="347" name="Shape 3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Short term (end of 2016)</a:t>
            </a:r>
          </a:p>
          <a:p>
            <a:pPr lvl="1"/>
            <a:r>
              <a:t>longitudinal analysis of middleboxes behavior</a:t>
            </a:r>
          </a:p>
          <a:p>
            <a:pPr/>
            <a:r>
              <a:t>Mid term (early 2017)</a:t>
            </a:r>
          </a:p>
          <a:p>
            <a:pPr lvl="1"/>
            <a:r>
              <a:t>starting the simulator implementation</a:t>
            </a:r>
          </a:p>
          <a:p>
            <a:pPr lvl="1"/>
            <a:r>
              <a:t>testing and initial experimentation of the MCP prototype</a:t>
            </a:r>
          </a:p>
        </p:txBody>
      </p:sp>
      <p:sp>
        <p:nvSpPr>
          <p:cNvPr id="348" name="Shape 34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t>Classification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t>Modeling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t>Publications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t>Conclusion</a:t>
            </a:r>
          </a:p>
        </p:txBody>
      </p:sp>
      <p:sp>
        <p:nvSpPr>
          <p:cNvPr id="164" name="Shape 164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- Goals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Usage of data collected in WP1</a:t>
            </a:r>
          </a:p>
          <a:p>
            <a:pPr lvl="1"/>
            <a:r>
              <a:t>middlebox classification</a:t>
            </a:r>
          </a:p>
          <a:p>
            <a:pPr lvl="1"/>
            <a:r>
              <a:t>middlebox modeling</a:t>
            </a:r>
          </a:p>
          <a:p>
            <a:pPr/>
            <a:r>
              <a:t>NFV-based experimentation</a:t>
            </a:r>
          </a:p>
          <a:p>
            <a:pPr lvl="1"/>
            <a:r>
              <a:t>evaluation of the MAMI approach applicability to the selected use cases</a:t>
            </a:r>
          </a:p>
        </p:txBody>
      </p:sp>
      <p:sp>
        <p:nvSpPr>
          <p:cNvPr id="168" name="Shape 168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- What are we doing?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72440" indent="-472440" defTabSz="1204722">
              <a:spcBef>
                <a:spcPts val="600"/>
              </a:spcBef>
              <a:defRPr sz="3162"/>
            </a:pPr>
            <a:r>
              <a:t>Middlebox classification [2.1, </a:t>
            </a:r>
            <a:r>
              <a:rPr u="sng"/>
              <a:t>in progress</a:t>
            </a:r>
            <a:r>
              <a:t>]</a:t>
            </a:r>
          </a:p>
          <a:p>
            <a:pPr lvl="1" marL="809053" indent="-472440" defTabSz="1204722">
              <a:spcBef>
                <a:spcPts val="600"/>
              </a:spcBef>
              <a:defRPr sz="2976"/>
            </a:pPr>
            <a:r>
              <a:t>path-impairment oriented middlebox policy taxonomy</a:t>
            </a:r>
          </a:p>
          <a:p>
            <a:pPr marL="472440" indent="-472440" defTabSz="1204722">
              <a:spcBef>
                <a:spcPts val="600"/>
              </a:spcBef>
              <a:defRPr sz="3162"/>
            </a:pPr>
            <a:r>
              <a:t>Middlebox Modeling [2.2, </a:t>
            </a:r>
            <a:r>
              <a:rPr u="sng"/>
              <a:t>in progress</a:t>
            </a:r>
            <a:r>
              <a:t>]</a:t>
            </a:r>
          </a:p>
          <a:p>
            <a:pPr lvl="1" marL="809053" indent="-472440" defTabSz="1204722">
              <a:spcBef>
                <a:spcPts val="600"/>
              </a:spcBef>
              <a:defRPr sz="2976"/>
            </a:pPr>
            <a:r>
              <a:t>modeling middleboxes based on their classification</a:t>
            </a:r>
          </a:p>
          <a:p>
            <a:pPr lvl="2" marL="1026080" indent="-442912" defTabSz="1204722">
              <a:spcBef>
                <a:spcPts val="600"/>
              </a:spcBef>
              <a:defRPr sz="2790"/>
            </a:pPr>
            <a:r>
              <a:t>lessons learned from measurements (cfr. WP1)</a:t>
            </a:r>
          </a:p>
          <a:p>
            <a:pPr lvl="2" marL="1026080" indent="-442912" defTabSz="1204722">
              <a:spcBef>
                <a:spcPts val="600"/>
              </a:spcBef>
              <a:defRPr sz="2790"/>
            </a:pPr>
            <a:r>
              <a:t>longitudinal behavior of middleboxes</a:t>
            </a:r>
          </a:p>
          <a:p>
            <a:pPr lvl="1" marL="809053" indent="-472440" defTabSz="1204722">
              <a:spcBef>
                <a:spcPts val="600"/>
              </a:spcBef>
              <a:defRPr sz="2976"/>
            </a:pPr>
            <a:r>
              <a:t>implementing the model in a simulator</a:t>
            </a:r>
          </a:p>
          <a:p>
            <a:pPr marL="472440" indent="-472440" defTabSz="1204722">
              <a:spcBef>
                <a:spcPts val="600"/>
              </a:spcBef>
              <a:defRPr sz="3162"/>
            </a:pPr>
            <a:r>
              <a:t>Experimentation</a:t>
            </a:r>
          </a:p>
          <a:p>
            <a:pPr lvl="1" marL="809053" indent="-472440" defTabSz="1204722">
              <a:spcBef>
                <a:spcPts val="600"/>
              </a:spcBef>
              <a:defRPr sz="2976"/>
            </a:pPr>
            <a:r>
              <a:t>NFV-based experimentation [2.3, from January 2017]</a:t>
            </a:r>
          </a:p>
          <a:p>
            <a:pPr lvl="1" marL="809053" indent="-472440" defTabSz="1204722">
              <a:spcBef>
                <a:spcPts val="600"/>
              </a:spcBef>
              <a:defRPr sz="2976"/>
            </a:pPr>
            <a:r>
              <a:t>testbed-based validation of approach [2.4, from January 2017]</a:t>
            </a:r>
          </a:p>
        </p:txBody>
      </p:sp>
      <p:sp>
        <p:nvSpPr>
          <p:cNvPr id="174" name="Shape 174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- Timeline 2016 (Y1)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1" name="Group 181"/>
          <p:cNvGrpSpPr/>
          <p:nvPr/>
        </p:nvGrpSpPr>
        <p:grpSpPr>
          <a:xfrm>
            <a:off x="5776766" y="5570587"/>
            <a:ext cx="882964" cy="519078"/>
            <a:chOff x="0" y="0"/>
            <a:chExt cx="882962" cy="519077"/>
          </a:xfrm>
        </p:grpSpPr>
        <p:sp>
          <p:nvSpPr>
            <p:cNvPr id="180" name="Shape 180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jul</a:t>
              </a:r>
            </a:p>
          </p:txBody>
        </p:sp>
        <p:pic>
          <p:nvPicPr>
            <p:cNvPr id="179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184" name="Group 184"/>
          <p:cNvGrpSpPr/>
          <p:nvPr/>
        </p:nvGrpSpPr>
        <p:grpSpPr>
          <a:xfrm>
            <a:off x="6665766" y="5570587"/>
            <a:ext cx="882964" cy="519078"/>
            <a:chOff x="0" y="0"/>
            <a:chExt cx="882962" cy="519077"/>
          </a:xfrm>
        </p:grpSpPr>
        <p:sp>
          <p:nvSpPr>
            <p:cNvPr id="183" name="Shape 183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aug</a:t>
              </a:r>
            </a:p>
          </p:txBody>
        </p:sp>
        <p:pic>
          <p:nvPicPr>
            <p:cNvPr id="182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187" name="Group 187"/>
          <p:cNvGrpSpPr/>
          <p:nvPr/>
        </p:nvGrpSpPr>
        <p:grpSpPr>
          <a:xfrm>
            <a:off x="7554766" y="5570587"/>
            <a:ext cx="882964" cy="519078"/>
            <a:chOff x="0" y="0"/>
            <a:chExt cx="882962" cy="519077"/>
          </a:xfrm>
        </p:grpSpPr>
        <p:sp>
          <p:nvSpPr>
            <p:cNvPr id="186" name="Shape 186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sep</a:t>
              </a:r>
            </a:p>
          </p:txBody>
        </p:sp>
        <p:pic>
          <p:nvPicPr>
            <p:cNvPr id="185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190" name="Group 190"/>
          <p:cNvGrpSpPr/>
          <p:nvPr/>
        </p:nvGrpSpPr>
        <p:grpSpPr>
          <a:xfrm>
            <a:off x="8469166" y="5570587"/>
            <a:ext cx="882964" cy="519078"/>
            <a:chOff x="0" y="0"/>
            <a:chExt cx="882962" cy="519077"/>
          </a:xfrm>
        </p:grpSpPr>
        <p:sp>
          <p:nvSpPr>
            <p:cNvPr id="189" name="Shape 189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oct</a:t>
              </a:r>
            </a:p>
          </p:txBody>
        </p:sp>
        <p:pic>
          <p:nvPicPr>
            <p:cNvPr id="188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193" name="Group 193"/>
          <p:cNvGrpSpPr/>
          <p:nvPr/>
        </p:nvGrpSpPr>
        <p:grpSpPr>
          <a:xfrm>
            <a:off x="9358166" y="5570587"/>
            <a:ext cx="882964" cy="519078"/>
            <a:chOff x="0" y="0"/>
            <a:chExt cx="882962" cy="519077"/>
          </a:xfrm>
        </p:grpSpPr>
        <p:sp>
          <p:nvSpPr>
            <p:cNvPr id="192" name="Shape 192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nov</a:t>
              </a:r>
            </a:p>
          </p:txBody>
        </p:sp>
        <p:pic>
          <p:nvPicPr>
            <p:cNvPr id="191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196" name="Group 196"/>
          <p:cNvGrpSpPr/>
          <p:nvPr/>
        </p:nvGrpSpPr>
        <p:grpSpPr>
          <a:xfrm>
            <a:off x="10247166" y="5570587"/>
            <a:ext cx="882964" cy="519078"/>
            <a:chOff x="0" y="0"/>
            <a:chExt cx="882962" cy="519077"/>
          </a:xfrm>
        </p:grpSpPr>
        <p:sp>
          <p:nvSpPr>
            <p:cNvPr id="195" name="Shape 195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dec</a:t>
              </a:r>
            </a:p>
          </p:txBody>
        </p:sp>
        <p:pic>
          <p:nvPicPr>
            <p:cNvPr id="194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sp>
        <p:nvSpPr>
          <p:cNvPr id="197" name="Shape 197"/>
          <p:cNvSpPr/>
          <p:nvPr/>
        </p:nvSpPr>
        <p:spPr>
          <a:xfrm rot="5400000">
            <a:off x="8733492" y="4891950"/>
            <a:ext cx="653753" cy="614857"/>
          </a:xfrm>
          <a:prstGeom prst="rightArrow">
            <a:avLst>
              <a:gd name="adj1" fmla="val 32000"/>
              <a:gd name="adj2" fmla="val 68049"/>
            </a:avLst>
          </a:prstGeom>
          <a:gradFill>
            <a:gsLst>
              <a:gs pos="0">
                <a:srgbClr val="CE2100"/>
              </a:gs>
              <a:gs pos="100000">
                <a:schemeClr val="accent5">
                  <a:hueOff val="-477027"/>
                  <a:satOff val="5825"/>
                  <a:lumOff val="41095"/>
                </a:schemeClr>
              </a:gs>
            </a:gsLst>
            <a:lin ang="16200000"/>
          </a:gradFill>
          <a:ln>
            <a:solidFill>
              <a:srgbClr val="C82101"/>
            </a:solidFill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8" name="Shape 198"/>
          <p:cNvSpPr/>
          <p:nvPr/>
        </p:nvSpPr>
        <p:spPr>
          <a:xfrm>
            <a:off x="8196108" y="4354835"/>
            <a:ext cx="172852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We are here</a:t>
            </a:r>
          </a:p>
        </p:txBody>
      </p:sp>
      <p:grpSp>
        <p:nvGrpSpPr>
          <p:cNvPr id="201" name="Group 201"/>
          <p:cNvGrpSpPr/>
          <p:nvPr/>
        </p:nvGrpSpPr>
        <p:grpSpPr>
          <a:xfrm>
            <a:off x="423543" y="5570587"/>
            <a:ext cx="882964" cy="519078"/>
            <a:chOff x="0" y="0"/>
            <a:chExt cx="882962" cy="519077"/>
          </a:xfrm>
        </p:grpSpPr>
        <p:sp>
          <p:nvSpPr>
            <p:cNvPr id="200" name="Shape 200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jan</a:t>
              </a:r>
            </a:p>
          </p:txBody>
        </p:sp>
        <p:pic>
          <p:nvPicPr>
            <p:cNvPr id="199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04" name="Group 204"/>
          <p:cNvGrpSpPr/>
          <p:nvPr/>
        </p:nvGrpSpPr>
        <p:grpSpPr>
          <a:xfrm>
            <a:off x="1312544" y="5570587"/>
            <a:ext cx="882963" cy="519078"/>
            <a:chOff x="0" y="0"/>
            <a:chExt cx="882962" cy="519077"/>
          </a:xfrm>
        </p:grpSpPr>
        <p:sp>
          <p:nvSpPr>
            <p:cNvPr id="203" name="Shape 203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feb</a:t>
              </a:r>
            </a:p>
          </p:txBody>
        </p:sp>
        <p:pic>
          <p:nvPicPr>
            <p:cNvPr id="202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07" name="Group 207"/>
          <p:cNvGrpSpPr/>
          <p:nvPr/>
        </p:nvGrpSpPr>
        <p:grpSpPr>
          <a:xfrm>
            <a:off x="2201544" y="5570587"/>
            <a:ext cx="882963" cy="519078"/>
            <a:chOff x="0" y="0"/>
            <a:chExt cx="882962" cy="519077"/>
          </a:xfrm>
        </p:grpSpPr>
        <p:sp>
          <p:nvSpPr>
            <p:cNvPr id="206" name="Shape 206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mar</a:t>
              </a:r>
            </a:p>
          </p:txBody>
        </p:sp>
        <p:pic>
          <p:nvPicPr>
            <p:cNvPr id="205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10" name="Group 210"/>
          <p:cNvGrpSpPr/>
          <p:nvPr/>
        </p:nvGrpSpPr>
        <p:grpSpPr>
          <a:xfrm>
            <a:off x="3115944" y="5570587"/>
            <a:ext cx="882963" cy="519078"/>
            <a:chOff x="0" y="0"/>
            <a:chExt cx="882962" cy="519077"/>
          </a:xfrm>
        </p:grpSpPr>
        <p:sp>
          <p:nvSpPr>
            <p:cNvPr id="209" name="Shape 209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apr</a:t>
              </a:r>
            </a:p>
          </p:txBody>
        </p:sp>
        <p:pic>
          <p:nvPicPr>
            <p:cNvPr id="208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13" name="Group 213"/>
          <p:cNvGrpSpPr/>
          <p:nvPr/>
        </p:nvGrpSpPr>
        <p:grpSpPr>
          <a:xfrm>
            <a:off x="4030344" y="5570587"/>
            <a:ext cx="882963" cy="519078"/>
            <a:chOff x="0" y="0"/>
            <a:chExt cx="882962" cy="519077"/>
          </a:xfrm>
        </p:grpSpPr>
        <p:sp>
          <p:nvSpPr>
            <p:cNvPr id="212" name="Shape 212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may</a:t>
              </a:r>
            </a:p>
          </p:txBody>
        </p:sp>
        <p:pic>
          <p:nvPicPr>
            <p:cNvPr id="211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16" name="Group 216"/>
          <p:cNvGrpSpPr/>
          <p:nvPr/>
        </p:nvGrpSpPr>
        <p:grpSpPr>
          <a:xfrm>
            <a:off x="4919344" y="5570587"/>
            <a:ext cx="882963" cy="519078"/>
            <a:chOff x="0" y="0"/>
            <a:chExt cx="882962" cy="519077"/>
          </a:xfrm>
        </p:grpSpPr>
        <p:sp>
          <p:nvSpPr>
            <p:cNvPr id="215" name="Shape 215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jun</a:t>
              </a:r>
            </a:p>
          </p:txBody>
        </p:sp>
        <p:pic>
          <p:nvPicPr>
            <p:cNvPr id="214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sp>
        <p:nvSpPr>
          <p:cNvPr id="217" name="Shape 217"/>
          <p:cNvSpPr/>
          <p:nvPr/>
        </p:nvSpPr>
        <p:spPr>
          <a:xfrm>
            <a:off x="11338837" y="5521638"/>
            <a:ext cx="36850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...</a:t>
            </a:r>
          </a:p>
        </p:txBody>
      </p:sp>
      <p:sp>
        <p:nvSpPr>
          <p:cNvPr id="218" name="Shape 218"/>
          <p:cNvSpPr/>
          <p:nvPr/>
        </p:nvSpPr>
        <p:spPr>
          <a:xfrm rot="5400000">
            <a:off x="5482128" y="4968078"/>
            <a:ext cx="653753" cy="614857"/>
          </a:xfrm>
          <a:prstGeom prst="rightArrow">
            <a:avLst>
              <a:gd name="adj1" fmla="val 32000"/>
              <a:gd name="adj2" fmla="val 68049"/>
            </a:avLst>
          </a:prstGeom>
          <a:gradFill>
            <a:gsLst>
              <a:gs pos="0">
                <a:srgbClr val="CE2100"/>
              </a:gs>
              <a:gs pos="100000">
                <a:schemeClr val="accent5">
                  <a:hueOff val="-477027"/>
                  <a:satOff val="5825"/>
                  <a:lumOff val="41095"/>
                </a:schemeClr>
              </a:gs>
            </a:gsLst>
            <a:lin ang="16200000"/>
          </a:gradFill>
          <a:ln>
            <a:solidFill>
              <a:srgbClr val="C82101"/>
            </a:solidFill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9" name="Shape 219"/>
          <p:cNvSpPr/>
          <p:nvPr/>
        </p:nvSpPr>
        <p:spPr>
          <a:xfrm>
            <a:off x="5342508" y="4170685"/>
            <a:ext cx="932994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WP2 </a:t>
            </a:r>
          </a:p>
          <a:p>
            <a:pPr algn="ctr"/>
            <a:r>
              <a:t>start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- Timeline 2017 (Y2) </a:t>
            </a:r>
          </a:p>
        </p:txBody>
      </p:sp>
      <p:sp>
        <p:nvSpPr>
          <p:cNvPr id="222" name="Shape 2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26" name="Group 226"/>
          <p:cNvGrpSpPr/>
          <p:nvPr/>
        </p:nvGrpSpPr>
        <p:grpSpPr>
          <a:xfrm>
            <a:off x="5776766" y="5570587"/>
            <a:ext cx="882964" cy="519078"/>
            <a:chOff x="0" y="0"/>
            <a:chExt cx="882962" cy="519077"/>
          </a:xfrm>
        </p:grpSpPr>
        <p:sp>
          <p:nvSpPr>
            <p:cNvPr id="225" name="Shape 225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jul</a:t>
              </a:r>
            </a:p>
          </p:txBody>
        </p:sp>
        <p:pic>
          <p:nvPicPr>
            <p:cNvPr id="224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29" name="Group 229"/>
          <p:cNvGrpSpPr/>
          <p:nvPr/>
        </p:nvGrpSpPr>
        <p:grpSpPr>
          <a:xfrm>
            <a:off x="6665766" y="5570587"/>
            <a:ext cx="882964" cy="519078"/>
            <a:chOff x="0" y="0"/>
            <a:chExt cx="882962" cy="519077"/>
          </a:xfrm>
        </p:grpSpPr>
        <p:sp>
          <p:nvSpPr>
            <p:cNvPr id="228" name="Shape 228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aug</a:t>
              </a:r>
            </a:p>
          </p:txBody>
        </p:sp>
        <p:pic>
          <p:nvPicPr>
            <p:cNvPr id="227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32" name="Group 232"/>
          <p:cNvGrpSpPr/>
          <p:nvPr/>
        </p:nvGrpSpPr>
        <p:grpSpPr>
          <a:xfrm>
            <a:off x="7554766" y="5570587"/>
            <a:ext cx="882964" cy="519078"/>
            <a:chOff x="0" y="0"/>
            <a:chExt cx="882962" cy="519077"/>
          </a:xfrm>
        </p:grpSpPr>
        <p:sp>
          <p:nvSpPr>
            <p:cNvPr id="231" name="Shape 231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sep</a:t>
              </a:r>
            </a:p>
          </p:txBody>
        </p:sp>
        <p:pic>
          <p:nvPicPr>
            <p:cNvPr id="230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35" name="Group 235"/>
          <p:cNvGrpSpPr/>
          <p:nvPr/>
        </p:nvGrpSpPr>
        <p:grpSpPr>
          <a:xfrm>
            <a:off x="8469166" y="5570587"/>
            <a:ext cx="882964" cy="519078"/>
            <a:chOff x="0" y="0"/>
            <a:chExt cx="882962" cy="519077"/>
          </a:xfrm>
        </p:grpSpPr>
        <p:sp>
          <p:nvSpPr>
            <p:cNvPr id="234" name="Shape 234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oct</a:t>
              </a:r>
            </a:p>
          </p:txBody>
        </p:sp>
        <p:pic>
          <p:nvPicPr>
            <p:cNvPr id="233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38" name="Group 238"/>
          <p:cNvGrpSpPr/>
          <p:nvPr/>
        </p:nvGrpSpPr>
        <p:grpSpPr>
          <a:xfrm>
            <a:off x="9358166" y="5570587"/>
            <a:ext cx="882964" cy="519078"/>
            <a:chOff x="0" y="0"/>
            <a:chExt cx="882962" cy="519077"/>
          </a:xfrm>
        </p:grpSpPr>
        <p:sp>
          <p:nvSpPr>
            <p:cNvPr id="237" name="Shape 237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nov</a:t>
              </a:r>
            </a:p>
          </p:txBody>
        </p:sp>
        <p:pic>
          <p:nvPicPr>
            <p:cNvPr id="236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41" name="Group 241"/>
          <p:cNvGrpSpPr/>
          <p:nvPr/>
        </p:nvGrpSpPr>
        <p:grpSpPr>
          <a:xfrm>
            <a:off x="10247166" y="5570587"/>
            <a:ext cx="882964" cy="519078"/>
            <a:chOff x="0" y="0"/>
            <a:chExt cx="882962" cy="519077"/>
          </a:xfrm>
        </p:grpSpPr>
        <p:sp>
          <p:nvSpPr>
            <p:cNvPr id="240" name="Shape 240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dec</a:t>
              </a:r>
            </a:p>
          </p:txBody>
        </p:sp>
        <p:pic>
          <p:nvPicPr>
            <p:cNvPr id="239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sp>
        <p:nvSpPr>
          <p:cNvPr id="242" name="Shape 242"/>
          <p:cNvSpPr/>
          <p:nvPr/>
        </p:nvSpPr>
        <p:spPr>
          <a:xfrm>
            <a:off x="4011018" y="2609045"/>
            <a:ext cx="2699615" cy="1934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Middlebox </a:t>
            </a:r>
          </a:p>
          <a:p>
            <a:pPr algn="ctr"/>
            <a:r>
              <a:t>Classification and </a:t>
            </a:r>
          </a:p>
          <a:p>
            <a:pPr algn="ctr"/>
            <a:r>
              <a:t>Initial Model</a:t>
            </a:r>
          </a:p>
          <a:p>
            <a:pPr algn="ctr"/>
            <a:r>
              <a:rPr i="1"/>
              <a:t>31.12.</a:t>
            </a:r>
          </a:p>
          <a:p>
            <a:pPr algn="ctr"/>
            <a:r>
              <a:rPr b="1"/>
              <a:t>D2.1</a:t>
            </a:r>
          </a:p>
        </p:txBody>
      </p:sp>
      <p:grpSp>
        <p:nvGrpSpPr>
          <p:cNvPr id="245" name="Group 245"/>
          <p:cNvGrpSpPr/>
          <p:nvPr/>
        </p:nvGrpSpPr>
        <p:grpSpPr>
          <a:xfrm>
            <a:off x="423543" y="5570587"/>
            <a:ext cx="882964" cy="519078"/>
            <a:chOff x="0" y="0"/>
            <a:chExt cx="882962" cy="519077"/>
          </a:xfrm>
        </p:grpSpPr>
        <p:sp>
          <p:nvSpPr>
            <p:cNvPr id="244" name="Shape 244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jan</a:t>
              </a:r>
            </a:p>
          </p:txBody>
        </p:sp>
        <p:pic>
          <p:nvPicPr>
            <p:cNvPr id="243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48" name="Group 248"/>
          <p:cNvGrpSpPr/>
          <p:nvPr/>
        </p:nvGrpSpPr>
        <p:grpSpPr>
          <a:xfrm>
            <a:off x="1312544" y="5570587"/>
            <a:ext cx="882963" cy="519078"/>
            <a:chOff x="0" y="0"/>
            <a:chExt cx="882962" cy="519077"/>
          </a:xfrm>
        </p:grpSpPr>
        <p:sp>
          <p:nvSpPr>
            <p:cNvPr id="247" name="Shape 247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feb</a:t>
              </a:r>
            </a:p>
          </p:txBody>
        </p:sp>
        <p:pic>
          <p:nvPicPr>
            <p:cNvPr id="246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51" name="Group 251"/>
          <p:cNvGrpSpPr/>
          <p:nvPr/>
        </p:nvGrpSpPr>
        <p:grpSpPr>
          <a:xfrm>
            <a:off x="2201544" y="5570587"/>
            <a:ext cx="882963" cy="519078"/>
            <a:chOff x="0" y="0"/>
            <a:chExt cx="882962" cy="519077"/>
          </a:xfrm>
        </p:grpSpPr>
        <p:sp>
          <p:nvSpPr>
            <p:cNvPr id="250" name="Shape 250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mar</a:t>
              </a:r>
            </a:p>
          </p:txBody>
        </p:sp>
        <p:pic>
          <p:nvPicPr>
            <p:cNvPr id="249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54" name="Group 254"/>
          <p:cNvGrpSpPr/>
          <p:nvPr/>
        </p:nvGrpSpPr>
        <p:grpSpPr>
          <a:xfrm>
            <a:off x="3115944" y="5570587"/>
            <a:ext cx="882963" cy="519078"/>
            <a:chOff x="0" y="0"/>
            <a:chExt cx="882962" cy="519077"/>
          </a:xfrm>
        </p:grpSpPr>
        <p:sp>
          <p:nvSpPr>
            <p:cNvPr id="253" name="Shape 253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apr</a:t>
              </a:r>
            </a:p>
          </p:txBody>
        </p:sp>
        <p:pic>
          <p:nvPicPr>
            <p:cNvPr id="252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57" name="Group 257"/>
          <p:cNvGrpSpPr/>
          <p:nvPr/>
        </p:nvGrpSpPr>
        <p:grpSpPr>
          <a:xfrm>
            <a:off x="4030344" y="5570587"/>
            <a:ext cx="882963" cy="519078"/>
            <a:chOff x="0" y="0"/>
            <a:chExt cx="882962" cy="519077"/>
          </a:xfrm>
        </p:grpSpPr>
        <p:sp>
          <p:nvSpPr>
            <p:cNvPr id="256" name="Shape 256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may</a:t>
              </a:r>
            </a:p>
          </p:txBody>
        </p:sp>
        <p:pic>
          <p:nvPicPr>
            <p:cNvPr id="255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60" name="Group 260"/>
          <p:cNvGrpSpPr/>
          <p:nvPr/>
        </p:nvGrpSpPr>
        <p:grpSpPr>
          <a:xfrm>
            <a:off x="4919344" y="5570587"/>
            <a:ext cx="882963" cy="519078"/>
            <a:chOff x="0" y="0"/>
            <a:chExt cx="882962" cy="519077"/>
          </a:xfrm>
        </p:grpSpPr>
        <p:sp>
          <p:nvSpPr>
            <p:cNvPr id="259" name="Shape 259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jun</a:t>
              </a:r>
            </a:p>
          </p:txBody>
        </p:sp>
        <p:pic>
          <p:nvPicPr>
            <p:cNvPr id="258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sp>
        <p:nvSpPr>
          <p:cNvPr id="261" name="Shape 261"/>
          <p:cNvSpPr/>
          <p:nvPr/>
        </p:nvSpPr>
        <p:spPr>
          <a:xfrm rot="5400000">
            <a:off x="5033949" y="4797218"/>
            <a:ext cx="653753" cy="614858"/>
          </a:xfrm>
          <a:prstGeom prst="rightArrow">
            <a:avLst>
              <a:gd name="adj1" fmla="val 32000"/>
              <a:gd name="adj2" fmla="val 68049"/>
            </a:avLst>
          </a:prstGeom>
          <a:gradFill>
            <a:gsLst>
              <a:gs pos="0">
                <a:srgbClr val="CE2100"/>
              </a:gs>
              <a:gs pos="100000">
                <a:schemeClr val="accent5">
                  <a:hueOff val="-477027"/>
                  <a:satOff val="5825"/>
                  <a:lumOff val="41095"/>
                </a:schemeClr>
              </a:gs>
            </a:gsLst>
            <a:lin ang="16200000"/>
          </a:gradFill>
          <a:ln>
            <a:solidFill>
              <a:srgbClr val="C82101"/>
            </a:solidFill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2" name="Shape 262"/>
          <p:cNvSpPr/>
          <p:nvPr/>
        </p:nvSpPr>
        <p:spPr>
          <a:xfrm rot="5400000">
            <a:off x="7183635" y="4830292"/>
            <a:ext cx="653753" cy="614858"/>
          </a:xfrm>
          <a:prstGeom prst="rightArrow">
            <a:avLst>
              <a:gd name="adj1" fmla="val 32000"/>
              <a:gd name="adj2" fmla="val 68049"/>
            </a:avLst>
          </a:prstGeom>
          <a:gradFill>
            <a:gsLst>
              <a:gs pos="0">
                <a:srgbClr val="CE2100"/>
              </a:gs>
              <a:gs pos="100000">
                <a:schemeClr val="accent5">
                  <a:hueOff val="-477027"/>
                  <a:satOff val="5825"/>
                  <a:lumOff val="41095"/>
                </a:schemeClr>
              </a:gs>
            </a:gsLst>
            <a:lin ang="16200000"/>
          </a:gradFill>
          <a:ln>
            <a:solidFill>
              <a:srgbClr val="C82101"/>
            </a:solidFill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3" name="Shape 263"/>
          <p:cNvSpPr/>
          <p:nvPr/>
        </p:nvSpPr>
        <p:spPr>
          <a:xfrm>
            <a:off x="6885976" y="3994728"/>
            <a:ext cx="1249071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Second</a:t>
            </a:r>
          </a:p>
          <a:p>
            <a:pPr algn="ctr"/>
            <a:r>
              <a:t>review</a:t>
            </a:r>
          </a:p>
        </p:txBody>
      </p:sp>
      <p:sp>
        <p:nvSpPr>
          <p:cNvPr id="264" name="Shape 264"/>
          <p:cNvSpPr/>
          <p:nvPr/>
        </p:nvSpPr>
        <p:spPr>
          <a:xfrm rot="16200000">
            <a:off x="1427149" y="6176905"/>
            <a:ext cx="653753" cy="614857"/>
          </a:xfrm>
          <a:prstGeom prst="rightArrow">
            <a:avLst>
              <a:gd name="adj1" fmla="val 32000"/>
              <a:gd name="adj2" fmla="val 68049"/>
            </a:avLst>
          </a:prstGeom>
          <a:gradFill>
            <a:gsLst>
              <a:gs pos="0">
                <a:srgbClr val="CE2100"/>
              </a:gs>
              <a:gs pos="100000">
                <a:schemeClr val="accent5">
                  <a:hueOff val="-477027"/>
                  <a:satOff val="5825"/>
                  <a:lumOff val="41095"/>
                </a:schemeClr>
              </a:gs>
            </a:gsLst>
            <a:lin ang="16200000"/>
          </a:gradFill>
          <a:ln>
            <a:solidFill>
              <a:srgbClr val="C82101"/>
            </a:solidFill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5" name="Shape 265"/>
          <p:cNvSpPr/>
          <p:nvPr/>
        </p:nvSpPr>
        <p:spPr>
          <a:xfrm>
            <a:off x="1335535" y="6807700"/>
            <a:ext cx="836982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TMA</a:t>
            </a:r>
          </a:p>
          <a:p>
            <a:pPr algn="ctr"/>
            <a:r>
              <a:t>2017</a:t>
            </a:r>
          </a:p>
        </p:txBody>
      </p:sp>
      <p:sp>
        <p:nvSpPr>
          <p:cNvPr id="266" name="Shape 266"/>
          <p:cNvSpPr/>
          <p:nvPr/>
        </p:nvSpPr>
        <p:spPr>
          <a:xfrm rot="16200000">
            <a:off x="3941749" y="6146575"/>
            <a:ext cx="653753" cy="614858"/>
          </a:xfrm>
          <a:prstGeom prst="rightArrow">
            <a:avLst>
              <a:gd name="adj1" fmla="val 32000"/>
              <a:gd name="adj2" fmla="val 68049"/>
            </a:avLst>
          </a:prstGeom>
          <a:gradFill>
            <a:gsLst>
              <a:gs pos="0">
                <a:srgbClr val="CE2100"/>
              </a:gs>
              <a:gs pos="100000">
                <a:schemeClr val="accent5">
                  <a:hueOff val="-477027"/>
                  <a:satOff val="5825"/>
                  <a:lumOff val="41095"/>
                </a:schemeClr>
              </a:gs>
            </a:gsLst>
            <a:lin ang="16200000"/>
          </a:gradFill>
          <a:ln>
            <a:solidFill>
              <a:srgbClr val="C82101"/>
            </a:solidFill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7" name="Shape 267"/>
          <p:cNvSpPr/>
          <p:nvPr/>
        </p:nvSpPr>
        <p:spPr>
          <a:xfrm>
            <a:off x="3844496" y="6818344"/>
            <a:ext cx="848259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IMC </a:t>
            </a:r>
          </a:p>
          <a:p>
            <a:pPr algn="ctr"/>
            <a:r>
              <a:t>2017</a:t>
            </a:r>
          </a:p>
        </p:txBody>
      </p:sp>
      <p:sp>
        <p:nvSpPr>
          <p:cNvPr id="268" name="Shape 268"/>
          <p:cNvSpPr/>
          <p:nvPr/>
        </p:nvSpPr>
        <p:spPr>
          <a:xfrm rot="16200000">
            <a:off x="5284860" y="6141254"/>
            <a:ext cx="653754" cy="614857"/>
          </a:xfrm>
          <a:prstGeom prst="rightArrow">
            <a:avLst>
              <a:gd name="adj1" fmla="val 32000"/>
              <a:gd name="adj2" fmla="val 68049"/>
            </a:avLst>
          </a:prstGeom>
          <a:gradFill>
            <a:gsLst>
              <a:gs pos="0">
                <a:srgbClr val="CE2100"/>
              </a:gs>
              <a:gs pos="100000">
                <a:schemeClr val="accent5">
                  <a:hueOff val="-477027"/>
                  <a:satOff val="5825"/>
                  <a:lumOff val="41095"/>
                </a:schemeClr>
              </a:gs>
            </a:gsLst>
            <a:lin ang="16200000"/>
          </a:gradFill>
          <a:ln>
            <a:solidFill>
              <a:srgbClr val="C82101"/>
            </a:solidFill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9" name="Shape 269"/>
          <p:cNvSpPr/>
          <p:nvPr/>
        </p:nvSpPr>
        <p:spPr>
          <a:xfrm>
            <a:off x="4888598" y="6807700"/>
            <a:ext cx="1446277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CoNEXT </a:t>
            </a:r>
          </a:p>
          <a:p>
            <a:pPr algn="ctr"/>
            <a:r>
              <a:t>2017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- Who does what?</a:t>
            </a:r>
          </a:p>
        </p:txBody>
      </p:sp>
      <p:sp>
        <p:nvSpPr>
          <p:cNvPr id="272" name="Shape 2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3" name="Shape 273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74" name="Table 274"/>
          <p:cNvGraphicFramePr/>
          <p:nvPr/>
        </p:nvGraphicFramePr>
        <p:xfrm>
          <a:off x="1421203" y="2683006"/>
          <a:ext cx="10175094" cy="554411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943330"/>
                <a:gridCol w="1106191"/>
                <a:gridCol w="1842514"/>
                <a:gridCol w="1647777"/>
                <a:gridCol w="1784419"/>
                <a:gridCol w="1838160"/>
              </a:tblGrid>
              <a:tr h="91438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3000">
                          <a:solidFill>
                            <a:schemeClr val="accent5">
                              <a:lumOff val="-8078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Partner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>
                        <a:satOff val="-30358"/>
                        <a:lumOff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3000">
                          <a:solidFill>
                            <a:schemeClr val="accent5">
                              <a:lumOff val="-8078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MM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>
                        <a:satOff val="-30358"/>
                        <a:lumOff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solidFill>
                            <a:schemeClr val="accent5">
                              <a:lumOff val="-8078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Task 2.1
Middlebox Classification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>
                        <a:satOff val="-30358"/>
                        <a:lumOff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solidFill>
                            <a:schemeClr val="accent5">
                              <a:lumOff val="-8078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Task 2.2
Middlebox Modeling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>
                        <a:satOff val="-30358"/>
                        <a:lumOff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solidFill>
                            <a:schemeClr val="accent5">
                              <a:lumOff val="-8078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Task 2.3
NFV-based Experimentation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>
                        <a:satOff val="-30358"/>
                        <a:lumOff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solidFill>
                            <a:schemeClr val="accent5">
                              <a:lumOff val="-8078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Task 2.4
Validation of Approach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>
                        <a:satOff val="-30358"/>
                        <a:lumOff val="29803"/>
                      </a:schemeClr>
                    </a:solidFill>
                  </a:tcPr>
                </a:tc>
              </a:tr>
              <a:tr h="95951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3000">
                          <a:solidFill>
                            <a:schemeClr val="accent5">
                              <a:lumOff val="-8078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ETH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>
                        <a:satOff val="-30358"/>
                        <a:lumOff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6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3200"/>
                      </a:pP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3200"/>
                      </a:pP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rPr sz="32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✓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rPr sz="32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✓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</a:tr>
              <a:tr h="91438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3000">
                          <a:solidFill>
                            <a:schemeClr val="accent5">
                              <a:lumOff val="-8078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ULg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>
                        <a:satOff val="-30358"/>
                        <a:lumOff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20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rPr sz="32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✓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rPr sz="32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✓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</a:tr>
              <a:tr h="91438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3000">
                          <a:solidFill>
                            <a:schemeClr val="accent5">
                              <a:lumOff val="-8078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UoA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>
                        <a:satOff val="-30358"/>
                        <a:lumOff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6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rPr sz="32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✓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3200"/>
                      </a:pP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3200"/>
                      </a:pP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rPr sz="32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✓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</a:tr>
              <a:tr h="91438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3000">
                          <a:solidFill>
                            <a:schemeClr val="accent5">
                              <a:lumOff val="-8078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TID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>
                        <a:satOff val="-30358"/>
                        <a:lumOff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10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rPr sz="32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✓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rPr sz="32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✓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3200"/>
                      </a:pP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</a:tr>
              <a:tr h="91438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3000">
                          <a:solidFill>
                            <a:schemeClr val="accent5">
                              <a:lumOff val="-8078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SRL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>
                        <a:satOff val="-30358"/>
                        <a:lumOff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5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rPr sz="32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✓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3200"/>
                      </a:pP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rPr sz="32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✓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pSp>
        <p:nvGrpSpPr>
          <p:cNvPr id="277" name="Group 277"/>
          <p:cNvGrpSpPr/>
          <p:nvPr/>
        </p:nvGrpSpPr>
        <p:grpSpPr>
          <a:xfrm>
            <a:off x="4318624" y="1714505"/>
            <a:ext cx="3885607" cy="6895529"/>
            <a:chOff x="0" y="0"/>
            <a:chExt cx="3885605" cy="6895527"/>
          </a:xfrm>
        </p:grpSpPr>
        <p:sp>
          <p:nvSpPr>
            <p:cNvPr id="275" name="Shape 275"/>
            <p:cNvSpPr/>
            <p:nvPr/>
          </p:nvSpPr>
          <p:spPr>
            <a:xfrm>
              <a:off x="0" y="572886"/>
              <a:ext cx="3885606" cy="6322642"/>
            </a:xfrm>
            <a:prstGeom prst="rect">
              <a:avLst/>
            </a:prstGeom>
            <a:noFill/>
            <a:ln w="50800" cap="flat">
              <a:solidFill>
                <a:srgbClr val="008F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11666" y="0"/>
              <a:ext cx="3004720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8F00"/>
                  </a:solidFill>
                </a:defRPr>
              </a:lvl1pPr>
            </a:lstStyle>
            <a:p>
              <a:pPr/>
              <a:r>
                <a:t>so far, this is ongoing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280" name="Shape 2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9A9A9"/>
                </a:solidFill>
              </a:defRPr>
            </a:pPr>
            <a:r>
              <a:t>Overview</a:t>
            </a:r>
          </a:p>
          <a:p>
            <a:pPr/>
            <a:r>
              <a:t>Classification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t>Modeling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t>Publications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t>Conclusion</a:t>
            </a:r>
          </a:p>
        </p:txBody>
      </p:sp>
      <p:sp>
        <p:nvSpPr>
          <p:cNvPr id="281" name="Shape 281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