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9" autoAdjust="0"/>
    <p:restoredTop sz="94660"/>
  </p:normalViewPr>
  <p:slideViewPr>
    <p:cSldViewPr snapToGrid="0">
      <p:cViewPr>
        <p:scale>
          <a:sx n="26" d="100"/>
          <a:sy n="26" d="100"/>
        </p:scale>
        <p:origin x="528" y="14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hyperlink" Target="https://observatory.mami-project.eu/" TargetMode="External"/><Relationship Id="rId7" Type="http://schemas.openxmlformats.org/officeDocument/2006/relationships/hyperlink" Target="https://github.com/mami-project/pto3-go" TargetMode="External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 txBox="1">
            <a:spLocks/>
          </p:cNvSpPr>
          <p:nvPr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Helvetica Neue" charset="0"/>
                <a:ea typeface="Helvetica Neue" charset="0"/>
                <a:cs typeface="Helvetica Neue" charset="0"/>
              </a:rPr>
              <a:t>An Observatory for Internet Path Transparency</a:t>
            </a:r>
          </a:p>
          <a:p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Mirja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b="1" dirty="0" err="1" smtClean="0">
                <a:latin typeface="Helvetica Neue" charset="0"/>
                <a:ea typeface="Helvetica Neue" charset="0"/>
                <a:cs typeface="Helvetica Neue" charset="0"/>
              </a:rPr>
              <a:t>Kühlewind</a:t>
            </a:r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 and Brian Trammell, ETH Zürich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Abgerundetes Rechteck 35"/>
          <p:cNvSpPr/>
          <p:nvPr/>
        </p:nvSpPr>
        <p:spPr>
          <a:xfrm>
            <a:off x="622361" y="6612316"/>
            <a:ext cx="14400508" cy="7814569"/>
          </a:xfrm>
          <a:prstGeom prst="roundRect">
            <a:avLst>
              <a:gd name="adj" fmla="val 10786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457" y="27984700"/>
            <a:ext cx="7533214" cy="7939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53210" y="27823819"/>
            <a:ext cx="441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latin typeface="Helvetica Neue" charset="0"/>
                <a:ea typeface="Helvetica Neue" charset="0"/>
                <a:cs typeface="Helvetica Neue" charset="0"/>
              </a:rPr>
              <a:t>Raw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 metadata includes </a:t>
            </a:r>
          </a:p>
          <a:p>
            <a:pPr algn="r"/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file format definition and </a:t>
            </a:r>
          </a:p>
          <a:p>
            <a:pPr algn="r"/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owner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contact.</a:t>
            </a:r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96172" y="31899868"/>
            <a:ext cx="3423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 metadata includes commit-specific reference to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code.</a:t>
            </a:r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60878" y="31194055"/>
            <a:ext cx="34237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Observations are grouped into </a:t>
            </a:r>
            <a:r>
              <a:rPr lang="en-US" sz="3000" b="1" dirty="0" smtClean="0">
                <a:latin typeface="Helvetica Neue" charset="0"/>
                <a:ea typeface="Helvetica Neue" charset="0"/>
                <a:cs typeface="Helvetica Neue" charset="0"/>
              </a:rPr>
              <a:t>observation sets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sharing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common </a:t>
            </a:r>
            <a:r>
              <a:rPr lang="en-US" sz="3000" b="1" dirty="0" smtClean="0">
                <a:latin typeface="Helvetica Neue" charset="0"/>
                <a:ea typeface="Helvetica Neue" charset="0"/>
                <a:cs typeface="Helvetica Neue" charset="0"/>
              </a:rPr>
              <a:t>provenance.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00643" y="35147291"/>
            <a:ext cx="413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 smtClean="0">
                <a:latin typeface="Helvetica Neue" charset="0"/>
                <a:ea typeface="Helvetica Neue" charset="0"/>
                <a:cs typeface="Helvetica Neue" charset="0"/>
              </a:rPr>
              <a:t>Queries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can be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cached permanently for public reference</a:t>
            </a:r>
            <a:endParaRPr lang="en-US" sz="30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72" y="24395973"/>
            <a:ext cx="9954217" cy="5350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9592" y="9634769"/>
            <a:ext cx="11854111" cy="136513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9763" y="7069114"/>
            <a:ext cx="1350750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: Efforts to design protocols and protocol extensions to work in the face of rampant </a:t>
            </a:r>
            <a:r>
              <a:rPr lang="en-US" sz="4000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 interference in the Internet need quantitative data about the 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prevalence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 of different types of interference.</a:t>
            </a:r>
          </a:p>
          <a:p>
            <a:endParaRPr lang="en-US" sz="4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Problem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: How to make this data available to networking research, engineering and operations communities?</a:t>
            </a:r>
          </a:p>
          <a:p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Approach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build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an open repository around a common data model for 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comparable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repeatable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 measurement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observations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these phenomena.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423" y="15179398"/>
            <a:ext cx="14095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Observation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: an assertion that at a given </a:t>
            </a:r>
            <a:r>
              <a:rPr lang="en-US" sz="4000" b="1" i="1" dirty="0" smtClean="0">
                <a:latin typeface="Helvetica Neue" charset="0"/>
                <a:ea typeface="Helvetica Neue" charset="0"/>
                <a:cs typeface="Helvetica Neue" charset="0"/>
              </a:rPr>
              <a:t>time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 along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given </a:t>
            </a:r>
            <a:r>
              <a:rPr lang="en-US" sz="4000" b="1" i="1" dirty="0" smtClean="0">
                <a:latin typeface="Helvetica Neue" charset="0"/>
                <a:ea typeface="Helvetica Neue" charset="0"/>
                <a:cs typeface="Helvetica Neue" charset="0"/>
              </a:rPr>
              <a:t>path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, a given </a:t>
            </a:r>
            <a:r>
              <a:rPr lang="en-US" sz="4000" b="1" i="1" dirty="0" smtClean="0">
                <a:latin typeface="Helvetica Neue" charset="0"/>
                <a:ea typeface="Helvetica Neue" charset="0"/>
                <a:cs typeface="Helvetica Neue" charset="0"/>
              </a:rPr>
              <a:t>condition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held: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8398" y="21702242"/>
            <a:ext cx="12946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Condition: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specific phenomenon observed on a path, defined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in a structured namespace oriented to assign </a:t>
            </a:r>
            <a:r>
              <a:rPr lang="en-US" sz="3600" i="1" dirty="0" smtClean="0">
                <a:latin typeface="Helvetica Neue" charset="0"/>
                <a:ea typeface="Helvetica Neue" charset="0"/>
                <a:cs typeface="Helvetica Neue" charset="0"/>
              </a:rPr>
              <a:t>states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 to </a:t>
            </a:r>
            <a:r>
              <a:rPr lang="en-US" sz="3600" i="1" dirty="0" smtClean="0">
                <a:latin typeface="Helvetica Neue" charset="0"/>
                <a:ea typeface="Helvetica Neue" charset="0"/>
                <a:cs typeface="Helvetica Neue" charset="0"/>
              </a:rPr>
              <a:t>aspects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 of attempts to use a given protocol </a:t>
            </a:r>
            <a:r>
              <a:rPr lang="en-US" sz="3600" i="1" dirty="0" smtClean="0">
                <a:latin typeface="Helvetica Neue" charset="0"/>
                <a:ea typeface="Helvetica Neue" charset="0"/>
                <a:cs typeface="Helvetica Neue" charset="0"/>
              </a:rPr>
              <a:t>feature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fostering 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comparability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 of results.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88776" y="24886261"/>
            <a:ext cx="11795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Every object stored in the observatory, including queries, keeps its </a:t>
            </a:r>
            <a:r>
              <a:rPr lang="en-US" sz="3600" i="1" dirty="0" smtClean="0">
                <a:latin typeface="Helvetica Neue" charset="0"/>
                <a:ea typeface="Helvetica Neue" charset="0"/>
                <a:cs typeface="Helvetica Neue" charset="0"/>
              </a:rPr>
              <a:t>provenance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, including arbitrary metadata, fostering measurement 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repeatability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 Following links yields all antecedents for any observation or aggregate.</a:t>
            </a:r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1764" y="18357119"/>
            <a:ext cx="13507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Path: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sequence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of elements (addresses, prefixes, BGP ASN, pseudonyms), allowing multi-resolution storage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correlation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topology (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e.g.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Tracebox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sz="36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88776" y="7262211"/>
            <a:ext cx="1179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The PTO is implemented as a RESTful API, storing raw data files organized into campaigns, normalizing these into a </a:t>
            </a:r>
            <a:r>
              <a:rPr lang="en-US" sz="3600" dirty="0" err="1" smtClean="0">
                <a:latin typeface="Helvetica Neue" charset="0"/>
                <a:ea typeface="Helvetica Neue" charset="0"/>
                <a:cs typeface="Helvetica Neue" charset="0"/>
              </a:rPr>
              <a:t>queryable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 observation database.</a:t>
            </a:r>
            <a:endParaRPr lang="en-US" sz="36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Abgerundetes Rechteck 35"/>
          <p:cNvSpPr/>
          <p:nvPr/>
        </p:nvSpPr>
        <p:spPr>
          <a:xfrm>
            <a:off x="666000" y="14827942"/>
            <a:ext cx="14356868" cy="22662458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5"/>
          <p:cNvSpPr/>
          <p:nvPr/>
        </p:nvSpPr>
        <p:spPr>
          <a:xfrm>
            <a:off x="15408215" y="6465645"/>
            <a:ext cx="14356868" cy="31024756"/>
          </a:xfrm>
          <a:prstGeom prst="roundRect">
            <a:avLst>
              <a:gd name="adj" fmla="val 8789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076" y="13620436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el 1"/>
          <p:cNvSpPr txBox="1">
            <a:spLocks/>
          </p:cNvSpPr>
          <p:nvPr/>
        </p:nvSpPr>
        <p:spPr>
          <a:xfrm>
            <a:off x="666000" y="38041847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Deploying soon: 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  <a:hlinkClick r:id="rId6"/>
              </a:rPr>
              <a:t>https://observatory.mami-project.eu/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 — code: 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  <a:hlinkClick r:id="rId7"/>
              </a:rPr>
              <a:t>https://github.com/mami-project/pto3-go</a:t>
            </a:r>
            <a:r>
              <a:rPr lang="en-US" sz="44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4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1365" y="16793513"/>
            <a:ext cx="4836580" cy="1154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Helvetica Neue" charset="0"/>
                <a:ea typeface="Helvetica Neue" charset="0"/>
                <a:cs typeface="Helvetica Neue" charset="0"/>
              </a:rPr>
              <a:t>O = {t, p, c}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7519" y="31954340"/>
            <a:ext cx="6394261" cy="23037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7945" y="34794794"/>
            <a:ext cx="8406753" cy="23336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471733" y="20302959"/>
            <a:ext cx="16022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[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IP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0,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*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] → [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IP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0,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1,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AS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3,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*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AS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5,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IP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6,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*</a:t>
            </a:r>
            <a:r>
              <a:rPr lang="en-US" sz="4800" baseline="-250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en-US" sz="4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IP</a:t>
            </a:r>
            <a:r>
              <a:rPr lang="en-US" sz="4800" baseline="-25000" dirty="0">
                <a:latin typeface="Helvetica Neue" charset="0"/>
                <a:ea typeface="Helvetica Neue" charset="0"/>
                <a:cs typeface="Helvetica Neue" charset="0"/>
              </a:rPr>
              <a:t>8</a:t>
            </a:r>
            <a:r>
              <a:rPr lang="en-US" sz="4800" dirty="0">
                <a:latin typeface="Helvetica Neue" charset="0"/>
                <a:ea typeface="Helvetica Neue" charset="0"/>
                <a:cs typeface="Helvetica Neue" charset="0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3186" y="30134447"/>
            <a:ext cx="1350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latin typeface="Helvetica Neue" charset="0"/>
                <a:ea typeface="Helvetica Neue" charset="0"/>
                <a:cs typeface="Helvetica Neue" charset="0"/>
              </a:rPr>
              <a:t>Aspect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3600" i="1" dirty="0" smtClean="0">
                <a:latin typeface="Helvetica Neue" charset="0"/>
                <a:ea typeface="Helvetica Neue" charset="0"/>
                <a:cs typeface="Helvetica Neue" charset="0"/>
              </a:rPr>
              <a:t>state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 definition is feature-specific, based on examination of measurement data; e.g.:</a:t>
            </a:r>
            <a:r>
              <a:rPr lang="en-US" sz="36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36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62105" y="32078923"/>
            <a:ext cx="5730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Inconsolata" charset="0"/>
                <a:ea typeface="Inconsolata" charset="0"/>
                <a:cs typeface="Inconsolata" charset="0"/>
              </a:rPr>
              <a:t>e</a:t>
            </a:r>
            <a:r>
              <a:rPr lang="en-US" sz="3000" dirty="0" err="1" smtClean="0">
                <a:latin typeface="Inconsolata" charset="0"/>
                <a:ea typeface="Inconsolata" charset="0"/>
                <a:cs typeface="Inconsolata" charset="0"/>
              </a:rPr>
              <a:t>cn.connectivity.broken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: </a:t>
            </a:r>
          </a:p>
          <a:p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attempt to use ECN drops SYN</a:t>
            </a:r>
            <a:endParaRPr lang="en-US" sz="3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23910" y="33227684"/>
            <a:ext cx="5730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Inconsolata" charset="0"/>
                <a:ea typeface="Inconsolata" charset="0"/>
                <a:cs typeface="Inconsolata" charset="0"/>
              </a:rPr>
              <a:t>tfo.syndata.failed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: </a:t>
            </a:r>
          </a:p>
          <a:p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TFO data on SYN causes RST</a:t>
            </a:r>
            <a:endParaRPr lang="en-US" sz="3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Arrow Connector 15"/>
          <p:cNvCxnSpPr>
            <a:stCxn id="36" idx="1"/>
          </p:cNvCxnSpPr>
          <p:nvPr/>
        </p:nvCxnSpPr>
        <p:spPr>
          <a:xfrm flipH="1">
            <a:off x="7539655" y="32586755"/>
            <a:ext cx="922450" cy="667082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9" idx="2"/>
          </p:cNvCxnSpPr>
          <p:nvPr/>
        </p:nvCxnSpPr>
        <p:spPr>
          <a:xfrm flipH="1">
            <a:off x="10739336" y="34243347"/>
            <a:ext cx="649940" cy="239884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315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Bauhaus 93</vt:lpstr>
      <vt:lpstr>Calibri</vt:lpstr>
      <vt:lpstr>Helvetica Neue</vt:lpstr>
      <vt:lpstr>Inconsolata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40</cp:revision>
  <cp:lastPrinted>2017-10-18T10:05:15Z</cp:lastPrinted>
  <dcterms:created xsi:type="dcterms:W3CDTF">2016-04-13T18:03:01Z</dcterms:created>
  <dcterms:modified xsi:type="dcterms:W3CDTF">2017-10-18T10:05:17Z</dcterms:modified>
</cp:coreProperties>
</file>