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280" r:id="rId3"/>
    <p:sldId id="282" r:id="rId4"/>
    <p:sldId id="281" r:id="rId5"/>
    <p:sldId id="277" r:id="rId6"/>
    <p:sldId id="276" r:id="rId7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DA9A"/>
    <a:srgbClr val="6EA1FF"/>
    <a:srgbClr val="FD686D"/>
    <a:srgbClr val="80B3FF"/>
    <a:srgbClr val="FF8080"/>
    <a:srgbClr val="87DEAA"/>
    <a:srgbClr val="9999FF"/>
    <a:srgbClr val="909BFF"/>
    <a:srgbClr val="77ECA5"/>
    <a:srgbClr val="FF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 autoAdjust="0"/>
    <p:restoredTop sz="93990" autoAdjust="0"/>
  </p:normalViewPr>
  <p:slideViewPr>
    <p:cSldViewPr>
      <p:cViewPr varScale="1">
        <p:scale>
          <a:sx n="71" d="100"/>
          <a:sy n="71" d="100"/>
        </p:scale>
        <p:origin x="1488" y="16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02.03.16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7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3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  <p:sp>
        <p:nvSpPr>
          <p:cNvPr id="3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FF8080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7DEAA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 smtClean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  <a:endParaRPr kumimoji="0" lang="en-US" sz="2400" b="0" i="0" u="none" strike="noStrike" cap="none" spc="0" normalizeH="0" baseline="0" noProof="0" dirty="0">
              <a:ln>
                <a:noFill/>
              </a:ln>
              <a:solidFill>
                <a:srgbClr val="80B3FF"/>
              </a:solidFill>
              <a:effectLst/>
              <a:uFill>
                <a:solidFill>
                  <a:srgbClr val="000000"/>
                </a:solidFill>
              </a:uFill>
              <a:latin typeface="Bauhaus 93" panose="04030905020B02020C02" pitchFamily="82" charset="0"/>
              <a:ea typeface="+mn-ea"/>
              <a:cs typeface="+mn-cs"/>
              <a:sym typeface="Helvetica Neue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  <a:endParaRPr kumimoji="0" lang="en-US" sz="18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3600" noProof="0" dirty="0">
                <a:latin typeface="Bauhaus 93" panose="04030905020B02020C02" pitchFamily="82" charset="0"/>
              </a:endParaRP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x-none" noProof="0" smtClean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x-none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1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sp>
        <p:nvSpPr>
          <p:cNvPr id="8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 smtClean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 smtClean="0"/>
              <a:t>03.03.2016</a:t>
            </a:r>
            <a:endParaRPr lang="en-US" dirty="0"/>
          </a:p>
        </p:txBody>
      </p:sp>
      <p:sp>
        <p:nvSpPr>
          <p:cNvPr id="8" name="Textplatzhalter 24"/>
          <p:cNvSpPr txBox="1">
            <a:spLocks/>
          </p:cNvSpPr>
          <p:nvPr/>
        </p:nvSpPr>
        <p:spPr>
          <a:xfrm>
            <a:off x="3478064" y="9125206"/>
            <a:ext cx="8064895" cy="3600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None/>
              <a:defRPr sz="1600" baseline="0">
                <a:solidFill>
                  <a:schemeClr val="bg2">
                    <a:lumMod val="50000"/>
                  </a:schemeClr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4862" indent="-442912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020762" indent="-3937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243012" indent="-34290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363662" indent="-285750" defTabSz="1295400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de-DE" dirty="0" smtClean="0"/>
              <a:t>Diego</a:t>
            </a:r>
            <a:r>
              <a:rPr lang="de-DE" baseline="0" dirty="0" smtClean="0"/>
              <a:t> R. L</a:t>
            </a:r>
            <a:r>
              <a:rPr lang="es-ES" baseline="0" dirty="0" err="1" smtClean="0"/>
              <a:t>ópez</a:t>
            </a:r>
            <a:r>
              <a:rPr lang="es-ES" baseline="0" dirty="0" smtClean="0"/>
              <a:t>: WP4 </a:t>
            </a:r>
            <a:r>
              <a:rPr lang="es-ES" baseline="0" dirty="0" err="1" smtClean="0"/>
              <a:t>Intro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9" r:id="rId8"/>
    <p:sldLayoutId id="2147483656" r:id="rId9"/>
  </p:sldLayoutIdLst>
  <p:transition spd="med"/>
  <p:timing>
    <p:tnLst>
      <p:par>
        <p:cTn id="1" dur="indefinite" restart="never" nodeType="tmRoot"/>
      </p:par>
    </p:tnLst>
  </p:timing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n.co.uk/" TargetMode="External"/><Relationship Id="rId4" Type="http://schemas.openxmlformats.org/officeDocument/2006/relationships/hyperlink" Target="http://www.cisco.com/web/FR/events/2016/ecole_polytechnique/index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cleansky-itn.org/conference-series/heidelbe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WP4: Standardisation, Dissemination &amp; Exploitation</a:t>
            </a:r>
            <a:endParaRPr lang="en-GB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</a:t>
            </a:r>
            <a:r>
              <a:rPr lang="en-US" dirty="0"/>
              <a:t>Lopez (TID)</a:t>
            </a:r>
          </a:p>
        </p:txBody>
      </p:sp>
    </p:spTree>
    <p:extLst>
      <p:ext uri="{BB962C8B-B14F-4D97-AF65-F5344CB8AC3E}">
        <p14:creationId xmlns:p14="http://schemas.microsoft.com/office/powerpoint/2010/main" val="3224893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Remarks on the WP4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Standardisation</a:t>
            </a:r>
          </a:p>
          <a:p>
            <a:pPr lvl="1"/>
            <a:r>
              <a:rPr lang="en-GB" dirty="0" smtClean="0"/>
              <a:t>Key aspect, taking into account project technical goals</a:t>
            </a:r>
          </a:p>
          <a:p>
            <a:pPr lvl="1"/>
            <a:r>
              <a:rPr lang="en-GB" dirty="0" smtClean="0"/>
              <a:t>Significant results from all the other WPs</a:t>
            </a:r>
          </a:p>
          <a:p>
            <a:r>
              <a:rPr lang="en-GB" dirty="0" smtClean="0"/>
              <a:t>Publications, Workshop and Conference Activities</a:t>
            </a:r>
          </a:p>
          <a:p>
            <a:pPr lvl="1"/>
            <a:r>
              <a:rPr lang="en-GB" dirty="0" smtClean="0"/>
              <a:t>Supported by previous encouraging results</a:t>
            </a:r>
          </a:p>
          <a:p>
            <a:r>
              <a:rPr lang="en-GB" dirty="0" smtClean="0"/>
              <a:t>Exploitation and Innovation Management</a:t>
            </a:r>
          </a:p>
          <a:p>
            <a:pPr lvl="1"/>
            <a:r>
              <a:rPr lang="en-GB" dirty="0" smtClean="0"/>
              <a:t>Connected with ongoing initiatives of the industrial partners</a:t>
            </a:r>
          </a:p>
          <a:p>
            <a:r>
              <a:rPr lang="en-GB" dirty="0" smtClean="0"/>
              <a:t>Academic Exploitation</a:t>
            </a:r>
          </a:p>
          <a:p>
            <a:pPr lvl="1"/>
            <a:r>
              <a:rPr lang="en-GB" dirty="0" smtClean="0"/>
              <a:t>Activity follow-up through the project collaboration mechanisms</a:t>
            </a:r>
          </a:p>
          <a:p>
            <a:r>
              <a:rPr lang="en-GB" dirty="0" smtClean="0"/>
              <a:t>Public Communication Activities</a:t>
            </a:r>
          </a:p>
          <a:p>
            <a:pPr lvl="1"/>
            <a:r>
              <a:rPr lang="en-GB" dirty="0" smtClean="0"/>
              <a:t>Steps taken even before the official start of the project</a:t>
            </a:r>
          </a:p>
          <a:p>
            <a:r>
              <a:rPr lang="en-GB" dirty="0" err="1" smtClean="0"/>
              <a:t>Middlebox</a:t>
            </a:r>
            <a:r>
              <a:rPr lang="en-GB" dirty="0" smtClean="0"/>
              <a:t> Observatory Web Site Development and Maintenance</a:t>
            </a:r>
          </a:p>
          <a:p>
            <a:pPr lvl="1"/>
            <a:r>
              <a:rPr lang="en-GB" dirty="0" smtClean="0"/>
              <a:t>Data management and </a:t>
            </a:r>
            <a:r>
              <a:rPr lang="en-GB" dirty="0" smtClean="0"/>
              <a:t>accessibility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2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765785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Dissemination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 at </a:t>
            </a:r>
            <a:r>
              <a:rPr lang="en-US" sz="2800" dirty="0" err="1"/>
              <a:t>CleanSky</a:t>
            </a:r>
            <a:r>
              <a:rPr lang="en-US" sz="2800" dirty="0"/>
              <a:t> Conference, Feb 29, Heidelberg</a:t>
            </a:r>
          </a:p>
          <a:p>
            <a:pPr lvl="1"/>
            <a:r>
              <a:rPr lang="en-US" sz="2400" u="sng" dirty="0">
                <a:hlinkClick r:id="rId2"/>
              </a:rPr>
              <a:t>http://www.cleansky-itn.org/conference-series/heidelberg/</a:t>
            </a:r>
            <a:endParaRPr lang="en-US" sz="2400" dirty="0">
              <a:hlinkClick r:id="rId2"/>
            </a:endParaRPr>
          </a:p>
          <a:p>
            <a:pPr lvl="1"/>
            <a:r>
              <a:rPr lang="en-US" sz="2400" dirty="0"/>
              <a:t>M. </a:t>
            </a:r>
            <a:r>
              <a:rPr lang="en-US" sz="2400" dirty="0" err="1"/>
              <a:t>Kühlewind</a:t>
            </a:r>
            <a:r>
              <a:rPr lang="en-US" sz="2400" dirty="0"/>
              <a:t>: </a:t>
            </a:r>
            <a:r>
              <a:rPr lang="en-US" sz="2400" dirty="0" err="1"/>
              <a:t>Middlebox</a:t>
            </a:r>
            <a:r>
              <a:rPr lang="en-US" sz="2400" dirty="0"/>
              <a:t> Measurements and Cooperation</a:t>
            </a:r>
          </a:p>
          <a:p>
            <a:r>
              <a:rPr lang="en-US" sz="2800" dirty="0"/>
              <a:t>Invited talk at ICIN 2016, March 1, Paris</a:t>
            </a:r>
          </a:p>
          <a:p>
            <a:pPr lvl="1"/>
            <a:r>
              <a:rPr lang="en-US" sz="2400" u="sng" dirty="0">
                <a:hlinkClick r:id="rId3"/>
              </a:rPr>
              <a:t>http://www.icin.co.uk/</a:t>
            </a:r>
            <a:endParaRPr lang="en-US" sz="2400" dirty="0">
              <a:hlinkClick r:id="rId3"/>
            </a:endParaRPr>
          </a:p>
          <a:p>
            <a:pPr lvl="1"/>
            <a:r>
              <a:rPr lang="en-US" sz="2400" dirty="0"/>
              <a:t>M. </a:t>
            </a:r>
            <a:r>
              <a:rPr lang="en-US" sz="2400" dirty="0" err="1"/>
              <a:t>Kühlewind</a:t>
            </a:r>
            <a:r>
              <a:rPr lang="en-US" sz="2400" dirty="0"/>
              <a:t>, B. Trammell: A Vision for Explicit Path-Cooperative Transport</a:t>
            </a:r>
          </a:p>
          <a:p>
            <a:r>
              <a:rPr lang="en-US" sz="2800" b="1" dirty="0"/>
              <a:t>Upcoming</a:t>
            </a:r>
            <a:r>
              <a:rPr lang="en-US" sz="2800" dirty="0"/>
              <a:t>: Talk at Cisco/</a:t>
            </a:r>
            <a:r>
              <a:rPr lang="en-US" sz="2800" dirty="0" err="1"/>
              <a:t>Ecole</a:t>
            </a:r>
            <a:r>
              <a:rPr lang="en-US" sz="2800" dirty="0"/>
              <a:t> </a:t>
            </a:r>
            <a:r>
              <a:rPr lang="en-US" sz="2800" dirty="0" err="1"/>
              <a:t>Polytechnique</a:t>
            </a:r>
            <a:r>
              <a:rPr lang="en-US" sz="2800" dirty="0"/>
              <a:t> Networking Innovation and Research Symposium, 7/8 March, Paris</a:t>
            </a:r>
          </a:p>
          <a:p>
            <a:pPr lvl="1"/>
            <a:r>
              <a:rPr lang="en-US" sz="2400" u="sng" dirty="0">
                <a:hlinkClick r:id="rId4"/>
              </a:rPr>
              <a:t>http://www.cisco.com/web/FR/events/2016/ecole_polytechnique/index.html</a:t>
            </a:r>
            <a:endParaRPr lang="en-US" sz="2400" dirty="0">
              <a:hlinkClick r:id="rId4"/>
            </a:endParaRPr>
          </a:p>
          <a:p>
            <a:pPr lvl="1"/>
            <a:r>
              <a:rPr lang="en-US" sz="2400" dirty="0"/>
              <a:t>B. Trammell: On Explicit In-Band Measurement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03.03.2016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63912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Standardisation Targets</a:t>
            </a:r>
            <a:endParaRPr lang="en-GB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IETF/IRTF</a:t>
            </a:r>
          </a:p>
          <a:p>
            <a:pPr lvl="1"/>
            <a:r>
              <a:rPr lang="en-GB" dirty="0" smtClean="0"/>
              <a:t>TAPS</a:t>
            </a:r>
          </a:p>
          <a:p>
            <a:pPr lvl="1"/>
            <a:r>
              <a:rPr lang="en-GB" dirty="0" smtClean="0"/>
              <a:t>MAPRG (was HOPSRG)</a:t>
            </a:r>
          </a:p>
          <a:p>
            <a:pPr lvl="1"/>
            <a:r>
              <a:rPr lang="en-GB" dirty="0" smtClean="0"/>
              <a:t>SPUD/ACCORD</a:t>
            </a:r>
          </a:p>
          <a:p>
            <a:pPr lvl="1"/>
            <a:r>
              <a:rPr lang="en-GB" dirty="0" smtClean="0"/>
              <a:t>I2NSF (probably)</a:t>
            </a:r>
          </a:p>
          <a:p>
            <a:pPr lvl="1"/>
            <a:r>
              <a:rPr lang="en-GB" dirty="0" smtClean="0"/>
              <a:t>NFVRG: VNF deployment. Trust models and network-application communication</a:t>
            </a:r>
          </a:p>
          <a:p>
            <a:r>
              <a:rPr lang="en-GB" dirty="0" smtClean="0"/>
              <a:t>ETSI </a:t>
            </a:r>
          </a:p>
          <a:p>
            <a:pPr lvl="1"/>
            <a:r>
              <a:rPr lang="en-GB" dirty="0" smtClean="0"/>
              <a:t>NFV: Management and orchestration for MAMI-enhanced VNFs</a:t>
            </a:r>
          </a:p>
          <a:p>
            <a:pPr lvl="1"/>
            <a:r>
              <a:rPr lang="en-GB" dirty="0" smtClean="0"/>
              <a:t>MEC: MAMI-enhanced VNFs as part of mobile edge (fog computing) deployments </a:t>
            </a:r>
          </a:p>
          <a:p>
            <a:pPr lvl="1"/>
            <a:r>
              <a:rPr lang="en-GB" dirty="0" smtClean="0"/>
              <a:t>NGP: </a:t>
            </a:r>
            <a:r>
              <a:rPr lang="en-GB" dirty="0" err="1" smtClean="0"/>
              <a:t>Middlebox</a:t>
            </a:r>
            <a:r>
              <a:rPr lang="en-GB" dirty="0" smtClean="0"/>
              <a:t>-friendly transport / transport-friendly </a:t>
            </a:r>
            <a:r>
              <a:rPr lang="en-GB" dirty="0" err="1" smtClean="0"/>
              <a:t>middleboxes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ONF: App-network interfaces as part of the intent NBI initiative</a:t>
            </a:r>
          </a:p>
          <a:p>
            <a:r>
              <a:rPr lang="en-GB" dirty="0" smtClean="0"/>
              <a:t>The 5G frenzy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4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6498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a Data Management Plan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Managing </a:t>
            </a:r>
            <a:r>
              <a:rPr lang="en-US" sz="2400" dirty="0"/>
              <a:t>the data generated by </a:t>
            </a:r>
            <a:r>
              <a:rPr lang="en-US" sz="2400" dirty="0" smtClean="0"/>
              <a:t>measurements</a:t>
            </a:r>
            <a:endParaRPr lang="en-US" sz="2400" dirty="0"/>
          </a:p>
          <a:p>
            <a:pPr lvl="1"/>
            <a:r>
              <a:rPr lang="en-US" sz="2400" dirty="0" smtClean="0"/>
              <a:t>Open </a:t>
            </a:r>
            <a:r>
              <a:rPr lang="en-US" sz="2400" dirty="0"/>
              <a:t>access to that </a:t>
            </a:r>
            <a:r>
              <a:rPr lang="en-US" sz="2400" dirty="0" smtClean="0"/>
              <a:t>data</a:t>
            </a:r>
            <a:endParaRPr lang="en-US" sz="2400" dirty="0"/>
          </a:p>
          <a:p>
            <a:r>
              <a:rPr lang="en-US" sz="2400" dirty="0" smtClean="0"/>
              <a:t>“Data </a:t>
            </a:r>
            <a:r>
              <a:rPr lang="en-US" sz="2400" dirty="0"/>
              <a:t>Management Plan” </a:t>
            </a:r>
            <a:r>
              <a:rPr lang="en-US" sz="2400" dirty="0" smtClean="0"/>
              <a:t>has a specific meaning in H2020 projects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types of data will the project generate/collect?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standards will be used?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will this data be exploited and/or shared/made accessible for verification and re-use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will this data be curated and preserved</a:t>
            </a:r>
            <a:r>
              <a:rPr lang="en-US" sz="2400" dirty="0" smtClean="0"/>
              <a:t>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And in addition: How will this data contribute to the project innovation impact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project targets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Data Management Plan to be available by Month X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Considering Management of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</a:t>
            </a:r>
            <a:r>
              <a:rPr lang="en-US" sz="1800" dirty="0" smtClean="0">
                <a:solidFill>
                  <a:schemeClr val="tx1"/>
                </a:solidFill>
              </a:rPr>
              <a:t>aw data derived from MAMI measurements (stored at the MAMI observatory)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Data generated through the query interface (dynamically generated by the MAMI observatory)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MAMI software (stored at </a:t>
            </a:r>
            <a:r>
              <a:rPr lang="en-US" sz="1800" dirty="0" err="1" smtClean="0">
                <a:solidFill>
                  <a:schemeClr val="tx1"/>
                </a:solidFill>
              </a:rPr>
              <a:t>Github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59214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Policy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Anyone can </a:t>
            </a:r>
            <a:r>
              <a:rPr lang="en-GB" dirty="0" smtClean="0"/>
              <a:t>query data in the MAMI observatory </a:t>
            </a:r>
            <a:endParaRPr lang="en-GB" dirty="0" smtClean="0"/>
          </a:p>
          <a:p>
            <a:pPr lvl="1"/>
            <a:r>
              <a:rPr lang="en-GB" dirty="0"/>
              <a:t>MAMI-created </a:t>
            </a:r>
            <a:r>
              <a:rPr lang="en-GB" dirty="0" smtClean="0"/>
              <a:t>raw data </a:t>
            </a:r>
            <a:r>
              <a:rPr lang="en-GB" dirty="0"/>
              <a:t>in the </a:t>
            </a:r>
            <a:r>
              <a:rPr lang="en-GB" dirty="0" smtClean="0"/>
              <a:t>observatory are </a:t>
            </a:r>
            <a:r>
              <a:rPr lang="en-GB" dirty="0" smtClean="0"/>
              <a:t>"</a:t>
            </a:r>
            <a:r>
              <a:rPr lang="en-GB" dirty="0"/>
              <a:t>all rights </a:t>
            </a:r>
            <a:r>
              <a:rPr lang="en-GB" dirty="0" smtClean="0"/>
              <a:t>reserved</a:t>
            </a:r>
            <a:r>
              <a:rPr lang="en-GB" dirty="0"/>
              <a:t>” and will </a:t>
            </a:r>
            <a:r>
              <a:rPr lang="en-GB" dirty="0" smtClean="0"/>
              <a:t>be given </a:t>
            </a:r>
            <a:r>
              <a:rPr lang="en-GB" dirty="0"/>
              <a:t>out to researchers o</a:t>
            </a:r>
            <a:r>
              <a:rPr lang="en-GB" dirty="0" smtClean="0"/>
              <a:t>n </a:t>
            </a:r>
            <a:r>
              <a:rPr lang="en-GB" dirty="0"/>
              <a:t>a contractual basis</a:t>
            </a:r>
            <a:endParaRPr lang="en-GB" dirty="0" smtClean="0"/>
          </a:p>
          <a:p>
            <a:pPr lvl="1"/>
            <a:r>
              <a:rPr lang="en-GB" dirty="0" smtClean="0"/>
              <a:t>Query results are CC BY</a:t>
            </a:r>
          </a:p>
          <a:p>
            <a:pPr lvl="1"/>
            <a:r>
              <a:rPr lang="en-GB" dirty="0" smtClean="0"/>
              <a:t>ND and NC are not essential </a:t>
            </a:r>
            <a:r>
              <a:rPr lang="en-GB" dirty="0" smtClean="0">
                <a:solidFill>
                  <a:schemeClr val="tx1"/>
                </a:solidFill>
              </a:rPr>
              <a:t>– Even could hamper further exploitation, especially NC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Anyone can (try to) combine </a:t>
            </a:r>
            <a:r>
              <a:rPr lang="en-GB" dirty="0" smtClean="0">
                <a:solidFill>
                  <a:schemeClr val="tx1"/>
                </a:solidFill>
              </a:rPr>
              <a:t>data </a:t>
            </a:r>
            <a:r>
              <a:rPr lang="en-GB" dirty="0" smtClean="0">
                <a:solidFill>
                  <a:schemeClr val="tx1"/>
                </a:solidFill>
              </a:rPr>
              <a:t>sets </a:t>
            </a:r>
            <a:r>
              <a:rPr lang="en-GB" dirty="0" smtClean="0">
                <a:solidFill>
                  <a:schemeClr val="tx1"/>
                </a:solidFill>
              </a:rPr>
              <a:t>obtained through MAMI queries with </a:t>
            </a:r>
            <a:r>
              <a:rPr lang="en-GB" dirty="0" smtClean="0">
                <a:solidFill>
                  <a:schemeClr val="tx1"/>
                </a:solidFill>
              </a:rPr>
              <a:t>other data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We’ll host data not originating in MAMI on a best-effort basis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that’s not available online elsewhere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that’s available but would be nice to have close to MAMI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Would not host if foreign data is not compatible with MAMI’s </a:t>
            </a:r>
            <a:r>
              <a:rPr lang="en-GB" dirty="0" err="1" smtClean="0">
                <a:solidFill>
                  <a:schemeClr val="tx1"/>
                </a:solidFill>
              </a:rPr>
              <a:t>d/l</a:t>
            </a:r>
            <a:r>
              <a:rPr lang="en-GB" dirty="0" smtClean="0">
                <a:solidFill>
                  <a:schemeClr val="tx1"/>
                </a:solidFill>
              </a:rPr>
              <a:t> policy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But we are open to specific agreements with third parties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Only authorised people can upload data sets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Authorisation easy to get, through old-person’s network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Build or expand old-person’s network if necessary</a:t>
            </a:r>
          </a:p>
          <a:p>
            <a:r>
              <a:rPr lang="en-GB" dirty="0" smtClean="0"/>
              <a:t>MAMI data has priority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76143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MI templa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2E265C77-EAD4-42D1-81D1-172E7F3221FA}" vid="{8259A2E1-04BF-48D8-B10A-021495E01D4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template.potx</Template>
  <TotalTime>377</TotalTime>
  <Words>524</Words>
  <Application>Microsoft Macintosh PowerPoint</Application>
  <PresentationFormat>Custom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Bauhaus 93</vt:lpstr>
      <vt:lpstr>Calibri</vt:lpstr>
      <vt:lpstr>Helvetica Neue</vt:lpstr>
      <vt:lpstr>Wingdings</vt:lpstr>
      <vt:lpstr>Arial</vt:lpstr>
      <vt:lpstr>MAMI template</vt:lpstr>
      <vt:lpstr>WP4: Standardisation, Dissemination &amp; Exploitation</vt:lpstr>
      <vt:lpstr>A Few Remarks on the WP4 Tasks</vt:lpstr>
      <vt:lpstr>Recent Dissemination Activities</vt:lpstr>
      <vt:lpstr>Standardisation Targets</vt:lpstr>
      <vt:lpstr>Guidelines for a Data Management Plan</vt:lpstr>
      <vt:lpstr>Data Access Policy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Eggenberger Schmidtpeter Katharina (F&amp;W)</dc:creator>
  <cp:lastModifiedBy>DIEGO LOPEZ GARCIA</cp:lastModifiedBy>
  <cp:revision>84</cp:revision>
  <dcterms:modified xsi:type="dcterms:W3CDTF">2016-03-02T22:55:04Z</dcterms:modified>
</cp:coreProperties>
</file>