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300" r:id="rId3"/>
    <p:sldId id="302" r:id="rId4"/>
    <p:sldId id="299" r:id="rId5"/>
    <p:sldId id="316" r:id="rId6"/>
    <p:sldId id="317" r:id="rId7"/>
    <p:sldId id="318" r:id="rId8"/>
    <p:sldId id="320" r:id="rId9"/>
    <p:sldId id="319" r:id="rId10"/>
    <p:sldId id="308" r:id="rId11"/>
    <p:sldId id="321" r:id="rId12"/>
    <p:sldId id="310" r:id="rId13"/>
    <p:sldId id="322" r:id="rId14"/>
    <p:sldId id="312" r:id="rId15"/>
    <p:sldId id="311" r:id="rId16"/>
    <p:sldId id="313" r:id="rId17"/>
    <p:sldId id="301" r:id="rId18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31" autoAdjust="0"/>
  </p:normalViewPr>
  <p:slideViewPr>
    <p:cSldViewPr>
      <p:cViewPr varScale="1">
        <p:scale>
          <a:sx n="71" d="100"/>
          <a:sy n="71" d="100"/>
        </p:scale>
        <p:origin x="1424" y="1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21.01.19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iproject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tory.mami-project.eu/" TargetMode="External"/><Relationship Id="rId2" Type="http://schemas.openxmlformats.org/officeDocument/2006/relationships/hyperlink" Target="https://mami-project.eu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ami-project.eu/index.php/weblink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WP4: Standardisation, Dissemination &amp; Exploitation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Diego R. Lopez (TID)</a:t>
            </a:r>
          </a:p>
        </p:txBody>
      </p:sp>
    </p:spTree>
    <p:extLst>
      <p:ext uri="{BB962C8B-B14F-4D97-AF65-F5344CB8AC3E}">
        <p14:creationId xmlns:p14="http://schemas.microsoft.com/office/powerpoint/2010/main" val="9962103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Publications and 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230283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Sixteen different publications and conference participations</a:t>
            </a:r>
          </a:p>
          <a:p>
            <a:pPr lvl="1"/>
            <a:r>
              <a:rPr lang="en-GB" sz="2000" dirty="0"/>
              <a:t>IEEE Communications, INFOCOM, Internet Measurement Conference, </a:t>
            </a:r>
            <a:r>
              <a:rPr lang="en-GB" sz="2000" dirty="0" err="1"/>
              <a:t>Mobicom</a:t>
            </a:r>
            <a:r>
              <a:rPr lang="en-GB" sz="2000" dirty="0"/>
              <a:t>, ACM </a:t>
            </a:r>
            <a:r>
              <a:rPr lang="en-GB" sz="2000" dirty="0" err="1"/>
              <a:t>CoNEXT</a:t>
            </a:r>
            <a:r>
              <a:rPr lang="en-GB" sz="2000" dirty="0"/>
              <a:t> EPIQ, USENIX NSDI, GSMA Packet…</a:t>
            </a:r>
          </a:p>
          <a:p>
            <a:r>
              <a:rPr lang="en-GB" sz="2400" dirty="0"/>
              <a:t>The MAMI Management and Measurement Summit</a:t>
            </a:r>
          </a:p>
          <a:p>
            <a:pPr lvl="1"/>
            <a:r>
              <a:rPr lang="en-GB" sz="2000" dirty="0"/>
              <a:t>Different stakeholders: researchers, engineers</a:t>
            </a:r>
          </a:p>
          <a:p>
            <a:pPr lvl="1"/>
            <a:r>
              <a:rPr lang="en-GB" sz="2000" dirty="0"/>
              <a:t>Challenges to network measurement and management by strong encryption, in breadth and depth</a:t>
            </a:r>
          </a:p>
          <a:p>
            <a:r>
              <a:rPr lang="en-GB" sz="2400" dirty="0"/>
              <a:t>The MAMI Summer School on Internet Path Transparency Measurements </a:t>
            </a:r>
          </a:p>
          <a:p>
            <a:pPr lvl="1"/>
            <a:r>
              <a:rPr lang="en-GB" sz="2000" dirty="0"/>
              <a:t>Focused on the project tools: </a:t>
            </a:r>
            <a:r>
              <a:rPr lang="en-GB" sz="2000" dirty="0" err="1"/>
              <a:t>Tracebox</a:t>
            </a:r>
            <a:r>
              <a:rPr lang="en-GB" sz="2000" dirty="0"/>
              <a:t>, </a:t>
            </a:r>
            <a:r>
              <a:rPr lang="en-GB" sz="2000" dirty="0" err="1"/>
              <a:t>PATHspider</a:t>
            </a:r>
            <a:r>
              <a:rPr lang="en-GB" sz="2000" dirty="0"/>
              <a:t> and the PTO </a:t>
            </a:r>
          </a:p>
          <a:p>
            <a:r>
              <a:rPr lang="en-GB" sz="2400" dirty="0"/>
              <a:t>Second edition of the joint workshop with MONROE on Mobile Network Measurements </a:t>
            </a:r>
          </a:p>
          <a:p>
            <a:pPr lvl="1"/>
            <a:r>
              <a:rPr lang="en-GB" sz="2000" dirty="0"/>
              <a:t>WebRTC measurements, network QoS and mobile coverage, multipath and application performance </a:t>
            </a:r>
          </a:p>
          <a:p>
            <a:r>
              <a:rPr lang="en-GB" sz="2400" dirty="0"/>
              <a:t>Tutorial on Repeatability and Comparability in Measurement (RCM) </a:t>
            </a:r>
          </a:p>
          <a:p>
            <a:pPr lvl="1"/>
            <a:r>
              <a:rPr lang="en-GB" sz="2000" dirty="0"/>
              <a:t>At SIGCOMM 2018</a:t>
            </a:r>
          </a:p>
          <a:p>
            <a:pPr lvl="1"/>
            <a:r>
              <a:rPr lang="en-GB" sz="2000" dirty="0"/>
              <a:t>Introducing MAMI tools</a:t>
            </a:r>
          </a:p>
          <a:p>
            <a:r>
              <a:rPr lang="en-GB" sz="2400" dirty="0" err="1"/>
              <a:t>PATHspider</a:t>
            </a:r>
            <a:r>
              <a:rPr lang="en-GB" sz="2400" dirty="0"/>
              <a:t> hackathon</a:t>
            </a:r>
          </a:p>
          <a:p>
            <a:pPr lvl="1"/>
            <a:r>
              <a:rPr lang="en-GB" sz="2000" dirty="0"/>
              <a:t>Jointly with the OONI (Open Observatory of Network Interference) project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793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Industrial Applications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Application of path-awareness principles</a:t>
            </a:r>
          </a:p>
          <a:p>
            <a:pPr lvl="1"/>
            <a:r>
              <a:rPr lang="en-GB" dirty="0"/>
              <a:t>Enhanced cooperation with the mobile network in the </a:t>
            </a:r>
            <a:r>
              <a:rPr lang="en-GB" dirty="0" err="1"/>
              <a:t>Velocix</a:t>
            </a:r>
            <a:r>
              <a:rPr lang="en-GB" dirty="0"/>
              <a:t> product line</a:t>
            </a:r>
          </a:p>
          <a:p>
            <a:pPr lvl="2"/>
            <a:r>
              <a:rPr lang="en-GB" dirty="0"/>
              <a:t>Better </a:t>
            </a:r>
            <a:r>
              <a:rPr lang="en-GB" dirty="0" err="1"/>
              <a:t>QoE</a:t>
            </a:r>
            <a:endParaRPr lang="en-GB" dirty="0"/>
          </a:p>
          <a:p>
            <a:pPr lvl="2"/>
            <a:r>
              <a:rPr lang="en-GB" dirty="0"/>
              <a:t>Expand the number of adaptation/personalisation functionality for OTT video delivery</a:t>
            </a:r>
          </a:p>
          <a:p>
            <a:pPr lvl="1"/>
            <a:r>
              <a:rPr lang="en-GB" dirty="0"/>
              <a:t>Deployment of NFV-enabled middleboxes</a:t>
            </a:r>
          </a:p>
          <a:p>
            <a:pPr lvl="2"/>
            <a:r>
              <a:rPr lang="en-GB" dirty="0"/>
              <a:t>Home environments</a:t>
            </a:r>
          </a:p>
          <a:p>
            <a:pPr lvl="2"/>
            <a:r>
              <a:rPr lang="en-GB" dirty="0" err="1"/>
              <a:t>vCPE</a:t>
            </a:r>
            <a:r>
              <a:rPr lang="en-GB" dirty="0"/>
              <a:t> and </a:t>
            </a:r>
            <a:r>
              <a:rPr lang="en-GB" dirty="0" err="1"/>
              <a:t>uCPE</a:t>
            </a:r>
            <a:r>
              <a:rPr lang="en-GB" dirty="0"/>
              <a:t> services</a:t>
            </a:r>
          </a:p>
          <a:p>
            <a:r>
              <a:rPr lang="en-GB" dirty="0"/>
              <a:t>Applications of the MAMI PTO and measurement data </a:t>
            </a:r>
          </a:p>
          <a:p>
            <a:pPr lvl="1"/>
            <a:r>
              <a:rPr lang="en-GB" dirty="0"/>
              <a:t>Trustworthy data sources to evaluate the impact of pervasive encryption</a:t>
            </a:r>
          </a:p>
          <a:p>
            <a:pPr lvl="1"/>
            <a:r>
              <a:rPr lang="en-GB" dirty="0"/>
              <a:t>Collaboration with the MONROE project for mobile Internet evidences</a:t>
            </a:r>
          </a:p>
          <a:p>
            <a:pPr lvl="1"/>
            <a:r>
              <a:rPr lang="en-GB" dirty="0"/>
              <a:t>Application of the QUIC spin bit to measurement systems</a:t>
            </a:r>
          </a:p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80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Industrial Applications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STAR-based trust link management</a:t>
            </a:r>
          </a:p>
          <a:p>
            <a:pPr lvl="1"/>
            <a:r>
              <a:rPr lang="en-US" dirty="0"/>
              <a:t>Encrypted traffic negotiation at edge locations in CDN and </a:t>
            </a:r>
            <a:r>
              <a:rPr lang="en-US" dirty="0" err="1"/>
              <a:t>mABR</a:t>
            </a:r>
            <a:r>
              <a:rPr lang="en-US" dirty="0"/>
              <a:t> systems </a:t>
            </a:r>
          </a:p>
          <a:p>
            <a:pPr lvl="1"/>
            <a:r>
              <a:rPr lang="en-US" dirty="0"/>
              <a:t>Secure browsing</a:t>
            </a:r>
          </a:p>
          <a:p>
            <a:pPr lvl="1"/>
            <a:r>
              <a:rPr lang="en-US" dirty="0"/>
              <a:t>NFV deployments</a:t>
            </a:r>
          </a:p>
          <a:p>
            <a:r>
              <a:rPr lang="en-US" dirty="0"/>
              <a:t>DTLS connection identifier</a:t>
            </a:r>
          </a:p>
          <a:p>
            <a:pPr lvl="1"/>
            <a:r>
              <a:rPr lang="en-US" dirty="0"/>
              <a:t>IMPACT IoT product line</a:t>
            </a:r>
          </a:p>
          <a:p>
            <a:r>
              <a:rPr lang="en-US" dirty="0"/>
              <a:t>NFV-enabled experimentation </a:t>
            </a:r>
          </a:p>
          <a:p>
            <a:pPr lvl="1"/>
            <a:r>
              <a:rPr lang="en-US" dirty="0"/>
              <a:t>Repeatability for evaluation and demonstration purposes</a:t>
            </a:r>
          </a:p>
          <a:p>
            <a:pPr lvl="1"/>
            <a:r>
              <a:rPr lang="en-US" dirty="0"/>
              <a:t>Application of the </a:t>
            </a:r>
            <a:r>
              <a:rPr lang="en-US" i="1" dirty="0" err="1"/>
              <a:t>Trafic</a:t>
            </a:r>
            <a:r>
              <a:rPr lang="en-US" dirty="0"/>
              <a:t> tool, leveraging 5TONIC and the 5GINFIRE project</a:t>
            </a:r>
            <a:endParaRPr lang="en-GB" dirty="0"/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713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537B-AECA-9E4B-BF33-800405AB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Industrial Outreach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28681-BD38-1444-B5FE-4AC0292C32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/>
              <a:t>Introduction to the path-aware networking concept</a:t>
            </a:r>
          </a:p>
          <a:p>
            <a:pPr lvl="1"/>
            <a:r>
              <a:rPr lang="en-GB"/>
              <a:t>MPLS+SDN+NFV World Congress, Paris</a:t>
            </a:r>
          </a:p>
          <a:p>
            <a:pPr lvl="1"/>
            <a:r>
              <a:rPr lang="en-GB"/>
              <a:t>As a continuation of previous introductions to MAMI in other events</a:t>
            </a:r>
          </a:p>
          <a:p>
            <a:r>
              <a:rPr lang="en-GB"/>
              <a:t>Three whitepapers addressed to the networking industry</a:t>
            </a:r>
          </a:p>
          <a:p>
            <a:r>
              <a:rPr lang="en-GB" i="1"/>
              <a:t>Challenges in Network Management of Encrypted Traffic</a:t>
            </a:r>
          </a:p>
          <a:p>
            <a:pPr lvl="1"/>
            <a:r>
              <a:rPr lang="en-GB"/>
              <a:t>Conclusion of the Management and Measurement Summit</a:t>
            </a:r>
          </a:p>
          <a:p>
            <a:r>
              <a:rPr lang="en-GB" i="1"/>
              <a:t>Analysis and Consideration on Management of Encrypted Traffic </a:t>
            </a:r>
          </a:p>
          <a:p>
            <a:pPr lvl="1"/>
            <a:r>
              <a:rPr lang="en-GB"/>
              <a:t>Advocating the application of path-aware networking as a way for a more open and sustainable Internet environmen </a:t>
            </a:r>
            <a:endParaRPr lang="en-GB" i="1"/>
          </a:p>
          <a:p>
            <a:r>
              <a:rPr lang="en-GB" i="1"/>
              <a:t>Security and Privacy Implications of Middlebox Cooperation Protocols </a:t>
            </a:r>
          </a:p>
          <a:p>
            <a:pPr lvl="1"/>
            <a:r>
              <a:rPr lang="en-GB"/>
              <a:t>Middlebox cooperation can make a passive adversary's job easier, but it does not enable entirely new attacks.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C3E6-4468-B741-ABEA-A3EC9D0CBC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01449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and Other (Public) 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MAMI organization hosted on github.com</a:t>
            </a:r>
          </a:p>
          <a:p>
            <a:pPr lvl="1"/>
            <a:r>
              <a:rPr lang="en-GB">
                <a:hlinkClick r:id="rId2"/>
              </a:rPr>
              <a:t>https://github.com/mamiproject</a:t>
            </a:r>
            <a:endParaRPr lang="en-GB"/>
          </a:p>
          <a:p>
            <a:pPr lvl="1"/>
            <a:r>
              <a:rPr lang="en-GB"/>
              <a:t>Open-source software and public information created by the project</a:t>
            </a:r>
          </a:p>
          <a:p>
            <a:pPr lvl="1"/>
            <a:r>
              <a:rPr lang="en-GB"/>
              <a:t>45 active during this last period</a:t>
            </a:r>
          </a:p>
          <a:p>
            <a:pPr lvl="1"/>
            <a:r>
              <a:rPr lang="en-GB"/>
              <a:t>Several of them at </a:t>
            </a:r>
            <a:r>
              <a:rPr lang="en-GB" i="1"/>
              <a:t>wide external use </a:t>
            </a:r>
            <a:r>
              <a:rPr lang="en-GB"/>
              <a:t>(or more mature) level</a:t>
            </a:r>
          </a:p>
          <a:p>
            <a:r>
              <a:rPr lang="en-GB"/>
              <a:t>PATHspider releases already made available through software distribution systems</a:t>
            </a:r>
          </a:p>
          <a:p>
            <a:pPr lvl="1"/>
            <a:r>
              <a:rPr lang="en-GB"/>
              <a:t>PATHspider releases up to the current 2.0.1 are available for installation from PyPI</a:t>
            </a:r>
          </a:p>
          <a:p>
            <a:pPr lvl="1"/>
            <a:r>
              <a:rPr lang="en-GB"/>
              <a:t>PATHspider 1.0.1-1 is included in the latest stable version of the Debian operating system </a:t>
            </a:r>
          </a:p>
          <a:p>
            <a:pPr lvl="1"/>
            <a:r>
              <a:rPr lang="en-GB"/>
              <a:t>These packages were published to the Debian Operating System with MAMI acknowledgement:</a:t>
            </a:r>
          </a:p>
          <a:p>
            <a:pPr lvl="2"/>
            <a:r>
              <a:rPr lang="en-GB"/>
              <a:t>python-libtrace </a:t>
            </a:r>
          </a:p>
          <a:p>
            <a:pPr lvl="2"/>
            <a:r>
              <a:rPr lang="en-GB"/>
              <a:t>scapy3k </a:t>
            </a:r>
          </a:p>
          <a:p>
            <a:pPr lvl="2"/>
            <a:r>
              <a:rPr lang="en-GB"/>
              <a:t>scapy</a:t>
            </a:r>
          </a:p>
          <a:p>
            <a:pPr lvl="2"/>
            <a:r>
              <a:rPr lang="en-GB"/>
              <a:t>pycurl </a:t>
            </a:r>
          </a:p>
          <a:p>
            <a:r>
              <a:rPr lang="en-GB"/>
              <a:t>Regular participation in IETF Hackathons to socialise ideas and code related to MAMI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8746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Exploitation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1600"/>
              <a:t>ETH Zurich</a:t>
            </a:r>
          </a:p>
          <a:p>
            <a:pPr lvl="1"/>
            <a:r>
              <a:rPr lang="en-GB" sz="1400"/>
              <a:t>Four student projects performed, supporting the development of PATHspider, the PTO, and passive measurability for QUIC</a:t>
            </a:r>
          </a:p>
          <a:p>
            <a:pPr lvl="1"/>
            <a:r>
              <a:rPr lang="en-GB" sz="1400"/>
              <a:t>Work in. passive network measurement contributed to the research performed for an on-going PhD thesis</a:t>
            </a:r>
          </a:p>
          <a:p>
            <a:r>
              <a:rPr lang="en-GB" sz="1600"/>
              <a:t>ZHAW </a:t>
            </a:r>
          </a:p>
          <a:p>
            <a:pPr lvl="1"/>
            <a:r>
              <a:rPr lang="en-GB" sz="1400"/>
              <a:t>One master student involved in the project, resulting in a master thesis on how to fuzz shim-layer protocols in general.</a:t>
            </a:r>
          </a:p>
          <a:p>
            <a:pPr lvl="1"/>
            <a:r>
              <a:rPr lang="en-GB" sz="1400"/>
              <a:t>ZHAW will operate the PTO after the end of the project.  </a:t>
            </a:r>
          </a:p>
          <a:p>
            <a:r>
              <a:rPr lang="en-GB" sz="1600"/>
              <a:t>University of Aberdeen</a:t>
            </a:r>
          </a:p>
          <a:p>
            <a:pPr lvl="1"/>
            <a:r>
              <a:rPr lang="en-GB" sz="1400"/>
              <a:t>Will continue to explore important lines of research developed in MAMI, which will form the basis of new research proposals. </a:t>
            </a:r>
          </a:p>
          <a:p>
            <a:pPr lvl="1"/>
            <a:r>
              <a:rPr lang="en-GB" sz="1400"/>
              <a:t>MAMI research will continue to be used in advanced undergraduate teaching and to support the work of postgraduate students. </a:t>
            </a:r>
          </a:p>
          <a:p>
            <a:r>
              <a:rPr lang="en-GB" sz="1600"/>
              <a:t>Simula Research Laboratory </a:t>
            </a:r>
          </a:p>
          <a:p>
            <a:pPr lvl="1"/>
            <a:r>
              <a:rPr lang="en-GB" sz="1400"/>
              <a:t>Will apply MAMI results when developing future project proposals and for its graduate education activities. </a:t>
            </a:r>
          </a:p>
          <a:p>
            <a:pPr lvl="1"/>
            <a:r>
              <a:rPr lang="en-GB" sz="1400"/>
              <a:t>MAMI results are being, fully integrated in MONROE, to be supported by the new MONROE alliance</a:t>
            </a:r>
          </a:p>
          <a:p>
            <a:r>
              <a:rPr lang="en-GB" sz="1600"/>
              <a:t>University of Liege </a:t>
            </a:r>
          </a:p>
          <a:p>
            <a:pPr lvl="1"/>
            <a:r>
              <a:rPr lang="en-GB" sz="1400"/>
              <a:t>Will use MAMI project results in follow-up research activities and for teaching purposes</a:t>
            </a:r>
          </a:p>
          <a:p>
            <a:pPr lvl="1"/>
            <a:r>
              <a:rPr lang="en-GB" sz="1400"/>
              <a:t>The middlebox simulator is at the heart of a course on traffic engineering, and will be used labs in Computer Security</a:t>
            </a:r>
          </a:p>
          <a:p>
            <a:r>
              <a:rPr lang="en-GB" sz="1600"/>
              <a:t>UC3M</a:t>
            </a:r>
          </a:p>
          <a:p>
            <a:pPr lvl="1"/>
            <a:r>
              <a:rPr lang="en-GB" sz="1400"/>
              <a:t>Tools (Trafic, NEMO compiler, VPP QUIC…) transferred to the 5TONIC labs at IMDEA Research, to be used in the context of 5G research projects. </a:t>
            </a:r>
          </a:p>
          <a:p>
            <a:pPr lvl="1"/>
            <a:r>
              <a:rPr lang="en-GB" sz="1400"/>
              <a:t>Resultswill be reflected in different Bachelor and Master 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24169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Presence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MAMI domains and website </a:t>
            </a:r>
          </a:p>
          <a:p>
            <a:pPr lvl="1"/>
            <a:r>
              <a:rPr lang="en-GB" dirty="0">
                <a:hlinkClick r:id="rId2"/>
              </a:rPr>
              <a:t>https://mami-project.eu/</a:t>
            </a:r>
            <a:r>
              <a:rPr lang="en-GB" dirty="0"/>
              <a:t> is updated with information on publications, standardisation efforts, events, and a lively blog used to disseminate MAMI research results and activities. </a:t>
            </a:r>
          </a:p>
          <a:p>
            <a:pPr lvl="1"/>
            <a:r>
              <a:rPr lang="en-GB" dirty="0">
                <a:hlinkClick r:id="rId3"/>
              </a:rPr>
              <a:t>https://observatory.mami-project.eu/</a:t>
            </a:r>
            <a:r>
              <a:rPr lang="en-GB" dirty="0"/>
              <a:t> (the MAMI PTO), available since May 2016</a:t>
            </a:r>
          </a:p>
          <a:p>
            <a:pPr lvl="1"/>
            <a:r>
              <a:rPr lang="en-GB" dirty="0"/>
              <a:t>Other related websites (</a:t>
            </a:r>
            <a:r>
              <a:rPr lang="en-GB" dirty="0" err="1"/>
              <a:t>PATHspider</a:t>
            </a:r>
            <a:r>
              <a:rPr lang="en-GB" dirty="0"/>
              <a:t>, </a:t>
            </a:r>
            <a:r>
              <a:rPr lang="en-GB" dirty="0" err="1"/>
              <a:t>Tracebox</a:t>
            </a:r>
            <a:r>
              <a:rPr lang="en-GB" dirty="0"/>
              <a:t>, </a:t>
            </a:r>
            <a:r>
              <a:rPr lang="en-GB" dirty="0" err="1"/>
              <a:t>Eyeorg</a:t>
            </a:r>
            <a:r>
              <a:rPr lang="en-GB" dirty="0"/>
              <a:t>, HTTP2 Dashboard) at </a:t>
            </a:r>
            <a:r>
              <a:rPr lang="en-GB" dirty="0">
                <a:hlinkClick r:id="rId4"/>
              </a:rPr>
              <a:t>https://mami-project.eu/index.php/weblinks/</a:t>
            </a:r>
            <a:r>
              <a:rPr lang="en-GB" dirty="0"/>
              <a:t> </a:t>
            </a:r>
          </a:p>
          <a:p>
            <a:r>
              <a:rPr lang="en-GB" dirty="0"/>
              <a:t>The MAMI Twitter account</a:t>
            </a:r>
          </a:p>
          <a:p>
            <a:pPr lvl="1"/>
            <a:r>
              <a:rPr lang="en-GB" dirty="0"/>
              <a:t>@</a:t>
            </a:r>
            <a:r>
              <a:rPr lang="en-GB" dirty="0" err="1"/>
              <a:t>mamiproject</a:t>
            </a:r>
            <a:r>
              <a:rPr lang="en-GB" dirty="0"/>
              <a:t> was created in March 2015</a:t>
            </a:r>
          </a:p>
          <a:p>
            <a:pPr lvl="1"/>
            <a:r>
              <a:rPr lang="en-GB" dirty="0"/>
              <a:t>Cumulated stats by 20 December 2018</a:t>
            </a:r>
          </a:p>
          <a:p>
            <a:pPr lvl="2"/>
            <a:r>
              <a:rPr lang="en-GB" dirty="0"/>
              <a:t>244 followers</a:t>
            </a:r>
          </a:p>
          <a:p>
            <a:pPr lvl="2"/>
            <a:r>
              <a:rPr lang="en-GB" dirty="0"/>
              <a:t>3686 tweets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80363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in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AB4EF5-8ED4-2246-8317-6B0B80A14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87429"/>
              </p:ext>
            </p:extLst>
          </p:nvPr>
        </p:nvGraphicFramePr>
        <p:xfrm>
          <a:off x="460583" y="2788568"/>
          <a:ext cx="12033745" cy="5362192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445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Last Period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Total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Standards contributions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 (1 final)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 (2 final)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Software repositories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Scientific publications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Workshops and events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marL="0" marR="0" lvl="0" indent="0" algn="l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</a:rPr>
                        <a:t>Tweets (and followers)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3453 (+109)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3686 (244)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Industrial whitepapers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marL="0" marR="0" lvl="0" indent="0" algn="l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</a:rPr>
                        <a:t>Industrial presentations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54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WP4 Goal: Maximizing MAMI Impact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Applicability of the PTO</a:t>
            </a:r>
          </a:p>
          <a:p>
            <a:pPr lvl="1"/>
            <a:r>
              <a:rPr lang="en-GB" sz="2000" dirty="0"/>
              <a:t>Measurement collection</a:t>
            </a:r>
          </a:p>
          <a:p>
            <a:pPr lvl="1"/>
            <a:r>
              <a:rPr lang="en-GB" sz="2000" dirty="0"/>
              <a:t>Support data-enabled analyses</a:t>
            </a:r>
          </a:p>
          <a:p>
            <a:r>
              <a:rPr lang="en-GB" sz="2400" dirty="0"/>
              <a:t>Standardisation of the principles for path-endpoint cooperation</a:t>
            </a:r>
          </a:p>
          <a:p>
            <a:pPr lvl="1"/>
            <a:r>
              <a:rPr lang="en-GB" sz="2000" dirty="0"/>
              <a:t>Essentially within the IETF</a:t>
            </a:r>
          </a:p>
          <a:p>
            <a:pPr lvl="1"/>
            <a:r>
              <a:rPr lang="en-GB" sz="2000" dirty="0"/>
              <a:t>And beyond</a:t>
            </a:r>
          </a:p>
          <a:p>
            <a:r>
              <a:rPr lang="en-GB" sz="2400" dirty="0"/>
              <a:t>Result dissemination</a:t>
            </a:r>
          </a:p>
          <a:p>
            <a:pPr lvl="1"/>
            <a:r>
              <a:rPr lang="en-GB" sz="2000" dirty="0"/>
              <a:t>Independent measurements, experiment repeatability, impairment analysis…</a:t>
            </a:r>
          </a:p>
          <a:p>
            <a:pPr lvl="1"/>
            <a:r>
              <a:rPr lang="en-GB" sz="2000" dirty="0"/>
              <a:t>Open source availability</a:t>
            </a:r>
          </a:p>
          <a:p>
            <a:pPr lvl="1"/>
            <a:r>
              <a:rPr lang="en-GB" sz="2000" dirty="0"/>
              <a:t>Scientific publication and social media</a:t>
            </a:r>
          </a:p>
          <a:p>
            <a:r>
              <a:rPr lang="en-GB" sz="2400" dirty="0"/>
              <a:t>Industrial influence</a:t>
            </a:r>
          </a:p>
          <a:p>
            <a:pPr lvl="1"/>
            <a:r>
              <a:rPr lang="en-GB" sz="2000" dirty="0"/>
              <a:t>Diffusion of principles around path-endpoint cooperation</a:t>
            </a:r>
          </a:p>
          <a:p>
            <a:pPr lvl="1"/>
            <a:r>
              <a:rPr lang="en-GB" sz="2000" dirty="0"/>
              <a:t>Application of results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</p:spPr>
        <p:txBody>
          <a:bodyPr/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7622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T4.1 Standardization</a:t>
            </a:r>
          </a:p>
          <a:p>
            <a:pPr lvl="1"/>
            <a:r>
              <a:rPr lang="en-GB" dirty="0"/>
              <a:t>Focused on MCP and its ancillary support</a:t>
            </a:r>
          </a:p>
          <a:p>
            <a:pPr lvl="1"/>
            <a:r>
              <a:rPr lang="en-GB" dirty="0"/>
              <a:t>NFV applications and implementations</a:t>
            </a:r>
          </a:p>
          <a:p>
            <a:r>
              <a:rPr lang="en-GB" dirty="0"/>
              <a:t>T4.2 Publications, Workshop and Conference Activities</a:t>
            </a:r>
          </a:p>
          <a:p>
            <a:pPr lvl="1"/>
            <a:r>
              <a:rPr lang="en-GB" dirty="0"/>
              <a:t>Journals, magazines, conferences, and workshops as well as operator conferences</a:t>
            </a:r>
          </a:p>
          <a:p>
            <a:r>
              <a:rPr lang="en-GB" dirty="0"/>
              <a:t>T4.3 Exploitation and Innovation Management</a:t>
            </a:r>
          </a:p>
          <a:p>
            <a:pPr lvl="1"/>
            <a:r>
              <a:rPr lang="en-GB" dirty="0"/>
              <a:t>Identify and collaborate with other organisations, key market players and potential users</a:t>
            </a:r>
          </a:p>
          <a:p>
            <a:pPr lvl="1"/>
            <a:r>
              <a:rPr lang="en-GB" dirty="0"/>
              <a:t>Identify key application(s) of the project results and define the maturity of the technology</a:t>
            </a:r>
          </a:p>
          <a:p>
            <a:r>
              <a:rPr lang="en-GB" dirty="0"/>
              <a:t>T4.4 Academic Exploitation</a:t>
            </a:r>
          </a:p>
          <a:p>
            <a:pPr lvl="1"/>
            <a:r>
              <a:rPr lang="en-GB" dirty="0"/>
              <a:t>Integrate aspects of the research into advanced teaching modules of involved academic partners</a:t>
            </a:r>
          </a:p>
          <a:p>
            <a:pPr lvl="1"/>
            <a:r>
              <a:rPr lang="en-GB" dirty="0"/>
              <a:t>PhD school on measurement infrastructure and datasets, and about middlebox (co-)operation</a:t>
            </a:r>
          </a:p>
          <a:p>
            <a:r>
              <a:rPr lang="en-GB" dirty="0"/>
              <a:t>T4.5 Public Communication Activities</a:t>
            </a:r>
          </a:p>
          <a:p>
            <a:pPr lvl="1"/>
            <a:r>
              <a:rPr lang="en-GB" dirty="0"/>
              <a:t>Visual and Internet identity: Website, social networking and general promotion material</a:t>
            </a:r>
          </a:p>
          <a:p>
            <a:r>
              <a:rPr lang="en-GB" dirty="0"/>
              <a:t>T4.6 Middlebox Observatory Web Site Development and Maintenance</a:t>
            </a:r>
          </a:p>
          <a:p>
            <a:pPr lvl="1"/>
            <a:r>
              <a:rPr lang="en-GB" dirty="0"/>
              <a:t>Making datasets accessible and usable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8731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Remarks on the WP4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Standardisation</a:t>
            </a:r>
          </a:p>
          <a:p>
            <a:pPr lvl="1"/>
            <a:r>
              <a:rPr lang="en-GB" dirty="0"/>
              <a:t>Key aspect, taking into account project technical goals</a:t>
            </a:r>
          </a:p>
          <a:p>
            <a:pPr lvl="1"/>
            <a:r>
              <a:rPr lang="en-GB" dirty="0"/>
              <a:t>Significant results from all the other WPs</a:t>
            </a:r>
          </a:p>
          <a:p>
            <a:r>
              <a:rPr lang="en-GB" dirty="0"/>
              <a:t>Publications, Workshop and Conference Activities</a:t>
            </a:r>
          </a:p>
          <a:p>
            <a:pPr lvl="1"/>
            <a:r>
              <a:rPr lang="en-GB" dirty="0"/>
              <a:t>Supported by previous encouraging results</a:t>
            </a:r>
          </a:p>
          <a:p>
            <a:r>
              <a:rPr lang="en-GB" dirty="0"/>
              <a:t>Exploitation and Innovation Management</a:t>
            </a:r>
          </a:p>
          <a:p>
            <a:pPr lvl="1"/>
            <a:r>
              <a:rPr lang="en-GB" dirty="0"/>
              <a:t>Connected with ongoing initiatives of the industrial partners</a:t>
            </a:r>
          </a:p>
          <a:p>
            <a:r>
              <a:rPr lang="en-GB" dirty="0"/>
              <a:t>Academic Exploitation</a:t>
            </a:r>
          </a:p>
          <a:p>
            <a:pPr lvl="1"/>
            <a:r>
              <a:rPr lang="en-GB" dirty="0"/>
              <a:t>Activity follow-up through the project collaboration mechanisms</a:t>
            </a:r>
          </a:p>
          <a:p>
            <a:r>
              <a:rPr lang="en-GB" dirty="0"/>
              <a:t>Public Communication Activities</a:t>
            </a:r>
          </a:p>
          <a:p>
            <a:pPr lvl="1"/>
            <a:r>
              <a:rPr lang="en-GB" dirty="0"/>
              <a:t>Steps taken even before the official start of the project</a:t>
            </a:r>
          </a:p>
          <a:p>
            <a:r>
              <a:rPr lang="en-GB" dirty="0" err="1"/>
              <a:t>Middlebox</a:t>
            </a:r>
            <a:r>
              <a:rPr lang="en-GB" dirty="0"/>
              <a:t> Observatory Web Site Development and Maintenance</a:t>
            </a:r>
          </a:p>
          <a:p>
            <a:pPr lvl="1"/>
            <a:r>
              <a:rPr lang="en-GB" dirty="0"/>
              <a:t>Data management and accessibility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54118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3BD4-82FA-B34F-BC53-1AD725B1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Standardisation Intents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9E0F-B7EF-7841-BE2B-0DB1EFC69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IETF stack evolution</a:t>
            </a:r>
          </a:p>
          <a:p>
            <a:pPr lvl="1"/>
            <a:r>
              <a:rPr lang="en-GB" dirty="0"/>
              <a:t>QUIC WG and other related activities</a:t>
            </a:r>
          </a:p>
          <a:p>
            <a:r>
              <a:rPr lang="en-GB" dirty="0"/>
              <a:t>IETF transport groups</a:t>
            </a:r>
          </a:p>
          <a:p>
            <a:pPr lvl="1"/>
            <a:r>
              <a:rPr lang="en-GB" dirty="0"/>
              <a:t>TAPS and TSVWG</a:t>
            </a:r>
          </a:p>
          <a:p>
            <a:r>
              <a:rPr lang="en-GB" dirty="0"/>
              <a:t>IETF security groups</a:t>
            </a:r>
          </a:p>
          <a:p>
            <a:pPr lvl="1"/>
            <a:r>
              <a:rPr lang="en-GB" dirty="0"/>
              <a:t>ACME and TLS</a:t>
            </a:r>
          </a:p>
          <a:p>
            <a:r>
              <a:rPr lang="en-GB" dirty="0"/>
              <a:t>IRTF groups</a:t>
            </a:r>
          </a:p>
          <a:p>
            <a:pPr lvl="1"/>
            <a:r>
              <a:rPr lang="en-GB" dirty="0"/>
              <a:t>Path Awareness (PANRG), Measure and Analysis (MAPRG), NFV (NFVRG)</a:t>
            </a:r>
          </a:p>
          <a:p>
            <a:r>
              <a:rPr lang="en-GB" dirty="0"/>
              <a:t>Collaboration with other activities</a:t>
            </a:r>
          </a:p>
          <a:p>
            <a:pPr lvl="1"/>
            <a:r>
              <a:rPr lang="en-GB" dirty="0"/>
              <a:t>ETSI TC-CYBER</a:t>
            </a:r>
          </a:p>
          <a:p>
            <a:pPr lvl="1"/>
            <a:r>
              <a:rPr lang="en-GB" dirty="0"/>
              <a:t>IEEE ETI</a:t>
            </a:r>
          </a:p>
          <a:p>
            <a:pPr lvl="1"/>
            <a:r>
              <a:rPr lang="en-GB" dirty="0"/>
              <a:t>And GSMA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089D-53E2-DD42-9C03-14A64843BF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25176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5E37-2F9B-0D4E-896E-AA11F0B2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Internet Stack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BF07-A468-4748-BEF8-666478E46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Contributions most focused on the QUIC WG</a:t>
            </a:r>
          </a:p>
          <a:p>
            <a:r>
              <a:rPr lang="en-GB" dirty="0"/>
              <a:t>QUIC applicability document</a:t>
            </a:r>
          </a:p>
          <a:p>
            <a:pPr lvl="1"/>
            <a:r>
              <a:rPr lang="en-GB" dirty="0"/>
              <a:t>Going beyond HTTP</a:t>
            </a:r>
          </a:p>
          <a:p>
            <a:r>
              <a:rPr lang="en-GB" dirty="0"/>
              <a:t>QUIC manageability document</a:t>
            </a:r>
          </a:p>
          <a:p>
            <a:pPr lvl="1"/>
            <a:r>
              <a:rPr lang="en-GB" dirty="0"/>
              <a:t>Provide a guide to the QUIC wire image</a:t>
            </a:r>
          </a:p>
          <a:p>
            <a:r>
              <a:rPr lang="en-GB" dirty="0"/>
              <a:t>The spin bit controversy</a:t>
            </a:r>
          </a:p>
          <a:p>
            <a:pPr lvl="1"/>
            <a:r>
              <a:rPr lang="en-GB" dirty="0"/>
              <a:t>Support for independent measurability of round-trip times</a:t>
            </a:r>
          </a:p>
          <a:p>
            <a:pPr lvl="1"/>
            <a:r>
              <a:rPr lang="en-GB" dirty="0"/>
              <a:t>Addressing concerns on privacy</a:t>
            </a:r>
          </a:p>
          <a:p>
            <a:r>
              <a:rPr lang="en-GB" dirty="0"/>
              <a:t>IAB document on the wire image of a protocol</a:t>
            </a:r>
          </a:p>
          <a:p>
            <a:pPr lvl="1"/>
            <a:r>
              <a:rPr lang="en-GB" dirty="0"/>
              <a:t>And the interactions with network elements</a:t>
            </a:r>
          </a:p>
          <a:p>
            <a:r>
              <a:rPr lang="en-GB" dirty="0"/>
              <a:t>Collaboration with the GSMA on the implications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2D23F-8534-7E4C-98D2-0010C78655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79879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6D4-4A0E-694B-94BF-58FDA64B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4616-2BB0-BB42-B4E7-D6FFB581A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Transport service model (TAPS WG)</a:t>
            </a:r>
          </a:p>
          <a:p>
            <a:pPr lvl="1"/>
            <a:r>
              <a:rPr lang="en-GB" dirty="0"/>
              <a:t>Service architecture</a:t>
            </a:r>
          </a:p>
          <a:p>
            <a:pPr lvl="1"/>
            <a:r>
              <a:rPr lang="en-GB" dirty="0"/>
              <a:t>Abstract interface to the transport layer services</a:t>
            </a:r>
          </a:p>
          <a:p>
            <a:pPr lvl="1"/>
            <a:r>
              <a:rPr lang="en-GB" dirty="0"/>
              <a:t>An implementation of this interface</a:t>
            </a:r>
          </a:p>
          <a:p>
            <a:pPr lvl="1"/>
            <a:r>
              <a:rPr lang="en-GB" dirty="0"/>
              <a:t>Consolidating, RFCs expected in 2019</a:t>
            </a:r>
          </a:p>
          <a:p>
            <a:r>
              <a:rPr lang="en-GB" dirty="0"/>
              <a:t>Other contributions in transport protocols </a:t>
            </a:r>
          </a:p>
          <a:p>
            <a:pPr lvl="1"/>
            <a:r>
              <a:rPr lang="en-GB" dirty="0"/>
              <a:t>Transport encryption analysis</a:t>
            </a:r>
          </a:p>
          <a:p>
            <a:pPr lvl="1"/>
            <a:r>
              <a:rPr lang="en-GB" dirty="0"/>
              <a:t>MTU discovery</a:t>
            </a:r>
          </a:p>
          <a:p>
            <a:pPr lvl="1"/>
            <a:r>
              <a:rPr lang="en-GB" dirty="0"/>
              <a:t>UDP options</a:t>
            </a:r>
          </a:p>
          <a:p>
            <a:pPr lvl="1"/>
            <a:r>
              <a:rPr lang="en-GB" dirty="0"/>
              <a:t>Reports on the spin-bit and </a:t>
            </a:r>
            <a:r>
              <a:rPr lang="en-GB" dirty="0" err="1"/>
              <a:t>LoLa</a:t>
            </a:r>
            <a:r>
              <a:rPr lang="en-GB" dirty="0"/>
              <a:t> issues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283D4-2287-3F49-8A25-2152A0A37A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6381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75A5-4C20-0F41-8CA2-DC5E767A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ED8F-E4F4-F543-9573-BA817D483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The STAR protocol</a:t>
            </a:r>
          </a:p>
          <a:p>
            <a:pPr lvl="1"/>
            <a:r>
              <a:rPr lang="en-GB"/>
              <a:t>Extension to ACME certificate management mechanisms</a:t>
            </a:r>
          </a:p>
          <a:p>
            <a:pPr lvl="1"/>
            <a:r>
              <a:rPr lang="en-GB"/>
              <a:t>Supporting trust link delegation to unattended devices</a:t>
            </a:r>
          </a:p>
          <a:p>
            <a:pPr lvl="1"/>
            <a:r>
              <a:rPr lang="en-GB"/>
              <a:t>Full control by the delegating entity</a:t>
            </a:r>
          </a:p>
          <a:p>
            <a:r>
              <a:rPr lang="en-GB"/>
              <a:t>DTLS connection id</a:t>
            </a:r>
          </a:p>
          <a:p>
            <a:pPr lvl="1"/>
            <a:r>
              <a:rPr lang="en-GB"/>
              <a:t>Improve security association selection</a:t>
            </a:r>
          </a:p>
          <a:p>
            <a:r>
              <a:rPr lang="en-GB"/>
              <a:t>The efforts for a ”middlebox security protocol”</a:t>
            </a:r>
          </a:p>
          <a:p>
            <a:pPr lvl="1"/>
            <a:r>
              <a:rPr lang="en-GB"/>
              <a:t>ETSI TC-CYBER-0027-x</a:t>
            </a:r>
          </a:p>
          <a:p>
            <a:r>
              <a:rPr lang="en-GB"/>
              <a:t>Encrypted traffic inspection</a:t>
            </a:r>
          </a:p>
          <a:p>
            <a:pPr lvl="1"/>
            <a:r>
              <a:rPr lang="en-GB"/>
              <a:t>IEEE ETI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AE84-CC6E-574B-8983-6CD01DF8BD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504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3F70-C5EF-8943-80AB-53632B5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Pre-Standardisation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1D1C-296B-BF47-AA5F-4052B3513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234501" cy="61580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Two research groups within the IRTF</a:t>
            </a:r>
          </a:p>
          <a:p>
            <a:pPr lvl="1"/>
            <a:r>
              <a:rPr lang="en-GB" dirty="0"/>
              <a:t>Both initiated by the project, and already formally chartered</a:t>
            </a:r>
          </a:p>
          <a:p>
            <a:r>
              <a:rPr lang="en-GB" dirty="0"/>
              <a:t>PANRG</a:t>
            </a:r>
          </a:p>
          <a:p>
            <a:pPr lvl="1"/>
            <a:r>
              <a:rPr lang="en-GB" dirty="0"/>
              <a:t>Application of path information at the endpoints</a:t>
            </a:r>
          </a:p>
          <a:p>
            <a:pPr lvl="1"/>
            <a:r>
              <a:rPr lang="en-GB" dirty="0"/>
              <a:t>Trust links</a:t>
            </a:r>
          </a:p>
          <a:p>
            <a:pPr lvl="1"/>
            <a:r>
              <a:rPr lang="en-GB" dirty="0"/>
              <a:t>Implications for protocols and best practices</a:t>
            </a:r>
          </a:p>
          <a:p>
            <a:r>
              <a:rPr lang="en-GB" dirty="0"/>
              <a:t>MAPRG</a:t>
            </a:r>
          </a:p>
          <a:p>
            <a:pPr lvl="1"/>
            <a:r>
              <a:rPr lang="en-GB" dirty="0"/>
              <a:t>Research evidence on Internet measurements</a:t>
            </a:r>
          </a:p>
          <a:p>
            <a:pPr lvl="1"/>
            <a:r>
              <a:rPr lang="en-GB" dirty="0"/>
              <a:t>Applied to protocol engineering and practice</a:t>
            </a:r>
          </a:p>
          <a:p>
            <a:r>
              <a:rPr lang="en-GB" dirty="0"/>
              <a:t>And contributions to NFVRG</a:t>
            </a:r>
          </a:p>
          <a:p>
            <a:pPr lvl="1"/>
            <a:r>
              <a:rPr lang="en-GB" dirty="0"/>
              <a:t>NFV descriptors as enablers for experiment repeatability and reproducibility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7E2E-779B-4945-9AC4-D3C16B3540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42200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2101</TotalTime>
  <Words>1436</Words>
  <Application>Microsoft Macintosh PowerPoint</Application>
  <PresentationFormat>Custom</PresentationFormat>
  <Paragraphs>237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Bauhaus 93</vt:lpstr>
      <vt:lpstr>Calibri</vt:lpstr>
      <vt:lpstr>Helvetica Neue</vt:lpstr>
      <vt:lpstr>Wingdings</vt:lpstr>
      <vt:lpstr>White</vt:lpstr>
      <vt:lpstr>WP4: Standardisation, Dissemination &amp; Exploitation</vt:lpstr>
      <vt:lpstr>The WP4 Goal: Maximizing MAMI Impact</vt:lpstr>
      <vt:lpstr>WP4 Tasks</vt:lpstr>
      <vt:lpstr>A Few Remarks on the WP4 Tasks</vt:lpstr>
      <vt:lpstr>Standardisation Intents</vt:lpstr>
      <vt:lpstr>Standardisation: Internet Stack Evolution</vt:lpstr>
      <vt:lpstr>Standardisation: Transport Layer</vt:lpstr>
      <vt:lpstr>Standardisation: Security</vt:lpstr>
      <vt:lpstr>Pre-Standardisation</vt:lpstr>
      <vt:lpstr>Publications and Workshops </vt:lpstr>
      <vt:lpstr>Direct Industrial Applications</vt:lpstr>
      <vt:lpstr>Additional Industrial Applications</vt:lpstr>
      <vt:lpstr>Industrial Outreach</vt:lpstr>
      <vt:lpstr>Software and Other (Public) Repositories</vt:lpstr>
      <vt:lpstr>Academic Exploitation</vt:lpstr>
      <vt:lpstr>Online Presence</vt:lpstr>
      <vt:lpstr>WP4 in Numbers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84</cp:revision>
  <dcterms:created xsi:type="dcterms:W3CDTF">2016-10-14T11:11:47Z</dcterms:created>
  <dcterms:modified xsi:type="dcterms:W3CDTF">2019-01-22T15:26:42Z</dcterms:modified>
</cp:coreProperties>
</file>