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1pPr>
    <a:lvl2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2pPr>
    <a:lvl3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3pPr>
    <a:lvl4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4pPr>
    <a:lvl5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5pPr>
    <a:lvl6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6pPr>
    <a:lvl7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7pPr>
    <a:lvl8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8pPr>
    <a:lvl9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24040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25"/>
          <p:cNvGrpSpPr/>
          <p:nvPr/>
        </p:nvGrpSpPr>
        <p:grpSpPr>
          <a:xfrm>
            <a:off x="144598" y="7457907"/>
            <a:ext cx="12640077" cy="840359"/>
            <a:chOff x="0" y="-96179"/>
            <a:chExt cx="12640075" cy="840358"/>
          </a:xfrm>
        </p:grpSpPr>
        <p:grpSp>
          <p:nvGrpSpPr>
            <p:cNvPr id="18" name="Group 18"/>
            <p:cNvGrpSpPr/>
            <p:nvPr/>
          </p:nvGrpSpPr>
          <p:grpSpPr>
            <a:xfrm>
              <a:off x="-1" y="-96180"/>
              <a:ext cx="4140001" cy="840359"/>
              <a:chOff x="0" y="-96179"/>
              <a:chExt cx="4140000" cy="840358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-1" y="-96180"/>
                <a:ext cx="4140002" cy="840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5100" tIns="165100" rIns="165100" bIns="1651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26" name="Shape 26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60800" y="3165301"/>
            <a:ext cx="12052800" cy="149547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28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0233" y="8612054"/>
            <a:ext cx="1169708" cy="78175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44598" y="8478736"/>
            <a:ext cx="11695000" cy="9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18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</a:lvl2pPr>
            <a:lvl3pPr>
              <a:buClr>
                <a:srgbClr val="FF8080"/>
              </a:buClr>
            </a:lvl3pPr>
            <a:lvl4pPr>
              <a:buClr>
                <a:srgbClr val="FF8080"/>
              </a:buClr>
            </a:lvl4pPr>
            <a:lvl5pPr>
              <a:buClr>
                <a:srgbClr val="FF8080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Shape 49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8703085" y="379078"/>
            <a:ext cx="1913037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51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4" cy="19066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Shape 53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M. Kühlewind: A Vision for Explicit Path-Cooperative Transport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7DEAA"/>
              </a:buClr>
            </a:lvl1pPr>
            <a:lvl2pPr>
              <a:buClr>
                <a:srgbClr val="87DEAA"/>
              </a:buClr>
            </a:lvl2pPr>
            <a:lvl3pPr>
              <a:buClr>
                <a:srgbClr val="87DEAA"/>
              </a:buClr>
            </a:lvl3pPr>
            <a:lvl4pPr>
              <a:buClr>
                <a:srgbClr val="87DEAA"/>
              </a:buClr>
            </a:lvl4pPr>
            <a:lvl5pPr>
              <a:buClr>
                <a:srgbClr val="87DEAA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3" name="Shape 63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7DEAA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8828100" y="379078"/>
            <a:ext cx="1788022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65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567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Shape 67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M. Kühlewind: A Vision for Explicit Path-Cooperative Transport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0B3FF"/>
              </a:buClr>
            </a:lvl1pPr>
            <a:lvl2pPr>
              <a:buClr>
                <a:srgbClr val="80B3FF"/>
              </a:buClr>
            </a:lvl2pPr>
            <a:lvl3pPr>
              <a:buClr>
                <a:srgbClr val="80B3FF"/>
              </a:buClr>
            </a:lvl3pPr>
            <a:lvl4pPr>
              <a:buClr>
                <a:srgbClr val="80B3FF"/>
              </a:buClr>
            </a:lvl4pPr>
            <a:lvl5pPr>
              <a:buClr>
                <a:srgbClr val="80B3FF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Shape 77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0B3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8264190" y="379078"/>
            <a:ext cx="2351932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experimentation</a:t>
            </a:r>
          </a:p>
        </p:txBody>
      </p:sp>
      <p:pic>
        <p:nvPicPr>
          <p:cNvPr id="79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000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Shape 81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M. Kühlewind: A Vision for Explicit Path-Cooperative Transport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10093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Group 98"/>
          <p:cNvGrpSpPr/>
          <p:nvPr/>
        </p:nvGrpSpPr>
        <p:grpSpPr>
          <a:xfrm>
            <a:off x="144598" y="8331136"/>
            <a:ext cx="12640077" cy="815059"/>
            <a:chOff x="0" y="-83479"/>
            <a:chExt cx="12640075" cy="815058"/>
          </a:xfrm>
        </p:grpSpPr>
        <p:grpSp>
          <p:nvGrpSpPr>
            <p:cNvPr id="91" name="Group 91"/>
            <p:cNvGrpSpPr/>
            <p:nvPr/>
          </p:nvGrpSpPr>
          <p:grpSpPr>
            <a:xfrm>
              <a:off x="-1" y="-83480"/>
              <a:ext cx="4140001" cy="814959"/>
              <a:chOff x="0" y="-83479"/>
              <a:chExt cx="4140000" cy="814958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99" name="Shape 99"/>
          <p:cNvSpPr/>
          <p:nvPr>
            <p:ph type="title"/>
          </p:nvPr>
        </p:nvSpPr>
        <p:spPr>
          <a:xfrm>
            <a:off x="460800" y="1780456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60800" y="424542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460976"/>
            <a:ext cx="10104907" cy="274575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xfrm>
            <a:off x="460800" y="1781999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460800" y="4244399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11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172" y="144943"/>
            <a:ext cx="969135" cy="64770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054128" y="137352"/>
            <a:ext cx="7685113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1800">
                <a:solidFill>
                  <a:srgbClr val="686F76"/>
                </a:solidFill>
              </a:defRPr>
            </a:lvl1pPr>
          </a:lstStyle>
          <a:p>
            <a:pPr/>
            <a:r>
              <a:t>This project has received funding from the European Union’s Horizon 2020 research and innovation programme under grant agreement No 688421.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011363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44598" y="7241565"/>
            <a:ext cx="12640077" cy="815059"/>
            <a:chOff x="0" y="-83479"/>
            <a:chExt cx="12640075" cy="815058"/>
          </a:xfrm>
        </p:grpSpPr>
        <p:grpSp>
          <p:nvGrpSpPr>
            <p:cNvPr id="123" name="Group 123"/>
            <p:cNvGrpSpPr/>
            <p:nvPr/>
          </p:nvGrpSpPr>
          <p:grpSpPr>
            <a:xfrm>
              <a:off x="-1" y="-83480"/>
              <a:ext cx="4140001" cy="814959"/>
              <a:chOff x="0" y="-83479"/>
              <a:chExt cx="4140000" cy="814958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131" name="Shape 131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460800" y="316530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3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530" y="8153889"/>
            <a:ext cx="1311127" cy="87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8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017" y="8153889"/>
            <a:ext cx="951429" cy="105556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44598" y="8136643"/>
            <a:ext cx="12609059" cy="70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136" name="Shape 136"/>
          <p:cNvSpPr/>
          <p:nvPr/>
        </p:nvSpPr>
        <p:spPr>
          <a:xfrm>
            <a:off x="144598" y="9034240"/>
            <a:ext cx="12609059" cy="49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Supported by the Swiss State Secretariat for Education, Research and Innovation under contract number 15.0268.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The opinions expressed and arguments employed herein do not necessarily reflect the official views of the Swiss Government.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60587" y="882793"/>
            <a:ext cx="9900001" cy="1382402"/>
          </a:xfrm>
          <a:prstGeom prst="rect">
            <a:avLst/>
          </a:prstGeom>
        </p:spPr>
        <p:txBody>
          <a:bodyPr lIns="127000" tIns="127000" rIns="127000" bIns="127000"/>
          <a:lstStyle/>
          <a:p>
            <a:pPr/>
            <a:r>
              <a:t>Titeltext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M. Kühlewind: A Vision for Explicit Path-Cooperative Transport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0587" y="908193"/>
            <a:ext cx="9900001" cy="13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Shape 5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6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body" idx="1"/>
          </p:nvPr>
        </p:nvSpPr>
        <p:spPr>
          <a:xfrm>
            <a:off x="460587" y="2750972"/>
            <a:ext cx="12052882" cy="615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1969279" y="9148030"/>
            <a:ext cx="330100" cy="3143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600">
                <a:solidFill>
                  <a:srgbClr val="686F7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08000" marR="0" indent="-50800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832543" marR="0" indent="-47059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1105126" marR="0" indent="-478064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1385887" marR="0" indent="-485775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1519525" marR="0" indent="-44161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29908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33464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37020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40576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ami-project.eu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mi-project.eu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Vision for Explicit</a:t>
            </a:r>
          </a:p>
          <a:p>
            <a:pPr/>
            <a:r>
              <a:t>Path-Cooperative Transport</a:t>
            </a:r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023366">
              <a:spcBef>
                <a:spcPts val="500"/>
              </a:spcBef>
              <a:defRPr sz="1896"/>
            </a:pPr>
            <a:r>
              <a:rPr b="1" i="1"/>
              <a:t>Mirja Kühlewind</a:t>
            </a:r>
            <a:r>
              <a:t> and Brian Trammell, ETH Zürich</a:t>
            </a:r>
            <a:br/>
            <a:r>
              <a:t>Joe Hildebrand, Cisco Systems</a:t>
            </a:r>
          </a:p>
          <a:p>
            <a:pPr defTabSz="1023366">
              <a:spcBef>
                <a:spcPts val="500"/>
              </a:spcBef>
              <a:defRPr sz="1896"/>
            </a:pPr>
            <a:r>
              <a:t>Innovations in Clouds, Internet, and Networks</a:t>
            </a:r>
            <a:br/>
            <a:r>
              <a:t>Paris, 1 March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Will it deploy?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559" indent="-416559" defTabSz="1062227">
              <a:spcBef>
                <a:spcPts val="500"/>
              </a:spcBef>
              <a:defRPr sz="2788"/>
            </a:pPr>
            <a:r>
              <a:t>Transport-layer </a:t>
            </a:r>
            <a:r>
              <a:rPr b="1"/>
              <a:t>encapsulation over UDP</a:t>
            </a:r>
            <a:endParaRPr b="1"/>
          </a:p>
          <a:p>
            <a:pPr lvl="1" marL="713358" indent="-416559" defTabSz="1062227">
              <a:spcBef>
                <a:spcPts val="500"/>
              </a:spcBef>
              <a:defRPr sz="2788"/>
            </a:pPr>
            <a:r>
              <a:t>Need ports for NAT</a:t>
            </a:r>
          </a:p>
          <a:p>
            <a:pPr lvl="1" marL="713358" indent="-416559" defTabSz="1062227">
              <a:spcBef>
                <a:spcPts val="500"/>
              </a:spcBef>
              <a:defRPr sz="2788"/>
            </a:pPr>
            <a:r>
              <a:t>Impossible to deploy with new protocol number across the Internet</a:t>
            </a:r>
          </a:p>
          <a:p>
            <a:pPr lvl="1" marL="713358" indent="-416559" defTabSz="1062227">
              <a:spcBef>
                <a:spcPts val="500"/>
              </a:spcBef>
              <a:defRPr sz="2788"/>
            </a:pPr>
            <a:r>
              <a:t>Userspace (and kernelspace) implementation possible</a:t>
            </a:r>
          </a:p>
          <a:p>
            <a:pPr marL="416559" indent="-416559" defTabSz="1062227">
              <a:spcBef>
                <a:spcPts val="500"/>
              </a:spcBef>
              <a:defRPr sz="2788"/>
            </a:pPr>
            <a:r>
              <a:rPr b="1"/>
              <a:t>Magic number</a:t>
            </a:r>
            <a:r>
              <a:t> for easy recognition, protection against reflection</a:t>
            </a:r>
          </a:p>
          <a:p>
            <a:pPr marL="416559" indent="-416559" defTabSz="1062227">
              <a:spcBef>
                <a:spcPts val="500"/>
              </a:spcBef>
              <a:defRPr sz="2788"/>
            </a:pPr>
            <a:r>
              <a:rPr b="1"/>
              <a:t>Flags</a:t>
            </a:r>
            <a:r>
              <a:t> for “SYN/ACK” condition for state decision delegation to endpoint</a:t>
            </a:r>
          </a:p>
          <a:p>
            <a:pPr lvl="1" marL="713358" indent="-416559" defTabSz="1062227">
              <a:spcBef>
                <a:spcPts val="500"/>
              </a:spcBef>
              <a:defRPr sz="2788"/>
            </a:pPr>
            <a:r>
              <a:t>All traffic bidirectional</a:t>
            </a:r>
          </a:p>
          <a:p>
            <a:pPr lvl="1" marL="713358" indent="-416559" defTabSz="1062227">
              <a:spcBef>
                <a:spcPts val="500"/>
              </a:spcBef>
              <a:defRPr sz="2788"/>
            </a:pPr>
            <a:r>
              <a:t>Data in first packet possible</a:t>
            </a:r>
          </a:p>
          <a:p>
            <a:pPr marL="416559" indent="-416559" defTabSz="1062227">
              <a:spcBef>
                <a:spcPts val="500"/>
              </a:spcBef>
              <a:defRPr sz="2788"/>
            </a:pPr>
            <a:r>
              <a:t>Signals fit in a single packet (</a:t>
            </a:r>
            <a:r>
              <a:rPr b="1"/>
              <a:t>no segmentation or reliability</a:t>
            </a:r>
            <a:r>
              <a:t>)</a:t>
            </a:r>
          </a:p>
          <a:p>
            <a:pPr marL="416559" indent="-416559" defTabSz="1062227">
              <a:spcBef>
                <a:spcPts val="500"/>
              </a:spcBef>
              <a:defRPr sz="2788"/>
            </a:pPr>
            <a:r>
              <a:rPr b="1"/>
              <a:t>Checksum</a:t>
            </a:r>
            <a:r>
              <a:t> for error detection, cryptographic integrity checks available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an Explicit Path Interface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457200" y="2755900"/>
            <a:ext cx="12052882" cy="6158077"/>
          </a:xfrm>
          <a:prstGeom prst="rect">
            <a:avLst/>
          </a:prstGeom>
        </p:spPr>
        <p:txBody>
          <a:bodyPr/>
          <a:lstStyle/>
          <a:p>
            <a:pPr marL="507999" indent="-507999">
              <a:defRPr sz="2800"/>
            </a:pPr>
            <a:r>
              <a:t>Application can directly indicate requirements to path layer</a:t>
            </a:r>
          </a:p>
          <a:p>
            <a:pPr marL="507999" indent="-507999">
              <a:defRPr sz="2800"/>
            </a:pPr>
            <a:r>
              <a:t>Transport can use the path layer to expose parts of its functionality/intentions to the network</a:t>
            </a:r>
          </a:p>
          <a:p>
            <a:pPr marL="507999" indent="-507999">
              <a:defRPr sz="2800"/>
            </a:pPr>
            <a:r>
              <a:rPr i="1"/>
              <a:t>Middlebox Cooperation protocol </a:t>
            </a:r>
            <a:r>
              <a:t>(MCP) signals these information appropriately to on-path middleboxes</a:t>
            </a:r>
          </a:p>
          <a:p>
            <a:pPr marL="507999" indent="-507999">
              <a:buChar char="➡"/>
              <a:defRPr b="1" sz="2800"/>
            </a:pPr>
            <a:r>
              <a:t>Minimize the information exposed!</a:t>
            </a:r>
          </a:p>
        </p:txBody>
      </p:sp>
      <p:sp>
        <p:nvSpPr>
          <p:cNvPr id="221" name="Shape 2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2" name="protocol stac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4942" y="6030265"/>
            <a:ext cx="6214916" cy="273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it possible to run the Internet over UDP?</a:t>
            </a:r>
            <a:br/>
            <a:r>
              <a:rPr b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Preliminary Results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119" indent="-452119" defTabSz="1152905">
              <a:spcBef>
                <a:spcPts val="600"/>
              </a:spcBef>
              <a:defRPr sz="3026"/>
            </a:pPr>
            <a:r>
              <a:t>A/B testing for TCP/UDP connectivity</a:t>
            </a:r>
          </a:p>
          <a:p>
            <a:pPr lvl="1" marL="774255" indent="-452119" defTabSz="1152905">
              <a:spcBef>
                <a:spcPts val="600"/>
              </a:spcBef>
              <a:defRPr sz="3026"/>
            </a:pPr>
            <a:r>
              <a:t>Copycat tool on 120 PlanetLab nodes</a:t>
            </a:r>
          </a:p>
          <a:p>
            <a:pPr lvl="3" marL="1253219" indent="-452119" defTabSz="1152905">
              <a:spcBef>
                <a:spcPts val="600"/>
              </a:spcBef>
              <a:defRPr sz="3026"/>
            </a:pPr>
            <a:r>
              <a:t>3,67% UDP blocking on port 33435</a:t>
            </a:r>
          </a:p>
          <a:p>
            <a:pPr lvl="3" marL="1253219" indent="-452119" defTabSz="1152905">
              <a:spcBef>
                <a:spcPts val="600"/>
              </a:spcBef>
              <a:defRPr sz="3026"/>
            </a:pPr>
            <a:r>
              <a:t>2,7% UDP blocking on all tested </a:t>
            </a:r>
            <a:br/>
            <a:r>
              <a:t>ports (33435,1228, 8008, 12345)</a:t>
            </a:r>
          </a:p>
          <a:p>
            <a:pPr lvl="1" marL="774255" indent="-452119" defTabSz="1152905">
              <a:spcBef>
                <a:spcPts val="600"/>
              </a:spcBef>
              <a:defRPr sz="3026"/>
            </a:pPr>
            <a:r>
              <a:t>RIPE Atlas traceroute</a:t>
            </a:r>
          </a:p>
          <a:p>
            <a:pPr lvl="3" marL="1253219" indent="-452119" defTabSz="1152905">
              <a:spcBef>
                <a:spcPts val="600"/>
              </a:spcBef>
              <a:defRPr sz="3026"/>
            </a:pPr>
            <a:r>
              <a:t>3.661% UDP blocking based on existing traceroutes</a:t>
            </a:r>
          </a:p>
          <a:p>
            <a:pPr marL="452119" indent="-452119" defTabSz="1152905">
              <a:spcBef>
                <a:spcPts val="600"/>
              </a:spcBef>
              <a:defRPr sz="3026"/>
            </a:pPr>
            <a:r>
              <a:t>We are currently running more measurements!</a:t>
            </a:r>
          </a:p>
          <a:p>
            <a:pPr lvl="1" marL="774255" indent="-452119" defTabSz="1152905">
              <a:spcBef>
                <a:spcPts val="600"/>
              </a:spcBef>
              <a:defRPr sz="3026"/>
            </a:pPr>
            <a:r>
              <a:t>Use all existing testbeds available, e.g. CAIDA Ark, MONROE</a:t>
            </a:r>
          </a:p>
          <a:p>
            <a:pPr lvl="1" marL="774255" indent="-452119" defTabSz="1152905">
              <a:spcBef>
                <a:spcPts val="600"/>
              </a:spcBef>
              <a:defRPr sz="3026"/>
            </a:pPr>
            <a:r>
              <a:t>Other impairment measurements: TCP Options, SCTP, …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7" name="medrtt_ecdf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6151" y="2635730"/>
            <a:ext cx="4806059" cy="3892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Transparency Observatory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xfrm>
            <a:off x="491332" y="2595594"/>
            <a:ext cx="12022137" cy="6313456"/>
          </a:xfrm>
          <a:prstGeom prst="rect">
            <a:avLst/>
          </a:prstGeom>
        </p:spPr>
        <p:txBody>
          <a:bodyPr/>
          <a:lstStyle/>
          <a:p>
            <a:pPr marL="396239" indent="-396239" defTabSz="1010411">
              <a:spcBef>
                <a:spcPts val="500"/>
              </a:spcBef>
              <a:defRPr sz="2651"/>
            </a:pPr>
            <a:r>
              <a:t>Observatory (public release end 2016) to derive common </a:t>
            </a:r>
            <a:r>
              <a:rPr b="1" i="1">
                <a:solidFill>
                  <a:schemeClr val="accent5">
                    <a:satOff val="-30358"/>
                    <a:lumOff val="14901"/>
                  </a:schemeClr>
                </a:solidFill>
              </a:rPr>
              <a:t>observations</a:t>
            </a:r>
            <a:r>
              <a:t> about </a:t>
            </a:r>
            <a:r>
              <a:rPr i="1">
                <a:solidFill>
                  <a:schemeClr val="accent5">
                    <a:satOff val="-30358"/>
                    <a:lumOff val="14901"/>
                  </a:schemeClr>
                </a:solidFill>
              </a:rPr>
              <a:t>conditions</a:t>
            </a:r>
            <a:r>
              <a:t> on a given </a:t>
            </a:r>
            <a:r>
              <a:rPr i="1">
                <a:solidFill>
                  <a:schemeClr val="accent5">
                    <a:satOff val="-30358"/>
                    <a:lumOff val="14901"/>
                  </a:schemeClr>
                </a:solidFill>
              </a:rPr>
              <a:t>path</a:t>
            </a:r>
            <a:r>
              <a:t> at a given </a:t>
            </a:r>
            <a:r>
              <a:rPr i="1">
                <a:solidFill>
                  <a:schemeClr val="accent5">
                    <a:satOff val="-30358"/>
                    <a:lumOff val="14901"/>
                  </a:schemeClr>
                </a:solidFill>
              </a:rPr>
              <a:t>time</a:t>
            </a:r>
          </a:p>
          <a:p>
            <a:pPr lvl="1" marL="678560" indent="-396239" defTabSz="1010411">
              <a:spcBef>
                <a:spcPts val="500"/>
              </a:spcBef>
              <a:defRPr sz="2651"/>
            </a:pPr>
            <a:r>
              <a:t>Active measurements, made by the project</a:t>
            </a:r>
          </a:p>
          <a:p>
            <a:pPr lvl="1" marL="678560" indent="-396239" defTabSz="1010411">
              <a:spcBef>
                <a:spcPts val="500"/>
              </a:spcBef>
              <a:defRPr sz="2651"/>
            </a:pPr>
            <a:r>
              <a:t>External measurements (e.g. traceroutes, BGP, traces)</a:t>
            </a:r>
          </a:p>
          <a:p>
            <a:pPr marL="396239" indent="-396239" defTabSz="1010411">
              <a:spcBef>
                <a:spcPts val="500"/>
              </a:spcBef>
              <a:defRPr sz="2651"/>
            </a:pPr>
            <a:r>
              <a:t>Combining disparate measurements leads to better insight</a:t>
            </a:r>
          </a:p>
          <a:p>
            <a:pPr lvl="1" marL="678560" indent="-396239" defTabSz="1010411">
              <a:spcBef>
                <a:spcPts val="500"/>
              </a:spcBef>
              <a:defRPr sz="2651"/>
            </a:pPr>
            <a:r>
              <a:t>How likely is it that a certain path impairment impacts my traffic?</a:t>
            </a:r>
          </a:p>
          <a:p>
            <a:pPr marL="396239" indent="-396239" defTabSz="1010411">
              <a:spcBef>
                <a:spcPts val="500"/>
              </a:spcBef>
              <a:defRPr sz="2651"/>
            </a:pPr>
          </a:p>
          <a:p>
            <a:pPr marL="396239" indent="-396239" defTabSz="1010411">
              <a:spcBef>
                <a:spcPts val="500"/>
              </a:spcBef>
              <a:defRPr sz="2651"/>
            </a:pPr>
          </a:p>
          <a:p>
            <a:pPr marL="396239" indent="-396239" defTabSz="1010411">
              <a:spcBef>
                <a:spcPts val="500"/>
              </a:spcBef>
              <a:defRPr sz="2651"/>
            </a:pPr>
          </a:p>
          <a:p>
            <a:pPr marL="396239" indent="-396239" defTabSz="1010411">
              <a:spcBef>
                <a:spcPts val="500"/>
              </a:spcBef>
              <a:defRPr sz="3978"/>
            </a:pPr>
          </a:p>
          <a:p>
            <a:pPr marL="0" indent="0" defTabSz="1010411">
              <a:spcBef>
                <a:spcPts val="500"/>
              </a:spcBef>
              <a:buClrTx/>
              <a:buSzTx/>
              <a:buNone/>
              <a:defRPr sz="2651"/>
            </a:pPr>
            <a:r>
              <a:t>Follow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http://mami-project.eu</a:t>
            </a:r>
            <a:r>
              <a:t> for updates on data model &amp; availability!</a:t>
            </a: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7" name="Group 247"/>
          <p:cNvGrpSpPr/>
          <p:nvPr/>
        </p:nvGrpSpPr>
        <p:grpSpPr>
          <a:xfrm>
            <a:off x="2012469" y="5918200"/>
            <a:ext cx="8979862" cy="2233716"/>
            <a:chOff x="0" y="0"/>
            <a:chExt cx="8979861" cy="2233715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2111872" cy="9828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1800"/>
              </a:pPr>
              <a:r>
                <a:t>active A/B test</a:t>
              </a:r>
            </a:p>
            <a:p>
              <a:pPr algn="ctr">
                <a:defRPr sz="1800"/>
              </a:pPr>
              <a:r>
                <a:t>(PathSpider)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7082773" y="238950"/>
              <a:ext cx="1897089" cy="4688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traceroute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0" y="1250903"/>
              <a:ext cx="2111872" cy="9828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/>
              </a:pPr>
              <a:r>
                <a:t>mod trace</a:t>
              </a:r>
            </a:p>
            <a:p>
              <a:pPr algn="ctr">
                <a:defRPr sz="2000"/>
              </a:pPr>
              <a:r>
                <a:t>(tracebox)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7082773" y="919860"/>
              <a:ext cx="1897089" cy="4688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looking glass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7082773" y="1596389"/>
              <a:ext cx="1897089" cy="4688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etc.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3744390" y="227747"/>
              <a:ext cx="1929248" cy="1929248"/>
            </a:xfrm>
            <a:prstGeom prst="ellipse">
              <a:avLst/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t>observations</a:t>
              </a:r>
            </a:p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t>{t,p,c,v}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3084653" y="557371"/>
              <a:ext cx="838846" cy="1270001"/>
            </a:xfrm>
            <a:prstGeom prst="rightArrow">
              <a:avLst>
                <a:gd name="adj1" fmla="val 32000"/>
                <a:gd name="adj2" fmla="val 48649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 rot="16200000">
              <a:off x="1961881" y="919569"/>
              <a:ext cx="1897089" cy="54560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preanalysis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5439092" y="557371"/>
              <a:ext cx="721917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10" y="14256"/>
                  </a:moveTo>
                  <a:lnTo>
                    <a:pt x="12210" y="21600"/>
                  </a:lnTo>
                  <a:lnTo>
                    <a:pt x="0" y="10800"/>
                  </a:lnTo>
                  <a:lnTo>
                    <a:pt x="12210" y="0"/>
                  </a:lnTo>
                  <a:lnTo>
                    <a:pt x="12210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 rot="16200000">
              <a:off x="5475290" y="883551"/>
              <a:ext cx="1897089" cy="5456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preanalysis</a:t>
              </a:r>
            </a:p>
          </p:txBody>
        </p:sp>
        <p:sp>
          <p:nvSpPr>
            <p:cNvPr id="242" name="Shape 242"/>
            <p:cNvSpPr/>
            <p:nvPr/>
          </p:nvSpPr>
          <p:spPr>
            <a:xfrm flipH="1" flipV="1">
              <a:off x="6645564" y="479907"/>
              <a:ext cx="45829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3" name="Shape 243"/>
            <p:cNvSpPr/>
            <p:nvPr/>
          </p:nvSpPr>
          <p:spPr>
            <a:xfrm flipH="1">
              <a:off x="6645564" y="1154271"/>
              <a:ext cx="45829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" name="Shape 244"/>
            <p:cNvSpPr/>
            <p:nvPr/>
          </p:nvSpPr>
          <p:spPr>
            <a:xfrm flipH="1">
              <a:off x="6645564" y="1784952"/>
              <a:ext cx="45829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108294" y="491405"/>
              <a:ext cx="555130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108294" y="1724119"/>
              <a:ext cx="555130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1959" indent="-441959" defTabSz="1126997">
              <a:spcBef>
                <a:spcPts val="600"/>
              </a:spcBef>
              <a:defRPr sz="2958"/>
            </a:pPr>
            <a:r>
              <a:t>Substrate Protocol for User Datagrams (SPUD) in the IETF: spud@ietf.org</a:t>
            </a:r>
          </a:p>
          <a:p>
            <a:pPr lvl="1" marL="756856" indent="-441959" defTabSz="1126997">
              <a:spcBef>
                <a:spcPts val="600"/>
              </a:spcBef>
              <a:defRPr sz="2436"/>
            </a:pPr>
            <a:r>
              <a:t>draft-trammell-spud-req</a:t>
            </a:r>
          </a:p>
          <a:p>
            <a:pPr lvl="1" marL="756856" indent="-441959" defTabSz="1126997">
              <a:spcBef>
                <a:spcPts val="600"/>
              </a:spcBef>
              <a:defRPr sz="2436"/>
            </a:pPr>
            <a:r>
              <a:t>draft-kuehlewind-spud-use-cases</a:t>
            </a:r>
          </a:p>
          <a:p>
            <a:pPr lvl="1" marL="756856" indent="-441959" defTabSz="1126997">
              <a:spcBef>
                <a:spcPts val="600"/>
              </a:spcBef>
              <a:defRPr sz="2436"/>
            </a:pPr>
            <a:r>
              <a:t>draft-hildebrand-spud-prototype</a:t>
            </a:r>
          </a:p>
          <a:p>
            <a:pPr marL="441959" indent="-441959" defTabSz="1126997">
              <a:spcBef>
                <a:spcPts val="600"/>
              </a:spcBef>
              <a:defRPr sz="2958"/>
            </a:pPr>
            <a:r>
              <a:t>IAB Stack Evolution Program</a:t>
            </a:r>
          </a:p>
          <a:p>
            <a:pPr lvl="1" marL="756856" indent="-441959" defTabSz="1126997">
              <a:spcBef>
                <a:spcPts val="600"/>
              </a:spcBef>
              <a:defRPr sz="2523"/>
            </a:pPr>
            <a:r>
              <a:t>Workshop on Stack Evolution in a Middlebox Internet (SEMI) 2015 [RFC7663]</a:t>
            </a:r>
          </a:p>
          <a:p>
            <a:pPr lvl="1" marL="756856" indent="-441959" defTabSz="1126997">
              <a:spcBef>
                <a:spcPts val="600"/>
              </a:spcBef>
              <a:defRPr sz="2523"/>
            </a:pPr>
            <a:r>
              <a:t>B. Trammell, J. Hildebrand: Evolving Transport in the Internet</a:t>
            </a:r>
          </a:p>
          <a:p>
            <a:pPr marL="441959" indent="-441959" defTabSz="1126997">
              <a:spcBef>
                <a:spcPts val="600"/>
              </a:spcBef>
              <a:defRPr sz="2958"/>
            </a:pPr>
            <a:r>
              <a:t>IRTF research group on Measurement and Analysis for Protocols (MAPRG): maprg@irtf.org</a:t>
            </a:r>
          </a:p>
          <a:p>
            <a:pPr marL="441959" indent="-441959" defTabSz="1126997">
              <a:spcBef>
                <a:spcPts val="600"/>
              </a:spcBef>
              <a:defRPr sz="2958"/>
            </a:pPr>
            <a:r>
              <a:t>MAMI webpage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mami-project.eu</a:t>
            </a:r>
            <a:r>
              <a:t>) or twitter (@mamiproject)</a:t>
            </a: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1282446">
              <a:spcBef>
                <a:spcPts val="1100"/>
              </a:spcBef>
              <a:defRPr sz="3762"/>
            </a:pPr>
            <a:r>
              <a:t>The MAMI Project</a:t>
            </a:r>
          </a:p>
          <a:p>
            <a:pPr defTabSz="1282446">
              <a:defRPr sz="2772"/>
            </a:pPr>
            <a:r>
              <a:t>Measurement and Architecture for a Middleboxed Internet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431799" indent="-431799" defTabSz="1101090">
              <a:spcBef>
                <a:spcPts val="500"/>
              </a:spcBef>
              <a:defRPr sz="2465"/>
            </a:pPr>
          </a:p>
          <a:p>
            <a:pPr marL="431799" indent="-431799" defTabSz="1101090">
              <a:spcBef>
                <a:spcPts val="500"/>
              </a:spcBef>
              <a:defRPr sz="2465"/>
            </a:pPr>
            <a:r>
              <a:t>Strong interaction with relevant standards organizations for impact on deployment</a:t>
            </a:r>
          </a:p>
          <a:p>
            <a:pPr marL="431799" indent="-431799" defTabSz="1101090">
              <a:spcBef>
                <a:spcPts val="500"/>
              </a:spcBef>
              <a:defRPr sz="2465"/>
            </a:pPr>
            <a:r>
              <a:t>FIRE testbed (MONROE) support for measurement as well as experimentation, </a:t>
            </a:r>
            <a:br/>
            <a:r>
              <a:t>especially on mobile broadband access networks</a:t>
            </a:r>
          </a:p>
          <a:p>
            <a:pPr marL="431799" indent="-431799" defTabSz="1101090">
              <a:spcBef>
                <a:spcPts val="500"/>
              </a:spcBef>
              <a:defRPr sz="2465"/>
            </a:pPr>
            <a:r>
              <a:t>Learn more at </a:t>
            </a:r>
            <a:r>
              <a:rPr b="1"/>
              <a:t>http://mami-project.eu/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1" name="architecture-tex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6428" y="2791108"/>
            <a:ext cx="2331944" cy="2647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experimentation-text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1468" y="2753143"/>
            <a:ext cx="2859961" cy="2723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measurement2-tex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2573" y="2804176"/>
            <a:ext cx="2331944" cy="262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576684" y="5416583"/>
            <a:ext cx="35637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of deployed middleboxes</a:t>
            </a:r>
          </a:p>
        </p:txBody>
      </p:sp>
      <p:sp>
        <p:nvSpPr>
          <p:cNvPr id="165" name="Shape 165"/>
          <p:cNvSpPr/>
          <p:nvPr/>
        </p:nvSpPr>
        <p:spPr>
          <a:xfrm>
            <a:off x="4629119" y="5416583"/>
            <a:ext cx="371581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middlebox cooperation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8827745" y="5435633"/>
            <a:ext cx="346740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of use case applicability </a:t>
            </a:r>
            <a:br/>
            <a:r>
              <a:t>and deployability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need explicit middlebox cooperation?</a:t>
            </a:r>
          </a:p>
          <a:p>
            <a:pPr/>
          </a:p>
          <a:p>
            <a:pPr/>
            <a:r>
              <a:t>Why do we need a shim layer for this?</a:t>
            </a:r>
          </a:p>
          <a:p>
            <a:pPr/>
          </a:p>
          <a:p>
            <a:pPr/>
            <a:r>
              <a:t>Is it deployable?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Shape 171"/>
          <p:cNvSpPr/>
          <p:nvPr/>
        </p:nvSpPr>
        <p:spPr>
          <a:xfrm>
            <a:off x="459367" y="5532465"/>
            <a:ext cx="8331226" cy="12046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08000" indent="-508000">
              <a:lnSpc>
                <a:spcPct val="120000"/>
              </a:lnSpc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400"/>
            </a:pPr>
            <a:r>
              <a:t>How do we have to design the protocol </a:t>
            </a:r>
            <a:br/>
            <a:r>
              <a:t>to make it deployable?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explicit middlebox cooperation?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8157" indent="-568157">
              <a:buClrTx/>
              <a:buSzPct val="100000"/>
              <a:buAutoNum type="alphaUcPeriod" startAt="1"/>
            </a:pPr>
            <a:r>
              <a:t>Deployment problems of new protocols and protocol extension due to ossification in the Internet, e.g.</a:t>
            </a:r>
          </a:p>
          <a:p>
            <a:pPr lvl="1" marL="721894" indent="-340894">
              <a:buSzPct val="100000"/>
            </a:pPr>
            <a:r>
              <a:t>Multipath TCP</a:t>
            </a:r>
          </a:p>
          <a:p>
            <a:pPr lvl="1" marL="721894" indent="-340894">
              <a:buSzPct val="100000"/>
            </a:pPr>
            <a:r>
              <a:t>QUIC (over UDP)</a:t>
            </a:r>
          </a:p>
          <a:p>
            <a:pPr lvl="1" marL="721894" indent="-340894">
              <a:buSzPct val="100000"/>
            </a:pPr>
          </a:p>
          <a:p>
            <a:pPr marL="568157" indent="-568157">
              <a:buClrTx/>
              <a:buSzPct val="100000"/>
              <a:buAutoNum type="alphaUcPeriod" startAt="1"/>
            </a:pPr>
            <a:r>
              <a:t>Operation and management of in-network functionality hindered due to increasing deployment of encryption, e.g.</a:t>
            </a:r>
          </a:p>
          <a:p>
            <a:pPr lvl="1" marL="721894" indent="-340894">
              <a:buSzPct val="100000"/>
            </a:pPr>
            <a:r>
              <a:t>firewalls using port mapping or DPI</a:t>
            </a:r>
          </a:p>
          <a:p>
            <a:pPr lvl="1" marL="721894" indent="-340894">
              <a:buSzPct val="100000"/>
            </a:pPr>
            <a:r>
              <a:t>performance enhancements in mobile networks</a:t>
            </a:r>
          </a:p>
        </p:txBody>
      </p:sp>
      <p:sp>
        <p:nvSpPr>
          <p:cNvPr id="175" name="Shape 175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5333351" y="2755900"/>
            <a:ext cx="7374851" cy="4526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50800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Transport layer: end-to-end </a:t>
            </a:r>
            <a:r>
              <a:t>sockets</a:t>
            </a:r>
            <a:endParaRPr b="1" i="1"/>
          </a:p>
          <a:p>
            <a:pPr lvl="1" marL="86995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flow information</a:t>
            </a:r>
          </a:p>
          <a:p>
            <a:pPr>
              <a:spcBef>
                <a:spcPts val="700"/>
              </a:spcBef>
              <a:defRPr sz="3200"/>
            </a:pPr>
          </a:p>
          <a:p>
            <a:pPr>
              <a:spcBef>
                <a:spcPts val="700"/>
              </a:spcBef>
              <a:defRPr sz="3200"/>
            </a:pPr>
          </a:p>
          <a:p>
            <a:pPr marL="50800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Internet layer: hop-by-hop handling</a:t>
            </a:r>
          </a:p>
          <a:p>
            <a:pPr lvl="1" marL="86995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per-packet information</a:t>
            </a:r>
          </a:p>
        </p:txBody>
      </p:sp>
      <p:sp>
        <p:nvSpPr>
          <p:cNvPr id="178" name="Shape 178"/>
          <p:cNvSpPr/>
          <p:nvPr/>
        </p:nvSpPr>
        <p:spPr>
          <a:xfrm>
            <a:off x="5319234" y="6128146"/>
            <a:ext cx="6916065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6995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stateless and simple processing </a:t>
            </a:r>
            <a:br/>
            <a:r>
              <a:t>in the middle</a:t>
            </a:r>
          </a:p>
        </p:txBody>
      </p:sp>
      <p:sp>
        <p:nvSpPr>
          <p:cNvPr id="179" name="Shape 179"/>
          <p:cNvSpPr/>
          <p:nvPr/>
        </p:nvSpPr>
        <p:spPr>
          <a:xfrm>
            <a:off x="5321325" y="3818067"/>
            <a:ext cx="6705550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6995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stateful and ‚smart‘ processing </a:t>
            </a:r>
            <a:br/>
            <a:r>
              <a:t>at the edge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 new shim layer?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2033" y="2687767"/>
            <a:ext cx="30226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5944" y="3779967"/>
            <a:ext cx="33782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5944" y="4884867"/>
            <a:ext cx="32766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2294" y="5989767"/>
            <a:ext cx="3467101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2844" y="4535617"/>
            <a:ext cx="44450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Group 189"/>
          <p:cNvGrpSpPr/>
          <p:nvPr/>
        </p:nvGrpSpPr>
        <p:grpSpPr>
          <a:xfrm rot="20400000">
            <a:off x="5931399" y="4078798"/>
            <a:ext cx="5849825" cy="1880513"/>
            <a:chOff x="0" y="0"/>
            <a:chExt cx="5849823" cy="1880511"/>
          </a:xfrm>
        </p:grpSpPr>
        <p:sp>
          <p:nvSpPr>
            <p:cNvPr id="188" name="Shape 188"/>
            <p:cNvSpPr/>
            <p:nvPr/>
          </p:nvSpPr>
          <p:spPr>
            <a:xfrm>
              <a:off x="38100" y="38100"/>
              <a:ext cx="5773624" cy="180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4200">
                  <a:solidFill>
                    <a:schemeClr val="accent5">
                      <a:lumOff val="-8078"/>
                    </a:schemeClr>
                  </a:solidFill>
                </a:defRPr>
              </a:pPr>
              <a:r>
                <a:t>Missing:</a:t>
              </a:r>
            </a:p>
            <a:p>
              <a:pPr algn="ctr">
                <a:defRPr b="1" sz="3200">
                  <a:solidFill>
                    <a:schemeClr val="accent5">
                      <a:lumOff val="-8078"/>
                    </a:schemeClr>
                  </a:solidFill>
                </a:defRPr>
              </a:pPr>
              <a:r>
                <a:t>Per-flow information for </a:t>
              </a:r>
            </a:p>
            <a:p>
              <a:pPr algn="ctr">
                <a:defRPr b="1" sz="3200">
                  <a:solidFill>
                    <a:schemeClr val="accent5">
                      <a:lumOff val="-8078"/>
                    </a:schemeClr>
                  </a:solidFill>
                </a:defRPr>
              </a:pPr>
              <a:r>
                <a:t>stateful in-network functions</a:t>
              </a:r>
            </a:p>
          </p:txBody>
        </p:sp>
        <p:pic>
          <p:nvPicPr>
            <p:cNvPr id="187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5849825" cy="1880513"/>
            </a:xfrm>
            <a:prstGeom prst="rect">
              <a:avLst/>
            </a:prstGeom>
            <a:effectLst/>
          </p:spPr>
        </p:pic>
      </p:grpSp>
      <p:sp>
        <p:nvSpPr>
          <p:cNvPr id="190" name="Shape 190"/>
          <p:cNvSpPr/>
          <p:nvPr/>
        </p:nvSpPr>
        <p:spPr>
          <a:xfrm>
            <a:off x="704900" y="7606694"/>
            <a:ext cx="10761829" cy="1118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08000" indent="-508000">
              <a:buSzPct val="100000"/>
              <a:buChar char="➡"/>
              <a:defRPr sz="3400"/>
            </a:pPr>
            <a:r>
              <a:rPr b="1"/>
              <a:t>Path layer</a:t>
            </a:r>
            <a:r>
              <a:t> for explicit cooperation with middleboxes</a:t>
            </a:r>
            <a:br/>
            <a:r>
              <a:t>instead of implicit assumptions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  <p:bldP build="whole" bldLvl="1" animBg="1" rev="0" advAuto="0" spid="189" grpId="3"/>
      <p:bldP build="whole" bldLvl="1" animBg="1" rev="0" advAuto="0" spid="186" grpId="4"/>
      <p:bldP build="whole" bldLvl="1" animBg="1" rev="0" advAuto="0" spid="178" grpId="2"/>
      <p:bldP build="whole" bldLvl="1" animBg="1" rev="0" advAuto="0" spid="190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Layer: </a:t>
            </a:r>
            <a:br/>
            <a:r>
              <a:t>(Basic) Functional Requirements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Grouping of packets into flows</a:t>
            </a:r>
          </a:p>
          <a:p>
            <a:pPr/>
          </a:p>
          <a:p>
            <a:pPr/>
            <a:r>
              <a:t>Extensibility to provide per-flow </a:t>
            </a:r>
            <a:br/>
            <a:r>
              <a:t>network information</a:t>
            </a:r>
          </a:p>
          <a:p>
            <a:pPr/>
          </a:p>
          <a:p>
            <a:pPr/>
            <a:r>
              <a:t>Explicit feedback channel</a:t>
            </a:r>
            <a:br/>
            <a:r>
              <a:t>from middlebox to endpoint</a:t>
            </a:r>
            <a:b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5" name="feedbac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4828" y="6050125"/>
            <a:ext cx="5350263" cy="16504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1" name="Group 201"/>
          <p:cNvGrpSpPr/>
          <p:nvPr/>
        </p:nvGrpSpPr>
        <p:grpSpPr>
          <a:xfrm>
            <a:off x="8255000" y="2921000"/>
            <a:ext cx="3810000" cy="2286000"/>
            <a:chOff x="0" y="0"/>
            <a:chExt cx="3810000" cy="2286000"/>
          </a:xfrm>
        </p:grpSpPr>
        <p:sp>
          <p:nvSpPr>
            <p:cNvPr id="196" name="Shape 196"/>
            <p:cNvSpPr/>
            <p:nvPr/>
          </p:nvSpPr>
          <p:spPr>
            <a:xfrm>
              <a:off x="0" y="444500"/>
              <a:ext cx="3810000" cy="4445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/>
            </a:lstStyle>
            <a:p>
              <a:pPr/>
              <a:r>
                <a:t>group/tube/flow id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889000"/>
              <a:ext cx="1239901" cy="444500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/>
            </a:lstStyle>
            <a:p>
              <a:pPr/>
              <a:r>
                <a:t>resv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1841500"/>
              <a:ext cx="3810000" cy="444500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/>
            </a:lstStyle>
            <a:p>
              <a:pPr/>
              <a:r>
                <a:t>checksum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889000"/>
              <a:ext cx="3810000" cy="13970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/>
            </a:lstStyle>
            <a:p>
              <a:pPr/>
              <a:r>
                <a:t>option space …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0"/>
              <a:ext cx="3810000" cy="4445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/>
            </a:lstStyle>
            <a:p>
              <a:pPr/>
              <a:r>
                <a:t>magic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should I trust what you say about your flows?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7359" indent="-467359" defTabSz="1191768">
              <a:spcBef>
                <a:spcPts val="600"/>
              </a:spcBef>
              <a:defRPr sz="3128"/>
            </a:pPr>
            <a:r>
              <a:rPr b="1"/>
              <a:t>Default</a:t>
            </a:r>
            <a:r>
              <a:t>: </a:t>
            </a:r>
            <a:r>
              <a:rPr i="1"/>
              <a:t>trust but verify</a:t>
            </a:r>
            <a:endParaRPr i="1"/>
          </a:p>
          <a:p>
            <a:pPr lvl="1" marL="800354" indent="-467359" defTabSz="1191768">
              <a:spcBef>
                <a:spcPts val="600"/>
              </a:spcBef>
              <a:defRPr sz="3128"/>
            </a:pPr>
            <a:r>
              <a:t>declarative signaling: </a:t>
            </a:r>
            <a:r>
              <a:rPr b="1"/>
              <a:t>no</a:t>
            </a:r>
            <a:r>
              <a:t> negotiation, </a:t>
            </a:r>
            <a:r>
              <a:rPr b="1"/>
              <a:t>no</a:t>
            </a:r>
            <a:r>
              <a:t> guarantees</a:t>
            </a:r>
          </a:p>
          <a:p>
            <a:pPr lvl="1" marL="800354" indent="-467359" defTabSz="1191768">
              <a:spcBef>
                <a:spcPts val="600"/>
              </a:spcBef>
              <a:defRPr sz="3128"/>
            </a:pPr>
            <a:r>
              <a:t>the best way to prevent cheating is to make it useless to do so</a:t>
            </a:r>
          </a:p>
          <a:p>
            <a:pPr lvl="1" marL="800354" indent="-467359" defTabSz="1191768">
              <a:spcBef>
                <a:spcPts val="600"/>
              </a:spcBef>
              <a:defRPr sz="3128"/>
            </a:pPr>
            <a:r>
              <a:t>minimize the information exposed!</a:t>
            </a:r>
          </a:p>
          <a:p>
            <a:pPr lvl="1" marL="800354" indent="-467359" defTabSz="1191768">
              <a:spcBef>
                <a:spcPts val="600"/>
              </a:spcBef>
              <a:defRPr sz="3128"/>
            </a:pPr>
          </a:p>
          <a:p>
            <a:pPr marL="467359" indent="-467359" defTabSz="1191768">
              <a:spcBef>
                <a:spcPts val="600"/>
              </a:spcBef>
              <a:defRPr sz="3128"/>
            </a:pPr>
            <a:r>
              <a:t>Leverage existing trust relationships for higher-assurance declarations</a:t>
            </a:r>
          </a:p>
          <a:p>
            <a:pPr lvl="1" marL="800354" indent="-467359" defTabSz="1191768">
              <a:spcBef>
                <a:spcPts val="600"/>
              </a:spcBef>
              <a:defRPr sz="3128"/>
            </a:pPr>
            <a:r>
              <a:t>e.g. your enterprise firewall, access network middleboxes, etc.</a:t>
            </a: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1:</a:t>
            </a:r>
          </a:p>
          <a:p>
            <a:pPr/>
            <a:r>
              <a:t>Firewall Traversal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82446">
              <a:spcBef>
                <a:spcPts val="600"/>
              </a:spcBef>
              <a:buClrTx/>
              <a:buSzTx/>
              <a:buNone/>
              <a:defRPr b="1" sz="3366"/>
            </a:pPr>
            <a:r>
              <a:t>Problem</a:t>
            </a:r>
          </a:p>
          <a:p>
            <a:pPr lvl="2" marL="0" indent="452627" defTabSz="1282446">
              <a:spcBef>
                <a:spcPts val="600"/>
              </a:spcBef>
              <a:buClrTx/>
              <a:buSzTx/>
              <a:buNone/>
              <a:defRPr sz="3366"/>
            </a:pPr>
            <a:r>
              <a:t>UDP often blocked as it is hard to maintain state</a:t>
            </a:r>
          </a:p>
          <a:p>
            <a:pPr marL="0" indent="0" defTabSz="1282446">
              <a:spcBef>
                <a:spcPts val="600"/>
              </a:spcBef>
              <a:buClrTx/>
              <a:buSzTx/>
              <a:buNone/>
              <a:defRPr b="1" sz="3366"/>
            </a:pPr>
            <a:r>
              <a:t>Needed</a:t>
            </a:r>
          </a:p>
          <a:p>
            <a:pPr lvl="1" marL="861250" indent="-502919" defTabSz="1282446">
              <a:spcBef>
                <a:spcPts val="600"/>
              </a:spcBef>
              <a:defRPr sz="3366"/>
            </a:pPr>
            <a:r>
              <a:t>group ID</a:t>
            </a:r>
          </a:p>
          <a:p>
            <a:pPr lvl="1" marL="861250" indent="-502919" defTabSz="1282446">
              <a:spcBef>
                <a:spcPts val="600"/>
              </a:spcBef>
              <a:defRPr sz="3366"/>
            </a:pPr>
            <a:r>
              <a:t>start/stop signal and confirmation by receiver (‚SYN/ACK’)</a:t>
            </a:r>
          </a:p>
          <a:p>
            <a:pPr marL="0" indent="0" defTabSz="1282446">
              <a:spcBef>
                <a:spcPts val="600"/>
              </a:spcBef>
              <a:buClrTx/>
              <a:buSzTx/>
              <a:buNone/>
              <a:defRPr b="1" sz="3366"/>
            </a:pPr>
            <a:r>
              <a:t>Action</a:t>
            </a:r>
          </a:p>
          <a:p>
            <a:pPr lvl="1" marL="861250" indent="-502919" defTabSz="1282446">
              <a:spcBef>
                <a:spcPts val="600"/>
              </a:spcBef>
              <a:defRPr sz="3366"/>
            </a:pPr>
            <a:r>
              <a:t>firewall can forward first packet and set up state based on confirmation from receiver</a:t>
            </a:r>
          </a:p>
          <a:p>
            <a:pPr lvl="1" marL="861250" indent="-502919" defTabSz="1282446">
              <a:spcBef>
                <a:spcPts val="600"/>
              </a:spcBef>
              <a:defRPr sz="3366"/>
            </a:pPr>
            <a:r>
              <a:t>group ID must be large enough to not be guessable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</a:t>
            </a:r>
          </a:p>
          <a:p>
            <a:pPr/>
            <a:r>
              <a:t>Low Latency Support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b="1"/>
            </a:pPr>
            <a:r>
              <a:t>Problem</a:t>
            </a:r>
          </a:p>
          <a:p>
            <a:pPr lvl="2" marL="0" indent="457200">
              <a:buClrTx/>
              <a:buSzTx/>
              <a:buNone/>
            </a:pPr>
            <a:r>
              <a:t>Network service not optimized for latency sensitive traffic</a:t>
            </a:r>
          </a:p>
          <a:p>
            <a:pPr marL="0" indent="0">
              <a:buClrTx/>
              <a:buSzTx/>
              <a:buNone/>
              <a:defRPr b="1"/>
            </a:pPr>
            <a:r>
              <a:t>Needed</a:t>
            </a:r>
          </a:p>
          <a:p>
            <a:pPr lvl="2" marL="0" indent="457200">
              <a:buClrTx/>
              <a:buSzTx/>
              <a:buNone/>
            </a:pPr>
            <a:r>
              <a:t>Flag to signal loss sensitivity vs. latency sensitivity </a:t>
            </a:r>
          </a:p>
          <a:p>
            <a:pPr marL="0" indent="0">
              <a:buClrTx/>
              <a:buSzTx/>
              <a:buNone/>
              <a:defRPr b="1"/>
            </a:pPr>
            <a:r>
              <a:t>Action</a:t>
            </a:r>
          </a:p>
          <a:p>
            <a:pPr lvl="1" marL="869950" indent="-508000"/>
            <a:r>
              <a:t>network device can treat latency sensitive traffic differently, e.g. in a separate smaller queue</a:t>
            </a:r>
          </a:p>
          <a:p>
            <a:pPr lvl="1" marL="869950" indent="-508000"/>
            <a:r>
              <a:t>trade-off between loss and latency gives no incentive to lie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