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8" autoAdjust="0"/>
    <p:restoredTop sz="76312"/>
  </p:normalViewPr>
  <p:slideViewPr>
    <p:cSldViewPr snapToGrid="0">
      <p:cViewPr>
        <p:scale>
          <a:sx n="20" d="100"/>
          <a:sy n="20" d="100"/>
        </p:scale>
        <p:origin x="1344" y="14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146875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02" y="666000"/>
            <a:ext cx="6644351" cy="3239875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565383" y="401064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1850281" y="4010644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mami-project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947035" y="10839438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middleboxes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480892" y="10839438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for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</a:t>
            </a:r>
            <a:r>
              <a:rPr sz="4800" dirty="0">
                <a:latin typeface="Helvetica Neue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63850" y="10839438"/>
            <a:ext cx="96116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sz="4800" dirty="0" smtClean="0">
                <a:latin typeface="Helvetica Neue"/>
                <a:cs typeface="Arial" panose="020B0604020202020204" pitchFamily="34" charset="0"/>
              </a:rPr>
              <a:t>for Internet-scale </a:t>
            </a:r>
            <a:r>
              <a:rPr sz="4800" dirty="0" err="1" smtClean="0">
                <a:latin typeface="Helvetica Neue"/>
                <a:cs typeface="Arial" panose="020B0604020202020204" pitchFamily="34" charset="0"/>
              </a:rPr>
              <a:t>deployability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738909" y="9674247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7168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596582" y="9674247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88082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66664" y="9680186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78902" y="5585939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Abgerundetes Rechteck 35"/>
          <p:cNvSpPr/>
          <p:nvPr/>
        </p:nvSpPr>
        <p:spPr>
          <a:xfrm>
            <a:off x="986400" y="12895956"/>
            <a:ext cx="13320000" cy="23768513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3585" y="12349266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5882082" y="26767345"/>
            <a:ext cx="13320000" cy="9897124"/>
          </a:xfrm>
          <a:prstGeom prst="roundRect">
            <a:avLst/>
          </a:prstGeom>
          <a:noFill/>
          <a:ln w="127000">
            <a:solidFill>
              <a:srgbClr val="8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76586" y="26026825"/>
            <a:ext cx="2190750" cy="232057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Abgerundetes Rechteck 43"/>
          <p:cNvSpPr/>
          <p:nvPr/>
        </p:nvSpPr>
        <p:spPr>
          <a:xfrm>
            <a:off x="15882082" y="12851947"/>
            <a:ext cx="13320000" cy="12744971"/>
          </a:xfrm>
          <a:prstGeom prst="roundRect">
            <a:avLst/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76586" y="12394749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173"/>
          <p:cNvSpPr txBox="1">
            <a:spLocks/>
          </p:cNvSpPr>
          <p:nvPr/>
        </p:nvSpPr>
        <p:spPr>
          <a:xfrm>
            <a:off x="986400" y="15100369"/>
            <a:ext cx="13320000" cy="20708942"/>
          </a:xfrm>
          <a:prstGeom prst="rect">
            <a:avLst/>
          </a:prstGeom>
        </p:spPr>
        <p:txBody>
          <a:bodyPr lIns="450000" rIns="450000"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1550">
              <a:spcBef>
                <a:spcPts val="500"/>
              </a:spcBef>
              <a:buSzPct val="100000"/>
              <a:buNone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…)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endParaRPr lang="en-US" sz="24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of new measurement tools</a:t>
            </a: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	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5"/>
              </a:rPr>
              <a:t>https://github.com/mami-project/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analysis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Copycat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TCP/UDP differential on-path treatment 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(currently on ECN support)</a:t>
            </a:r>
          </a:p>
          <a:p>
            <a:pPr marL="652462" lvl="1" indent="-381000" defTabSz="971550">
              <a:spcBef>
                <a:spcPts val="500"/>
              </a:spcBef>
              <a:defRPr sz="2550"/>
            </a:pPr>
            <a:endParaRPr lang="de-DE" sz="2800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Public query interface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(end 2016) to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access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path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impairment data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</a:t>
            </a:r>
          </a:p>
          <a:p>
            <a:pPr marL="977900" lvl="1" indent="0" defTabSz="971550">
              <a:spcBef>
                <a:spcPts val="500"/>
              </a:spcBef>
              <a:buNone/>
              <a:defRPr sz="2550"/>
            </a:pP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271462" lvl="1" indent="0" defTabSz="971550">
              <a:spcBef>
                <a:spcPts val="500"/>
              </a:spcBef>
              <a:buNone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271462" lvl="1" indent="0" defTabSz="971550">
              <a:spcBef>
                <a:spcPts val="500"/>
              </a:spcBef>
              <a:buNone/>
              <a:defRPr sz="2550"/>
            </a:pP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de-DE" sz="3200" dirty="0" smtClean="0">
                <a:latin typeface="Helvetica Neue"/>
                <a:cs typeface="Helvetica" panose="020B0604020202020204" pitchFamily="34" charset="0"/>
              </a:rPr>
              <a:t>Common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data model for all </a:t>
            </a: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observations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of path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conditions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time of observation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p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path to which observation applies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condition observed, e.g. “feature X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  <a:sym typeface="Wingdings"/>
              </a:rPr>
              <a:t>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packet loss”</a:t>
            </a:r>
          </a:p>
          <a:p>
            <a:pPr marL="1260475" lvl="1" indent="-441325" defTabSz="971550"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vector of condition-specific values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5882082" y="15097294"/>
            <a:ext cx="13320000" cy="10125849"/>
          </a:xfrm>
          <a:prstGeom prst="rect">
            <a:avLst/>
          </a:prstGeom>
        </p:spPr>
        <p:txBody>
          <a:bodyPr wrap="square" lIns="450000" rIns="450000">
            <a:spAutoFit/>
          </a:bodyPr>
          <a:lstStyle/>
          <a:p>
            <a:pPr>
              <a:buClrTx/>
              <a:buSzPct val="100000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 fully encrypted!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Implements a </a:t>
            </a:r>
            <a:r>
              <a:rPr lang="en-US" sz="3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layer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within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Internet architecture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Tx/>
              <a:buSzPct val="100000"/>
              <a:defRPr b="1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Flexible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via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layers/protocols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with explicit support for the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as a first-order concept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standardization activities </a:t>
            </a:r>
          </a:p>
          <a:p>
            <a:pPr marL="725488" lvl="1">
              <a:tabLst>
                <a:tab pos="725488" algn="l"/>
              </a:tabLst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coordination with industry and transition to practice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(IETF Transport Area, IAB Stack Evolution Program)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3740033" y="17005815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588452" y="21094648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882082" y="29702030"/>
            <a:ext cx="13319999" cy="6678751"/>
          </a:xfrm>
          <a:prstGeom prst="rect">
            <a:avLst/>
          </a:prstGeom>
          <a:noFill/>
        </p:spPr>
        <p:txBody>
          <a:bodyPr wrap="square" lIns="450000" rIns="450000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Implementation and  testing of MCP/TLF software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Testing applicability of MCP in the Internet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Functional testing of </a:t>
            </a:r>
            <a:r>
              <a:rPr lang="en-US" sz="3200" dirty="0" err="1">
                <a:latin typeface="Helvetica Neue"/>
                <a:cs typeface="Helvetica" panose="020B0604020202020204" pitchFamily="34" charset="0"/>
              </a:rPr>
              <a:t>middlebox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implementation in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 NFV- based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network</a:t>
            </a:r>
          </a:p>
          <a:p>
            <a:pPr marL="571500" indent="-571500">
              <a:buFont typeface="Arial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current challenges to the Internet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Congestion management in 4G/5G networks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 latency support for end-to-end applications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Gateways for in-network privacy protection</a:t>
            </a:r>
          </a:p>
          <a:p>
            <a:pPr marL="2325365" lvl="1" indent="-571500">
              <a:buFont typeface="Arial" charset="0"/>
              <a:buChar char="•"/>
            </a:pP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Leveraging FIRE </a:t>
            </a:r>
            <a:r>
              <a:rPr lang="en-US" sz="3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testbeds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real-world experience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MONROE provides access to a variety of  European broadband and mobile carriers</a:t>
            </a:r>
          </a:p>
        </p:txBody>
      </p:sp>
      <p:grpSp>
        <p:nvGrpSpPr>
          <p:cNvPr id="69" name="Group 194"/>
          <p:cNvGrpSpPr/>
          <p:nvPr/>
        </p:nvGrpSpPr>
        <p:grpSpPr>
          <a:xfrm>
            <a:off x="1773264" y="30183290"/>
            <a:ext cx="11746272" cy="3000836"/>
            <a:chOff x="0" y="0"/>
            <a:chExt cx="9900001" cy="2462598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rPr dirty="0"/>
                <a:t>active A/B test</a:t>
              </a:r>
            </a:p>
            <a:p>
              <a:pPr algn="ctr">
                <a:defRPr sz="1800"/>
              </a:pPr>
              <a:r>
                <a:rPr dirty="0"/>
                <a:t>(</a:t>
              </a:r>
              <a:r>
                <a:rPr dirty="0" err="1"/>
                <a:t>PathSpider</a:t>
              </a:r>
              <a:r>
                <a:rPr dirty="0"/>
                <a:t>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82042" y="13314879"/>
            <a:ext cx="1052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To understand </a:t>
            </a:r>
            <a:r>
              <a:rPr lang="en-US" sz="44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 impairment,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we must first measure it.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76220" y="13316400"/>
            <a:ext cx="1173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Then we adjust the Internet architecture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for explicit cooperation with path elements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86716" y="27172859"/>
            <a:ext cx="11984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Finally, we verify that new protocols</a:t>
            </a:r>
          </a:p>
          <a:p>
            <a:pPr algn="ctr"/>
            <a:r>
              <a:rPr lang="en-US" sz="4400" b="1" i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an coexist and be incrementally deployed 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in today’s Internet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0240" y="37528505"/>
            <a:ext cx="25666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latin typeface="Helvetica Neue" charset="0"/>
                <a:ea typeface="Helvetica Neue" charset="0"/>
                <a:cs typeface="Helvetica Neue" charset="0"/>
              </a:rPr>
              <a:t>Learn more, and follow our progress: https://</a:t>
            </a:r>
            <a:r>
              <a:rPr lang="en-US" sz="66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mami-project.eu</a:t>
            </a:r>
            <a:endParaRPr lang="en-US" sz="6600" b="1" i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Shape 168"/>
          <p:cNvSpPr/>
          <p:nvPr/>
        </p:nvSpPr>
        <p:spPr>
          <a:xfrm>
            <a:off x="3523684" y="22253951"/>
            <a:ext cx="29671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sz="3200" i="1" dirty="0" smtClean="0">
                <a:latin typeface="Helvetica Neue"/>
                <a:cs typeface="Arial" panose="020B0604020202020204" pitchFamily="34" charset="0"/>
              </a:rPr>
              <a:t>The end-to-end</a:t>
            </a:r>
          </a:p>
          <a:p>
            <a:pPr algn="ctr"/>
            <a:r>
              <a:rPr lang="en-US" sz="3200" i="1" dirty="0" smtClean="0">
                <a:latin typeface="Helvetica Neue"/>
                <a:cs typeface="Arial" panose="020B0604020202020204" pitchFamily="34" charset="0"/>
              </a:rPr>
              <a:t>ideal</a:t>
            </a:r>
            <a:endParaRPr sz="3200" i="1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51" name="Shape 168"/>
          <p:cNvSpPr/>
          <p:nvPr/>
        </p:nvSpPr>
        <p:spPr>
          <a:xfrm>
            <a:off x="7835125" y="22252844"/>
            <a:ext cx="4069447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en-US" sz="3200" i="1" dirty="0" smtClean="0">
                <a:latin typeface="Helvetica Neue"/>
                <a:cs typeface="Arial" panose="020B0604020202020204" pitchFamily="34" charset="0"/>
              </a:rPr>
              <a:t>Today’s </a:t>
            </a:r>
            <a:r>
              <a:rPr lang="en-US" sz="3200" i="1" dirty="0" err="1" smtClean="0">
                <a:latin typeface="Helvetica Neue"/>
                <a:cs typeface="Arial" panose="020B0604020202020204" pitchFamily="34" charset="0"/>
              </a:rPr>
              <a:t>middleboxed</a:t>
            </a:r>
            <a:r>
              <a:rPr lang="en-US" sz="3200" i="1" dirty="0" smtClean="0">
                <a:latin typeface="Helvetica Neue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3200" i="1" dirty="0" smtClean="0">
                <a:latin typeface="Helvetica Neue"/>
                <a:cs typeface="Arial" panose="020B0604020202020204" pitchFamily="34" charset="0"/>
              </a:rPr>
              <a:t>reality</a:t>
            </a:r>
            <a:endParaRPr sz="3200" i="1" dirty="0">
              <a:latin typeface="Helvetica Neue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0923" y="17469365"/>
            <a:ext cx="8737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214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Bauhaus 93</vt:lpstr>
      <vt:lpstr>Calibri</vt:lpstr>
      <vt:lpstr>Helvetica</vt:lpstr>
      <vt:lpstr>Helvetica Neue</vt:lpstr>
      <vt:lpstr>Wingdings</vt:lpstr>
      <vt:lpstr>Larissa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Microsoft Office User</cp:lastModifiedBy>
  <cp:revision>32</cp:revision>
  <dcterms:created xsi:type="dcterms:W3CDTF">2016-04-13T18:03:01Z</dcterms:created>
  <dcterms:modified xsi:type="dcterms:W3CDTF">2016-04-15T13:40:50Z</dcterms:modified>
</cp:coreProperties>
</file>