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5" y="7457904"/>
            <a:ext cx="12640083" cy="840359"/>
            <a:chOff x="-2" y="-1"/>
            <a:chExt cx="12640081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3" y="-2"/>
              <a:ext cx="4140005" cy="840359"/>
              <a:chOff x="0" y="-1"/>
              <a:chExt cx="4140003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961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2"/>
                <a:ext cx="4140004" cy="840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12697"/>
              <a:ext cx="4140005" cy="814959"/>
              <a:chOff x="0" y="-1"/>
              <a:chExt cx="4140003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0" y="12797"/>
              <a:ext cx="4140005" cy="814959"/>
              <a:chOff x="0" y="-1"/>
              <a:chExt cx="4140003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0"/>
            <a:ext cx="12052800" cy="149547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2" y="8612054"/>
            <a:ext cx="1169709" cy="7817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7" y="8478735"/>
            <a:ext cx="11695002" cy="9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703085" y="379077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5" cy="190661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G. Fairhurst &amp; I. Learmonth: WP3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828099" y="379077"/>
            <a:ext cx="1788023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5" cy="190595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264190" y="379077"/>
            <a:ext cx="2351931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5" cy="190595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5" y="8331133"/>
            <a:ext cx="12640083" cy="815059"/>
            <a:chOff x="-2" y="-2"/>
            <a:chExt cx="12640081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3" y="-3"/>
              <a:ext cx="4140005" cy="814959"/>
              <a:chOff x="0" y="-1"/>
              <a:chExt cx="4140003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3"/>
              <a:ext cx="4140005" cy="814959"/>
              <a:chOff x="0" y="-1"/>
              <a:chExt cx="4140003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0" y="97"/>
              <a:ext cx="4140005" cy="814959"/>
              <a:chOff x="0" y="-1"/>
              <a:chExt cx="4140003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30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8" cy="274575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8"/>
            <a:ext cx="12052800" cy="2255930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1" y="144943"/>
            <a:ext cx="969136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1"/>
            <a:ext cx="7685114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5" y="7241562"/>
            <a:ext cx="12640083" cy="815059"/>
            <a:chOff x="-2" y="-2"/>
            <a:chExt cx="12640081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3" y="-3"/>
              <a:ext cx="4140005" cy="814959"/>
              <a:chOff x="0" y="-1"/>
              <a:chExt cx="4140003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3"/>
              <a:ext cx="4140005" cy="814959"/>
              <a:chOff x="0" y="-1"/>
              <a:chExt cx="4140003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0" y="97"/>
              <a:ext cx="4140005" cy="814959"/>
              <a:chOff x="0" y="-1"/>
              <a:chExt cx="4140003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0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8" cy="876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30" cy="1055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7" y="8136642"/>
            <a:ext cx="12609061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7" y="9034240"/>
            <a:ext cx="12609061" cy="49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2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" name="Shape 4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6" cy="12209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60587" y="908193"/>
            <a:ext cx="9900002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3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80" y="9148031"/>
            <a:ext cx="330097" cy="31434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2" marR="0" indent="-470592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5" marR="0" indent="-47806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4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ools.ietf.org/html/draft-kuehlewind-spud-use-cases-00" TargetMode="External"/><Relationship Id="rId3" Type="http://schemas.openxmlformats.org/officeDocument/2006/relationships/hyperlink" Target="https://tools.ietf.org/html/draft-trammell-spud-req-01" TargetMode="External"/><Relationship Id="rId4" Type="http://schemas.openxmlformats.org/officeDocument/2006/relationships/hyperlink" Target="https://tools.ietf.org/html/draft-trammell-stackevo-explicit-coop-00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460800" y="700337"/>
            <a:ext cx="12052801" cy="2255928"/>
          </a:xfrm>
          <a:prstGeom prst="rect">
            <a:avLst/>
          </a:prstGeom>
        </p:spPr>
        <p:txBody>
          <a:bodyPr/>
          <a:lstStyle/>
          <a:p>
            <a:pPr/>
            <a:r>
              <a:t>Middlebox Cooperation</a:t>
            </a:r>
          </a:p>
        </p:txBody>
      </p:sp>
      <p:sp>
        <p:nvSpPr>
          <p:cNvPr id="156" name="Shape 156"/>
          <p:cNvSpPr/>
          <p:nvPr>
            <p:ph type="subTitle" sz="quarter" idx="1"/>
          </p:nvPr>
        </p:nvSpPr>
        <p:spPr>
          <a:xfrm>
            <a:off x="460800" y="3165300"/>
            <a:ext cx="12052801" cy="1495476"/>
          </a:xfrm>
          <a:prstGeom prst="rect">
            <a:avLst/>
          </a:prstGeom>
        </p:spPr>
        <p:txBody>
          <a:bodyPr/>
          <a:lstStyle/>
          <a:p>
            <a:pPr/>
            <a:r>
              <a:t>Gorry Fairhurst &amp; Iain Learmonth, University of Aberdeen, WP3 Lead</a:t>
            </a:r>
          </a:p>
          <a:p>
            <a:pPr/>
            <a:r>
              <a:t>3</a:t>
            </a:r>
            <a:r>
              <a:rPr baseline="30000"/>
              <a:t>rd</a:t>
            </a:r>
            <a:r>
              <a:t> March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757808">
              <a:defRPr sz="2340"/>
            </a:pPr>
            <a:r>
              <a:rPr sz="3420"/>
              <a:t>T3.1: Use Case Analysis and </a:t>
            </a:r>
            <a:br>
              <a:rPr sz="3420"/>
            </a:br>
            <a:r>
              <a:rPr sz="3420"/>
              <a:t>Requirement Definition (M1 - M6)</a:t>
            </a:r>
            <a:br/>
            <a:r>
              <a:rPr b="0" i="1" sz="1619"/>
              <a:t>Participants: ETH, TID, ZHAW, ALU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 marL="426719" indent="-426719" defTabSz="1088136">
              <a:spcBef>
                <a:spcPts val="500"/>
              </a:spcBef>
              <a:defRPr sz="2800"/>
            </a:pPr>
            <a:r>
              <a:t>Performing a detailed analysis of a set of use cases for MCP</a:t>
            </a:r>
          </a:p>
          <a:p>
            <a:pPr marL="426719" indent="-426719" defTabSz="1088136">
              <a:spcBef>
                <a:spcPts val="500"/>
              </a:spcBef>
              <a:defRPr sz="2800"/>
            </a:pPr>
            <a:r>
              <a:t>Developing the use cases:</a:t>
            </a:r>
            <a:endParaRPr sz="2600"/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Low-Latency Support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Privacy Protection Gateway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Congestion Management in Mobile Networks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optional: Multipath TCP Proxy</a:t>
            </a:r>
            <a:endParaRPr sz="2500"/>
          </a:p>
          <a:p>
            <a:pPr marL="426719" indent="-426719" defTabSz="1088136">
              <a:spcBef>
                <a:spcPts val="500"/>
              </a:spcBef>
              <a:defRPr sz="2800"/>
            </a:pPr>
            <a:r>
              <a:t>Contributing to standards:</a:t>
            </a:r>
            <a:endParaRPr sz="2600"/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https://tools.ietf.org/html/draft-kuehlewind-spud-use-cases-00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https://tools.ietf.org/html/draft-trammell-spud-req-01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</a:t>
            </a:r>
            <a:r>
              <a:rPr>
                <a:hlinkClick r:id="rId4" invalidUrl="" action="" tgtFrame="" tooltip="" history="1" highlightClick="0" endSnd="0"/>
              </a:rPr>
              <a:t>tools.ietf.org/html/draft-trammell-stackevo-explicit-coop-00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2400"/>
          </a:p>
          <a:p>
            <a:pPr lvl="1" marL="730756" indent="-426719" defTabSz="1088136">
              <a:spcBef>
                <a:spcPts val="500"/>
              </a:spcBef>
              <a:defRPr sz="2300"/>
            </a:pPr>
            <a:r>
              <a:t>The use cases and requirements documents are to be updated in the next weeks (before the IETF cut-off on Mar 28)</a:t>
            </a:r>
          </a:p>
        </p:txBody>
      </p:sp>
      <p:sp>
        <p:nvSpPr>
          <p:cNvPr id="163" name="Shape 163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3/2/2016</a:t>
            </a:r>
          </a:p>
        </p:txBody>
      </p:sp>
      <p:sp>
        <p:nvSpPr>
          <p:cNvPr id="164" name="Shape 164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676197">
              <a:defRPr sz="2070"/>
            </a:pPr>
            <a:r>
              <a:rPr sz="3420"/>
              <a:t>T3.5: Threat and Trust Analysis for </a:t>
            </a:r>
            <a:br>
              <a:rPr sz="3420"/>
            </a:br>
            <a:r>
              <a:rPr sz="3420"/>
              <a:t>Middlebox Cooperation (M1 - M30)</a:t>
            </a:r>
            <a:br/>
            <a:r>
              <a:rPr b="0" i="1" sz="1440"/>
              <a:t>Participants: TID, ALU, ZHAW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/>
            <a:r>
              <a:t>Developing a threat model to investigate confidentiality, integrity, authentication and trust issues</a:t>
            </a:r>
          </a:p>
          <a:p>
            <a:pPr/>
            <a:r>
              <a:t>Exploring security mechanisms and their applicability:</a:t>
            </a:r>
          </a:p>
          <a:p>
            <a:pPr lvl="1" marL="804862" indent="-442912">
              <a:defRPr sz="2800"/>
            </a:pPr>
            <a:r>
              <a:t>EFGH – presented at Hot Middlebox 2015</a:t>
            </a:r>
          </a:p>
          <a:p>
            <a:pPr lvl="1" marL="804862" indent="-442912">
              <a:defRPr sz="2800"/>
            </a:pPr>
            <a:r>
              <a:t>Multi-Context TLS (mcTLS) – presented at Sigcomm 2015</a:t>
            </a:r>
            <a:endParaRPr sz="2600"/>
          </a:p>
          <a:p>
            <a:pPr/>
            <a:r>
              <a:t>Providing input to D3.1 (M6)</a:t>
            </a:r>
          </a:p>
          <a:p>
            <a:pPr/>
            <a:r>
              <a:t>Later, producing a security analysis of MCP including an investigation of how hard it will be to subvert</a:t>
            </a:r>
          </a:p>
          <a:p>
            <a:pPr lvl="1" marL="869950" indent="-508000">
              <a:defRPr sz="2800"/>
            </a:pPr>
            <a:r>
              <a:t>Red team analysis of MCP and flexible transport layer (MS8)</a:t>
            </a:r>
          </a:p>
        </p:txBody>
      </p:sp>
      <p:sp>
        <p:nvSpPr>
          <p:cNvPr id="168" name="Shape 168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798484">
              <a:defRPr sz="2392"/>
            </a:pPr>
            <a:r>
              <a:rPr sz="3496"/>
              <a:t>First Deliverable – M6</a:t>
            </a:r>
            <a:br/>
            <a:br/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/>
            <a:r>
              <a:t>D3.1: The final outcome of T3.1 and interim reporting from T3.5</a:t>
            </a:r>
          </a:p>
          <a:p>
            <a:pPr lvl="1" marL="804862" indent="-442912">
              <a:defRPr sz="3200"/>
            </a:pPr>
            <a:r>
              <a:t>use cases and derived requirements for the protocol design of the MCP (T3.1)</a:t>
            </a:r>
          </a:p>
          <a:p>
            <a:pPr lvl="1" marL="804862" indent="-442912">
              <a:defRPr sz="3200"/>
            </a:pPr>
            <a:r>
              <a:t>base security requirements for designing MCP (T3.5)</a:t>
            </a:r>
          </a:p>
        </p:txBody>
      </p:sp>
      <p:sp>
        <p:nvSpPr>
          <p:cNvPr id="173" name="Shape 173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