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75"/>
  </p:normalViewPr>
  <p:slideViewPr>
    <p:cSldViewPr snapToGrid="0" snapToObjects="1">
      <p:cViewPr varScale="1">
        <p:scale>
          <a:sx n="95" d="100"/>
          <a:sy n="95" d="100"/>
        </p:scale>
        <p:origin x="1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00EEC19-7B36-4D68-8C11-C173FF63E894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20/06/2018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EB2113-F707-4036-BE85-271C845F941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D7B5C1A-B97C-457B-8C1A-C356A3CF98D0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20/06/2018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010280" y="61261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F33A269-03A3-4CE1-B6E6-F1D45810E6CA}" type="slidenum">
              <a:rPr lang="en-GB" sz="1200" b="1" strike="noStrike" spc="-1">
                <a:solidFill>
                  <a:srgbClr val="7E3736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6BB7FF0-1A17-42DF-A40C-91A0F527BD46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20/06/2018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7068B3E-5377-444B-97EE-E427E8A6B713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1233360"/>
            <a:ext cx="8496000" cy="135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GB" sz="4400" b="1" strike="noStrike" spc="-1">
                <a:solidFill>
                  <a:srgbClr val="000000"/>
                </a:solidFill>
                <a:latin typeface="Courier New"/>
              </a:rPr>
              <a:t>Experience: Implications of Roaming in Europe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20000" y="3517200"/>
            <a:ext cx="4752720" cy="16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>
                <a:latin typeface="Courier New"/>
                <a:ea typeface="Courier New"/>
              </a:rPr>
              <a:t>Anna Maria Mandalari (University Carlos III of Madrid)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Andra Lutu (Telefonica Research, Simula Research Laboratory)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Ana Custura (University of Aberdeen)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Ali Safari (Politecnico di Torino)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Ozgu Alay (Simula Research Laboratory)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Marcelo Bagnulo (University Carlos III of Madrid)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Vaibhav Bajpai (Technische Universität München)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Anna Brunstrom (Karlstad Universitet)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Joerg Ott (Technische Universität München)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Marco Mellia (Politecnico di Torino)</a:t>
            </a:r>
            <a:endParaRPr lang="en-GB" sz="1000" b="0" strike="noStrike" spc="-1">
              <a:latin typeface="Arial"/>
            </a:endParaRPr>
          </a:p>
          <a:p>
            <a:r>
              <a:rPr lang="en-GB" sz="1000" b="0" strike="noStrike" spc="-1">
                <a:latin typeface="Courier New"/>
                <a:ea typeface="Courier New"/>
              </a:rPr>
              <a:t>Gorry Fairhurst (University of Aberdeen)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0" y="5018040"/>
            <a:ext cx="9000000" cy="109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Results- ooniprobe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Grafik 147"/>
          <p:cNvPicPr/>
          <p:nvPr/>
        </p:nvPicPr>
        <p:blipFill>
          <a:blip r:embed="rId2"/>
          <a:stretch/>
        </p:blipFill>
        <p:spPr>
          <a:xfrm>
            <a:off x="321840" y="1945800"/>
            <a:ext cx="8462160" cy="36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Next steps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20000" y="1728000"/>
            <a:ext cx="7632000" cy="293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000" b="0" strike="noStrike" spc="-1">
                <a:latin typeface="Courier New"/>
              </a:rPr>
              <a:t>Finish addressing the reviews</a:t>
            </a:r>
            <a:endParaRPr lang="en-GB" sz="30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0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000" b="0" strike="noStrike" spc="-1">
                <a:latin typeface="Courier New"/>
              </a:rPr>
              <a:t>Web QoE measurements</a:t>
            </a:r>
            <a:endParaRPr lang="en-GB" sz="30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000" b="0" strike="noStrike" spc="-1">
                <a:latin typeface="Courier New"/>
              </a:rPr>
              <a:t>Measure more MNOs</a:t>
            </a:r>
            <a:endParaRPr lang="en-GB" sz="30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000" b="0" strike="noStrike" spc="-1">
                <a:latin typeface="Courier New"/>
              </a:rPr>
              <a:t>Journal publication</a:t>
            </a:r>
            <a:endParaRPr lang="en-GB" sz="3000" b="0" strike="noStrike" spc="-1">
              <a:latin typeface="Arial"/>
            </a:endParaRPr>
          </a:p>
          <a:p>
            <a:endParaRPr lang="en-GB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5"/>
          <p:cNvPicPr/>
          <p:nvPr/>
        </p:nvPicPr>
        <p:blipFill>
          <a:blip r:embed="rId2"/>
          <a:stretch/>
        </p:blipFill>
        <p:spPr>
          <a:xfrm>
            <a:off x="1296000" y="1272240"/>
            <a:ext cx="6624000" cy="441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0" strike="noStrike" spc="-1">
                <a:solidFill>
                  <a:srgbClr val="000000"/>
                </a:solidFill>
                <a:latin typeface="Courier New"/>
              </a:rPr>
              <a:t>Experimental Setup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Grafik 128"/>
          <p:cNvPicPr/>
          <p:nvPr/>
        </p:nvPicPr>
        <p:blipFill>
          <a:blip r:embed="rId2"/>
          <a:stretch/>
        </p:blipFill>
        <p:spPr>
          <a:xfrm>
            <a:off x="0" y="1800000"/>
            <a:ext cx="9158760" cy="36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C26A7F0-8F19-6542-9A17-1392CBB2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941"/>
            <a:ext cx="9144000" cy="475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936000"/>
            <a:ext cx="8424000" cy="29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Courier New"/>
              </a:rPr>
              <a:t>Accepted at MobiCom:The Annual International Conference on Mobile Computing and Networking</a:t>
            </a:r>
            <a:endParaRPr lang="en-GB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ourier New"/>
              </a:rPr>
              <a:t>This work is funded by the European Union’s Horizon 2020 research and innovation programme under grant agreement No. 688421 (MAMI)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Results: Roaming configuration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76000" y="1584000"/>
            <a:ext cx="8352000" cy="421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Courier New"/>
              </a:rPr>
              <a:t>HR used by all operators tested, based on:</a:t>
            </a:r>
            <a:endParaRPr lang="en-GB" sz="2400" b="0" strike="noStrike" spc="-1">
              <a:latin typeface="Arial"/>
            </a:endParaRPr>
          </a:p>
          <a:p>
            <a:pPr marL="432000" lvl="1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ourier New"/>
              </a:rPr>
              <a:t>MNO that allocates the public IP address</a:t>
            </a:r>
            <a:endParaRPr lang="en-GB" sz="1800" b="0" strike="noStrike" spc="-1">
              <a:latin typeface="Arial"/>
            </a:endParaRPr>
          </a:p>
          <a:p>
            <a:pPr marL="432000" lvl="1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ourier New"/>
              </a:rPr>
              <a:t>First public IP address on the path</a:t>
            </a:r>
            <a:endParaRPr lang="en-GB" sz="1800" b="0" strike="noStrike" spc="-1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Courier New"/>
              </a:rPr>
              <a:t>Stability in selection of visited network</a:t>
            </a:r>
            <a:endParaRPr lang="en-GB" sz="2400" b="0" strike="noStrike" spc="-1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Courier New"/>
              </a:rPr>
              <a:t>The number of hops to traceroute targets is the same (visited SGW→home PGW tunnel)</a:t>
            </a:r>
            <a:endParaRPr lang="en-GB" sz="2400" b="0" strike="noStrike" spc="-1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Courier New"/>
              </a:rPr>
              <a:t>MNOs - different infrastructure deployments</a:t>
            </a:r>
            <a:endParaRPr lang="en-GB" sz="2400" b="0" strike="noStrike" spc="-1">
              <a:latin typeface="Arial"/>
            </a:endParaRPr>
          </a:p>
          <a:p>
            <a:pPr marL="432000" lvl="1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ourier New"/>
              </a:rPr>
              <a:t>O2 DE have 20 first IPs (20 PGWs?)</a:t>
            </a:r>
            <a:endParaRPr lang="en-GB" sz="1800" b="0" strike="noStrike" spc="-1">
              <a:latin typeface="Arial"/>
            </a:endParaRPr>
          </a:p>
          <a:p>
            <a:pPr marL="432000" lvl="1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ourier New"/>
              </a:rPr>
              <a:t>Vodafone UK have 1 first IP (1 PGW?)</a:t>
            </a: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  <a:p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Results: HR penalty delay 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Grafik 138"/>
          <p:cNvPicPr/>
          <p:nvPr/>
        </p:nvPicPr>
        <p:blipFill>
          <a:blip r:embed="rId2"/>
          <a:stretch/>
        </p:blipFill>
        <p:spPr>
          <a:xfrm>
            <a:off x="1800000" y="1157400"/>
            <a:ext cx="5328000" cy="461412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216000" y="5760000"/>
            <a:ext cx="88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latin typeface="Arial"/>
              </a:rPr>
              <a:t>TCP Handshake time delay penalty of approximately 60ms for roaming users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Results: HR penalty delay 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2"/>
          <a:stretch/>
        </p:blipFill>
        <p:spPr>
          <a:xfrm>
            <a:off x="144360" y="1656000"/>
            <a:ext cx="4485240" cy="410400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3"/>
          <a:stretch/>
        </p:blipFill>
        <p:spPr>
          <a:xfrm>
            <a:off x="4656960" y="1656000"/>
            <a:ext cx="4559040" cy="403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rafik 143"/>
          <p:cNvPicPr/>
          <p:nvPr/>
        </p:nvPicPr>
        <p:blipFill>
          <a:blip r:embed="rId2"/>
          <a:stretch/>
        </p:blipFill>
        <p:spPr>
          <a:xfrm>
            <a:off x="1584000" y="1800000"/>
            <a:ext cx="5904000" cy="4423320"/>
          </a:xfrm>
          <a:prstGeom prst="rect">
            <a:avLst/>
          </a:prstGeom>
          <a:ln>
            <a:noFill/>
          </a:ln>
        </p:spPr>
      </p:pic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400" b="0" strike="noStrike" spc="-1">
                <a:solidFill>
                  <a:srgbClr val="000000"/>
                </a:solidFill>
                <a:latin typeface="Courier New"/>
              </a:rPr>
              <a:t>Results: VoIP call 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16000" y="1413720"/>
            <a:ext cx="88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1" strike="noStrike" spc="-1">
                <a:latin typeface="Arial"/>
              </a:rPr>
              <a:t>Applications behave in the same way regardless of country SIM is roaming in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Torino_meeting_Jan_2015</Template>
  <TotalTime>0</TotalTime>
  <Words>260</Words>
  <Application>Microsoft Macintosh PowerPoint</Application>
  <PresentationFormat>Bildschirmpräsentation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Microsoft Office-Benutzer</cp:lastModifiedBy>
  <cp:revision>1</cp:revision>
  <dcterms:modified xsi:type="dcterms:W3CDTF">2018-06-20T09:39:06Z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2016-01-18T09:27:21Z</dcterms:created>
  <dc:creator>ali.safari.kh@outlook.com</dc:creator>
  <dc:description/>
  <dc:language>en-GB</dc:language>
  <cp:lastModifiedBy/>
  <dcterms:modified xsi:type="dcterms:W3CDTF">2018-06-13T08:56:55Z</dcterms:modified>
  <cp:revision>767</cp:revision>
  <dc:subject/>
  <dc:title>Delay Tolerant Video Upload from Public Vehicles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