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95707"/>
  </p:normalViewPr>
  <p:slideViewPr>
    <p:cSldViewPr snapToGrid="0">
      <p:cViewPr>
        <p:scale>
          <a:sx n="31" d="100"/>
          <a:sy n="31" d="100"/>
        </p:scale>
        <p:origin x="368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05305" y="3397001"/>
            <a:ext cx="24333236" cy="4025879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36032" y="6423523"/>
            <a:ext cx="22915614" cy="136496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 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Learmonth    Brian Trammell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Mirja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K</a:t>
            </a:r>
            <a:r>
              <a:rPr lang="en-US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ü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hlewind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Gorry</a:t>
            </a:r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5044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Fairhurst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r>
              <a:rPr lang="en-GB" sz="3699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iain@erg.abdn.ac.uk trammell@tik.ee.ethz.ch mirja.kuelewind@tik.ee.ethz.ch gorry@erg.abdn.ac.uk</a:t>
            </a:r>
            <a:endParaRPr lang="en-GB" sz="1345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5508270" y="8118375"/>
            <a:ext cx="8837444" cy="1150078"/>
          </a:xfrm>
          <a:prstGeom prst="rect">
            <a:avLst/>
          </a:prstGeom>
          <a:solidFill>
            <a:srgbClr val="FF9999"/>
          </a:solidFill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  <a:endParaRPr lang="en-GB" sz="151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5" y="9624977"/>
            <a:ext cx="9503279" cy="426073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/>
            <a:r>
              <a:rPr lang="en-GB" sz="269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performs large-scale A/B testing between two different protocols or different protocol extensions to perform controlled experiments of protocol-dependent connectivity problems as well as differential treatment. </a:t>
            </a:r>
            <a:r>
              <a:rPr lang="en-GB" sz="269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is a framework for performing these measurements. The actual A/B test can be easily customized via a plugin framework.</a:t>
            </a:r>
            <a:endParaRPr lang="en-GB" sz="127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endParaRPr lang="en-GB" sz="127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269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73046" y="13459278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73344" y="13470477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middleboxed 
reality</a:t>
            </a:r>
            <a:endParaRPr lang="en-GB" sz="151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1107336" y="9378013"/>
            <a:ext cx="7345369" cy="4088831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1" name="CustomShape 12"/>
          <p:cNvSpPr/>
          <p:nvPr/>
        </p:nvSpPr>
        <p:spPr>
          <a:xfrm>
            <a:off x="2421218" y="14958315"/>
            <a:ext cx="6718879" cy="1150078"/>
          </a:xfrm>
          <a:prstGeom prst="rect">
            <a:avLst/>
          </a:prstGeom>
          <a:solidFill>
            <a:srgbClr val="FF9999"/>
          </a:solidFill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TextShape 13"/>
          <p:cNvSpPr txBox="1"/>
          <p:nvPr/>
        </p:nvSpPr>
        <p:spPr>
          <a:xfrm>
            <a:off x="2421218" y="15079376"/>
            <a:ext cx="6718879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Architecture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6" name="CustomShape 16"/>
          <p:cNvSpPr/>
          <p:nvPr/>
        </p:nvSpPr>
        <p:spPr>
          <a:xfrm>
            <a:off x="15193140" y="14958315"/>
            <a:ext cx="6718879" cy="1150078"/>
          </a:xfrm>
          <a:prstGeom prst="rect">
            <a:avLst/>
          </a:prstGeom>
          <a:solidFill>
            <a:srgbClr val="FF9999"/>
          </a:solidFill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TextShape 17"/>
          <p:cNvSpPr txBox="1"/>
          <p:nvPr/>
        </p:nvSpPr>
        <p:spPr>
          <a:xfrm>
            <a:off x="15193140" y="15079376"/>
            <a:ext cx="6718879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Results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0" name="CustomShape 19"/>
          <p:cNvSpPr/>
          <p:nvPr/>
        </p:nvSpPr>
        <p:spPr>
          <a:xfrm>
            <a:off x="2405177" y="26457534"/>
            <a:ext cx="6718879" cy="1150078"/>
          </a:xfrm>
          <a:prstGeom prst="rect">
            <a:avLst/>
          </a:prstGeom>
          <a:solidFill>
            <a:srgbClr val="FF9999"/>
          </a:solidFill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20"/>
          <p:cNvSpPr txBox="1"/>
          <p:nvPr/>
        </p:nvSpPr>
        <p:spPr>
          <a:xfrm>
            <a:off x="2405177" y="26578594"/>
            <a:ext cx="6718879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5044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Getting Started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3074575" y="26161087"/>
            <a:ext cx="10713888" cy="14544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out of 96978 (10.31%) of 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Alexa Top 100k websites had unexpected, non-zero 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DSCP 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values. More measurement is necessary to better characterize these anomalies.</a:t>
            </a:r>
            <a:endParaRPr lang="en-GB" sz="269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48459" y="2225090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13091"/>
              </p:ext>
            </p:extLst>
          </p:nvPr>
        </p:nvGraphicFramePr>
        <p:xfrm>
          <a:off x="13233804" y="18110523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3000" baseline="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indep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. of ECN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553976" y="16847297"/>
            <a:ext cx="9755086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 ECN measurement from one vantage point at Digital Ocean near AMSIX (Amsterdam NL) on June 13, 2016: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32820" y="21183622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02824" y="16108511"/>
            <a:ext cx="1285545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651884" y="25374315"/>
            <a:ext cx="1630062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DSCP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693839" y="27785571"/>
            <a:ext cx="1208601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TFO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3095761" y="28733961"/>
            <a:ext cx="10713888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330 IPv4 and 32 IPv6 addresses in Alexa Top 1M are TFO-capable (of which 278 and 28 are Google properties). </a:t>
            </a:r>
            <a:r>
              <a:rPr lang="en-GB" sz="269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69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69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impariments</a:t>
            </a:r>
            <a:r>
              <a:rPr lang="en-GB" sz="269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269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3956" y="27659557"/>
            <a:ext cx="9801258" cy="314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7" dirty="0" err="1">
                <a:latin typeface="Helvetica Neue" charset="0"/>
                <a:ea typeface="Helvetica Neue" charset="0"/>
                <a:cs typeface="Helvetica Neue" charset="0"/>
              </a:rPr>
              <a:t>PathSpider</a:t>
            </a:r>
            <a:r>
              <a:rPr lang="en-US" sz="3027" dirty="0">
                <a:latin typeface="Helvetica Neue" charset="0"/>
                <a:ea typeface="Helvetica Neue" charset="0"/>
                <a:cs typeface="Helvetica Neue" charset="0"/>
              </a:rPr>
              <a:t> is available in </a:t>
            </a:r>
            <a:r>
              <a:rPr lang="en-US" sz="3027" dirty="0" err="1">
                <a:latin typeface="Helvetica Neue" charset="0"/>
                <a:ea typeface="Helvetica Neue" charset="0"/>
                <a:cs typeface="Helvetica Neue" charset="0"/>
              </a:rPr>
              <a:t>debian</a:t>
            </a:r>
            <a:r>
              <a:rPr lang="en-US" sz="3027" dirty="0">
                <a:latin typeface="Helvetica Neue" charset="0"/>
                <a:ea typeface="Helvetica Neue" charset="0"/>
                <a:cs typeface="Helvetica Neue" charset="0"/>
              </a:rPr>
              <a:t> unstable: </a:t>
            </a:r>
          </a:p>
          <a:p>
            <a:r>
              <a:rPr lang="en-US" sz="3027" dirty="0">
                <a:latin typeface="Inconsolata Medium" charset="0"/>
                <a:ea typeface="Inconsolata Medium" charset="0"/>
                <a:cs typeface="Inconsolata Medium" charset="0"/>
              </a:rPr>
              <a:t>$ apt install </a:t>
            </a:r>
            <a:r>
              <a:rPr lang="en-US" sz="3027" dirty="0" err="1">
                <a:latin typeface="Inconsolata Medium" charset="0"/>
                <a:ea typeface="Inconsolata Medium" charset="0"/>
                <a:cs typeface="Inconsolata Medium" charset="0"/>
              </a:rPr>
              <a:t>pathspider</a:t>
            </a:r>
            <a:endParaRPr lang="en-US" sz="3027" dirty="0">
              <a:latin typeface="Inconsolata Medium" charset="0"/>
              <a:ea typeface="Inconsolata Medium" charset="0"/>
              <a:cs typeface="Inconsolata Medium" charset="0"/>
            </a:endParaRPr>
          </a:p>
          <a:p>
            <a:endParaRPr lang="en-US" sz="3027" dirty="0">
              <a:latin typeface="Inconsolata Medium" charset="0"/>
              <a:ea typeface="Inconsolata Medium" charset="0"/>
              <a:cs typeface="Inconsolata Medium" charset="0"/>
            </a:endParaRPr>
          </a:p>
          <a:p>
            <a:r>
              <a:rPr lang="en-US" sz="269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ANRW.</a:t>
            </a:r>
          </a:p>
          <a:p>
            <a:r>
              <a:rPr lang="en-US" sz="269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69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69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384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DejaVu Sans</vt:lpstr>
      <vt:lpstr>Helvetica Neue</vt:lpstr>
      <vt:lpstr>Inconsolata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Microsoft Office User</cp:lastModifiedBy>
  <cp:revision>25</cp:revision>
  <dcterms:created xsi:type="dcterms:W3CDTF">2016-04-13T18:03:01Z</dcterms:created>
  <dcterms:modified xsi:type="dcterms:W3CDTF">2016-07-08T09:32:20Z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