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98" r:id="rId2"/>
    <p:sldId id="300" r:id="rId3"/>
    <p:sldId id="302" r:id="rId4"/>
    <p:sldId id="316" r:id="rId5"/>
    <p:sldId id="317" r:id="rId6"/>
    <p:sldId id="318" r:id="rId7"/>
    <p:sldId id="320" r:id="rId8"/>
    <p:sldId id="319" r:id="rId9"/>
    <p:sldId id="321" r:id="rId10"/>
    <p:sldId id="310" r:id="rId11"/>
    <p:sldId id="322" r:id="rId12"/>
    <p:sldId id="312" r:id="rId13"/>
    <p:sldId id="308" r:id="rId14"/>
    <p:sldId id="323" r:id="rId15"/>
    <p:sldId id="313" r:id="rId16"/>
    <p:sldId id="301" r:id="rId17"/>
    <p:sldId id="299" r:id="rId18"/>
  </p:sldIdLst>
  <p:sldSz cx="13004800" cy="9753600"/>
  <p:notesSz cx="6858000" cy="9144000"/>
  <p:defaultTextStyle>
    <a:lvl1pPr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1pPr>
    <a:lvl2pPr indent="3429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2pPr>
    <a:lvl3pPr indent="6858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3pPr>
    <a:lvl4pPr indent="10287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4pPr>
    <a:lvl5pPr indent="13716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5pPr>
    <a:lvl6pPr indent="17145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6pPr>
    <a:lvl7pPr indent="20574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7pPr>
    <a:lvl8pPr indent="24003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8pPr>
    <a:lvl9pPr indent="2743200" defTabSz="12954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5C0"/>
    <a:srgbClr val="80B3FF"/>
    <a:srgbClr val="FF8080"/>
    <a:srgbClr val="87DEAA"/>
    <a:srgbClr val="9999FF"/>
    <a:srgbClr val="909BFF"/>
    <a:srgbClr val="77ECA5"/>
    <a:srgbClr val="FF7172"/>
    <a:srgbClr val="07FD7C"/>
    <a:srgbClr val="008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D6E6"/>
          </a:solidFill>
        </a:fill>
      </a:tcStyle>
    </a:wholeTbl>
    <a:band2H>
      <a:tcTxStyle/>
      <a:tcStyle>
        <a:tcBdr/>
        <a:fill>
          <a:solidFill>
            <a:srgbClr val="F7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217D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31" autoAdjust="0"/>
  </p:normalViewPr>
  <p:slideViewPr>
    <p:cSldViewPr>
      <p:cViewPr varScale="1">
        <p:scale>
          <a:sx n="71" d="100"/>
          <a:sy n="71" d="100"/>
        </p:scale>
        <p:origin x="1424" y="18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EA946-BE12-485E-8CED-EB49F79C0D9F}" type="datetimeFigureOut">
              <a:rPr lang="de-CH" smtClean="0"/>
              <a:t>29.01.19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FCD5B-4957-4027-8017-EFFEE2DC5C0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5422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79636051"/>
      </p:ext>
    </p:extLst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uFill>
          <a:solidFill/>
        </a:uFill>
        <a:latin typeface="Arial"/>
        <a:ea typeface="Arial"/>
        <a:cs typeface="Arial"/>
        <a:sym typeface="Arial"/>
      </a:defRPr>
    </a:lvl1pPr>
    <a:lvl2pPr indent="228600">
      <a:defRPr sz="1200">
        <a:uFill>
          <a:solidFill/>
        </a:uFill>
        <a:latin typeface="Arial"/>
        <a:ea typeface="Arial"/>
        <a:cs typeface="Arial"/>
        <a:sym typeface="Arial"/>
      </a:defRPr>
    </a:lvl2pPr>
    <a:lvl3pPr indent="457200">
      <a:defRPr sz="1200">
        <a:uFill>
          <a:solidFill/>
        </a:uFill>
        <a:latin typeface="Arial"/>
        <a:ea typeface="Arial"/>
        <a:cs typeface="Arial"/>
        <a:sym typeface="Arial"/>
      </a:defRPr>
    </a:lvl3pPr>
    <a:lvl4pPr indent="685800">
      <a:defRPr sz="1200">
        <a:uFill>
          <a:solidFill/>
        </a:uFill>
        <a:latin typeface="Arial"/>
        <a:ea typeface="Arial"/>
        <a:cs typeface="Arial"/>
        <a:sym typeface="Arial"/>
      </a:defRPr>
    </a:lvl4pPr>
    <a:lvl5pPr indent="914400">
      <a:defRPr sz="1200">
        <a:uFill>
          <a:solidFill/>
        </a:uFill>
        <a:latin typeface="Arial"/>
        <a:ea typeface="Arial"/>
        <a:cs typeface="Arial"/>
        <a:sym typeface="Arial"/>
      </a:defRPr>
    </a:lvl5pPr>
    <a:lvl6pPr indent="1143000">
      <a:defRPr sz="1200">
        <a:uFill>
          <a:solidFill/>
        </a:uFill>
        <a:latin typeface="Arial"/>
        <a:ea typeface="Arial"/>
        <a:cs typeface="Arial"/>
        <a:sym typeface="Arial"/>
      </a:defRPr>
    </a:lvl6pPr>
    <a:lvl7pPr indent="1371600">
      <a:defRPr sz="1200">
        <a:uFill>
          <a:solidFill/>
        </a:uFill>
        <a:latin typeface="Arial"/>
        <a:ea typeface="Arial"/>
        <a:cs typeface="Arial"/>
        <a:sym typeface="Arial"/>
      </a:defRPr>
    </a:lvl7pPr>
    <a:lvl8pPr indent="1600200">
      <a:defRPr sz="1200">
        <a:uFill>
          <a:solidFill/>
        </a:uFill>
        <a:latin typeface="Arial"/>
        <a:ea typeface="Arial"/>
        <a:cs typeface="Arial"/>
        <a:sym typeface="Arial"/>
      </a:defRPr>
    </a:lvl8pPr>
    <a:lvl9pPr indent="1828800">
      <a:defRPr sz="1200">
        <a:uFill>
          <a:solidFill/>
        </a:u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5240406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7554086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>
                  <a:latin typeface="Bauhaus 93" panose="04030905020B02020C02" pitchFamily="82" charset="0"/>
                </a:rPr>
                <a:t>measurement</a:t>
              </a: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>
                  <a:latin typeface="Bauhaus 93" panose="04030905020B02020C02" pitchFamily="82" charset="0"/>
                </a:rPr>
                <a:t>experimentation</a:t>
              </a: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>
                  <a:latin typeface="Bauhaus 93" panose="04030905020B02020C02" pitchFamily="82" charset="0"/>
                </a:rPr>
                <a:t>architecture</a:t>
              </a: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700337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3165302"/>
            <a:ext cx="12052800" cy="14954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234" y="8612055"/>
            <a:ext cx="1169707" cy="781754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44599" y="8435970"/>
            <a:ext cx="11694998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</a:p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under grant agreement No 688421.The opinions expressed and arguments employed reflect only the authors' </a:t>
            </a:r>
          </a:p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</a:p>
        </p:txBody>
      </p:sp>
    </p:spTree>
    <p:extLst>
      <p:ext uri="{BB962C8B-B14F-4D97-AF65-F5344CB8AC3E}">
        <p14:creationId xmlns:p14="http://schemas.microsoft.com/office/powerpoint/2010/main" val="24382637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chemeClr val="tx1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200" y="847527"/>
            <a:ext cx="1868634" cy="122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5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2335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ctrTitle" hasCustomPrompt="1"/>
          </p:nvPr>
        </p:nvSpPr>
        <p:spPr>
          <a:xfrm>
            <a:off x="4842300" y="2404848"/>
            <a:ext cx="7671300" cy="2255928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842300" y="4749478"/>
            <a:ext cx="7671300" cy="1495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644552"/>
            <a:ext cx="4381500" cy="4381500"/>
          </a:xfrm>
          <a:prstGeom prst="rect">
            <a:avLst/>
          </a:prstGeom>
        </p:spPr>
      </p:pic>
      <p:sp>
        <p:nvSpPr>
          <p:cNvPr id="12" name="Rectangle 4"/>
          <p:cNvSpPr/>
          <p:nvPr userDrawn="1"/>
        </p:nvSpPr>
        <p:spPr>
          <a:xfrm>
            <a:off x="4842300" y="4660775"/>
            <a:ext cx="7671300" cy="72000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0" y="7325072"/>
            <a:ext cx="4608512" cy="1742244"/>
          </a:xfrm>
          <a:prstGeom prst="rect">
            <a:avLst/>
          </a:prstGeom>
        </p:spPr>
      </p:pic>
      <p:sp>
        <p:nvSpPr>
          <p:cNvPr id="15" name="Textfeld 14"/>
          <p:cNvSpPr txBox="1"/>
          <p:nvPr userDrawn="1"/>
        </p:nvSpPr>
        <p:spPr>
          <a:xfrm>
            <a:off x="5782320" y="8196194"/>
            <a:ext cx="4642297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noProof="0" dirty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measurement</a:t>
            </a:r>
          </a:p>
        </p:txBody>
      </p:sp>
    </p:spTree>
    <p:extLst>
      <p:ext uri="{BB962C8B-B14F-4D97-AF65-F5344CB8AC3E}">
        <p14:creationId xmlns:p14="http://schemas.microsoft.com/office/powerpoint/2010/main" val="226837206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efault - Titelfolie 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ctrTitle" hasCustomPrompt="1"/>
          </p:nvPr>
        </p:nvSpPr>
        <p:spPr>
          <a:xfrm>
            <a:off x="4842300" y="2404848"/>
            <a:ext cx="7671300" cy="2255928"/>
          </a:xfrm>
        </p:spPr>
        <p:txBody>
          <a:bodyPr anchor="b"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842300" y="4749478"/>
            <a:ext cx="7671300" cy="1495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2" name="Rectangle 4"/>
          <p:cNvSpPr/>
          <p:nvPr userDrawn="1"/>
        </p:nvSpPr>
        <p:spPr>
          <a:xfrm>
            <a:off x="4842300" y="4660775"/>
            <a:ext cx="7671300" cy="72000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4842300" y="8837240"/>
            <a:ext cx="4288451" cy="693358"/>
            <a:chOff x="5789772" y="8765232"/>
            <a:chExt cx="4288451" cy="693358"/>
          </a:xfrm>
        </p:grpSpPr>
        <p:sp>
          <p:nvSpPr>
            <p:cNvPr id="15" name="Textfeld 14"/>
            <p:cNvSpPr txBox="1"/>
            <p:nvPr userDrawn="1"/>
          </p:nvSpPr>
          <p:spPr>
            <a:xfrm>
              <a:off x="7250526" y="8802000"/>
              <a:ext cx="2827697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1295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</a:pPr>
              <a:r>
                <a:rPr kumimoji="0" lang="en-US" sz="3600" b="0" i="0" u="none" strike="noStrike" cap="none" spc="0" normalizeH="0" baseline="0" noProof="0" dirty="0">
                  <a:ln>
                    <a:noFill/>
                  </a:ln>
                  <a:solidFill>
                    <a:srgbClr val="FF808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Bauhaus 93" panose="04030905020B02020C02" pitchFamily="82" charset="0"/>
                  <a:ea typeface="+mn-ea"/>
                  <a:cs typeface="+mn-cs"/>
                  <a:sym typeface="Helvetica Neue"/>
                </a:rPr>
                <a:t>measurement</a:t>
              </a:r>
            </a:p>
          </p:txBody>
        </p:sp>
        <p:pic>
          <p:nvPicPr>
            <p:cNvPr id="4" name="Grafik 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72" y="8765232"/>
              <a:ext cx="1460754" cy="678942"/>
            </a:xfrm>
            <a:prstGeom prst="rect">
              <a:avLst/>
            </a:prstGeom>
          </p:spPr>
        </p:pic>
      </p:grp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644552"/>
            <a:ext cx="4381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149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asur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FF8080"/>
              </a:buClr>
              <a:defRPr/>
            </a:lvl1pPr>
            <a:lvl2pPr>
              <a:buClr>
                <a:srgbClr val="FF8080"/>
              </a:buClr>
              <a:defRPr/>
            </a:lvl2pPr>
            <a:lvl3pPr>
              <a:buClr>
                <a:srgbClr val="FF8080"/>
              </a:buClr>
              <a:defRPr/>
            </a:lvl3pPr>
            <a:lvl4pPr>
              <a:buClr>
                <a:srgbClr val="FF8080"/>
              </a:buClr>
              <a:defRPr/>
            </a:lvl4pPr>
            <a:lvl5pPr>
              <a:buClr>
                <a:srgbClr val="FF808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FF8080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feld 12"/>
          <p:cNvSpPr txBox="1"/>
          <p:nvPr userDrawn="1"/>
        </p:nvSpPr>
        <p:spPr>
          <a:xfrm>
            <a:off x="8630001" y="372436"/>
            <a:ext cx="198612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solidFill>
                  <a:srgbClr val="FF8080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measurement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467" y="450000"/>
            <a:ext cx="1906613" cy="1906613"/>
          </a:xfrm>
          <a:prstGeom prst="rect">
            <a:avLst/>
          </a:prstGeom>
        </p:spPr>
      </p:pic>
      <p:sp>
        <p:nvSpPr>
          <p:cNvPr id="20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2017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te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87DEAA"/>
              </a:buClr>
              <a:defRPr/>
            </a:lvl1pPr>
            <a:lvl2pPr>
              <a:buClr>
                <a:srgbClr val="87DEAA"/>
              </a:buClr>
              <a:defRPr/>
            </a:lvl2pPr>
            <a:lvl3pPr>
              <a:buClr>
                <a:srgbClr val="87DEAA"/>
              </a:buClr>
              <a:defRPr/>
            </a:lvl3pPr>
            <a:lvl4pPr>
              <a:buClr>
                <a:srgbClr val="87DEAA"/>
              </a:buClr>
              <a:defRPr/>
            </a:lvl4pPr>
            <a:lvl5pPr>
              <a:buClr>
                <a:srgbClr val="87DEAA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87DEAA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823964" y="372436"/>
            <a:ext cx="17921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solidFill>
                  <a:srgbClr val="87DEAA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architecture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27" y="450567"/>
            <a:ext cx="1905953" cy="1905953"/>
          </a:xfrm>
          <a:prstGeom prst="rect">
            <a:avLst/>
          </a:prstGeom>
        </p:spPr>
      </p:pic>
      <p:sp>
        <p:nvSpPr>
          <p:cNvPr id="21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4903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iment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158077"/>
          </a:xfrm>
        </p:spPr>
        <p:txBody>
          <a:bodyPr/>
          <a:lstStyle>
            <a:lvl1pPr>
              <a:buClr>
                <a:srgbClr val="80B3FF"/>
              </a:buClr>
              <a:defRPr/>
            </a:lvl1pPr>
            <a:lvl2pPr>
              <a:buClr>
                <a:srgbClr val="80B3FF"/>
              </a:buClr>
              <a:defRPr/>
            </a:lvl2pPr>
            <a:lvl3pPr>
              <a:buClr>
                <a:srgbClr val="80B3FF"/>
              </a:buClr>
              <a:defRPr/>
            </a:lvl3pPr>
            <a:lvl4pPr>
              <a:buClr>
                <a:srgbClr val="80B3FF"/>
              </a:buClr>
              <a:defRPr/>
            </a:lvl4pPr>
            <a:lvl5pPr>
              <a:buClr>
                <a:srgbClr val="80B3FF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ectangle 4"/>
          <p:cNvSpPr/>
          <p:nvPr userDrawn="1"/>
        </p:nvSpPr>
        <p:spPr>
          <a:xfrm>
            <a:off x="453728" y="844360"/>
            <a:ext cx="10162394" cy="45719"/>
          </a:xfrm>
          <a:prstGeom prst="rect">
            <a:avLst/>
          </a:prstGeom>
          <a:solidFill>
            <a:srgbClr val="80B3FF"/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de-CH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8254898" y="372436"/>
            <a:ext cx="236122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solidFill>
                  <a:srgbClr val="80B3FF"/>
                </a:solidFill>
                <a:effectLst/>
                <a:uFill>
                  <a:solidFill>
                    <a:srgbClr val="000000"/>
                  </a:solidFill>
                </a:uFill>
                <a:latin typeface="Bauhaus 93" panose="04030905020B02020C02" pitchFamily="82" charset="0"/>
                <a:ea typeface="+mn-ea"/>
                <a:cs typeface="+mn-cs"/>
                <a:sym typeface="Helvetica Neue"/>
              </a:rPr>
              <a:t>experimentation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127" y="450000"/>
            <a:ext cx="1905953" cy="1905953"/>
          </a:xfrm>
          <a:prstGeom prst="rect">
            <a:avLst/>
          </a:prstGeom>
        </p:spPr>
      </p:pic>
      <p:sp>
        <p:nvSpPr>
          <p:cNvPr id="13" name="Foliennummernplatzhalter 20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4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29.01.2016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241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6100936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8414616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>
                  <a:latin typeface="Bauhaus 93" panose="04030905020B02020C02" pitchFamily="82" charset="0"/>
                </a:rPr>
                <a:t>measurement</a:t>
              </a: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>
                  <a:latin typeface="Bauhaus 93" panose="04030905020B02020C02" pitchFamily="82" charset="0"/>
                </a:rPr>
                <a:t>experimentation</a:t>
              </a: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>
                  <a:latin typeface="Bauhaus 93" panose="04030905020B02020C02" pitchFamily="82" charset="0"/>
                </a:rPr>
                <a:t>architecture</a:t>
              </a: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1780456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4245421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257250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6460976"/>
            <a:ext cx="10104906" cy="2745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1782000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4244400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27" name="Grafik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173" y="144943"/>
            <a:ext cx="969134" cy="647704"/>
          </a:xfrm>
          <a:prstGeom prst="rect">
            <a:avLst/>
          </a:prstGeom>
        </p:spPr>
      </p:pic>
      <p:sp>
        <p:nvSpPr>
          <p:cNvPr id="28" name="Textfeld 27"/>
          <p:cNvSpPr txBox="1"/>
          <p:nvPr userDrawn="1"/>
        </p:nvSpPr>
        <p:spPr>
          <a:xfrm>
            <a:off x="4054128" y="136057"/>
            <a:ext cx="768511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800" b="0" i="1" u="none" strike="noStrike" cap="none" spc="0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grant agreement No 688421.</a:t>
            </a:r>
          </a:p>
        </p:txBody>
      </p:sp>
    </p:spTree>
    <p:extLst>
      <p:ext uri="{BB962C8B-B14F-4D97-AF65-F5344CB8AC3E}">
        <p14:creationId xmlns:p14="http://schemas.microsoft.com/office/powerpoint/2010/main" val="29493755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8" y="5011364"/>
            <a:ext cx="7374517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pieren 1"/>
          <p:cNvGrpSpPr/>
          <p:nvPr userDrawn="1"/>
        </p:nvGrpSpPr>
        <p:grpSpPr>
          <a:xfrm>
            <a:off x="144599" y="7325044"/>
            <a:ext cx="12640076" cy="648100"/>
            <a:chOff x="180000" y="215900"/>
            <a:chExt cx="12640076" cy="648100"/>
          </a:xfrm>
        </p:grpSpPr>
        <p:sp>
          <p:nvSpPr>
            <p:cNvPr id="16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>
                  <a:latin typeface="Bauhaus 93" panose="04030905020B02020C02" pitchFamily="82" charset="0"/>
                </a:rPr>
                <a:t>measurement</a:t>
              </a:r>
            </a:p>
          </p:txBody>
        </p:sp>
        <p:sp>
          <p:nvSpPr>
            <p:cNvPr id="19" name="Shape 16"/>
            <p:cNvSpPr/>
            <p:nvPr userDrawn="1"/>
          </p:nvSpPr>
          <p:spPr>
            <a:xfrm>
              <a:off x="8680076" y="215900"/>
              <a:ext cx="4140000" cy="648000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>
                  <a:latin typeface="Bauhaus 93" panose="04030905020B02020C02" pitchFamily="82" charset="0"/>
                </a:rPr>
                <a:t>experimentation</a:t>
              </a:r>
            </a:p>
          </p:txBody>
        </p:sp>
        <p:sp>
          <p:nvSpPr>
            <p:cNvPr id="20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3600" noProof="0" dirty="0">
                  <a:latin typeface="Bauhaus 93" panose="04030905020B02020C02" pitchFamily="82" charset="0"/>
                </a:rPr>
                <a:t>architecture</a:t>
              </a:r>
            </a:p>
          </p:txBody>
        </p:sp>
      </p:grp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460800" y="700337"/>
            <a:ext cx="12052800" cy="225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2" name="Untertitel 2"/>
          <p:cNvSpPr>
            <a:spLocks noGrp="1"/>
          </p:cNvSpPr>
          <p:nvPr>
            <p:ph type="subTitle" idx="1"/>
          </p:nvPr>
        </p:nvSpPr>
        <p:spPr>
          <a:xfrm>
            <a:off x="460800" y="3165302"/>
            <a:ext cx="12052800" cy="1494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530" y="8153889"/>
            <a:ext cx="1311126" cy="876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18" y="8153889"/>
            <a:ext cx="951427" cy="1055563"/>
          </a:xfrm>
          <a:prstGeom prst="rect">
            <a:avLst/>
          </a:prstGeom>
        </p:spPr>
      </p:pic>
      <p:sp>
        <p:nvSpPr>
          <p:cNvPr id="5" name="Textfeld 4"/>
          <p:cNvSpPr txBox="1"/>
          <p:nvPr userDrawn="1"/>
        </p:nvSpPr>
        <p:spPr>
          <a:xfrm>
            <a:off x="144599" y="7980288"/>
            <a:ext cx="12609057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1400" b="0" i="1" u="none" strike="noStrike" cap="none" spc="0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14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under grant agreement No 688421.The opinions expressed and arguments employed reflect only the authors' 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view. The European Commission is not responsible for any use that may be made of that information.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44599" y="9034241"/>
            <a:ext cx="126090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400" b="0" i="1" u="none" strike="noStrike" cap="none" spc="0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</a:p>
        </p:txBody>
      </p:sp>
    </p:spTree>
    <p:extLst>
      <p:ext uri="{BB962C8B-B14F-4D97-AF65-F5344CB8AC3E}">
        <p14:creationId xmlns:p14="http://schemas.microsoft.com/office/powerpoint/2010/main" val="106477544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460587" y="882793"/>
            <a:ext cx="9900000" cy="1382401"/>
          </a:xfrm>
          <a:prstGeom prst="rect">
            <a:avLst/>
          </a:prstGeom>
          <a:noFill/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/>
          <a:lstStyle/>
          <a:p>
            <a:pPr lvl="0">
              <a:defRPr sz="1800" b="0">
                <a:uFillTx/>
              </a:defRPr>
            </a:pPr>
            <a:r>
              <a:rPr sz="3800" b="1" dirty="0">
                <a:uFill>
                  <a:solidFill/>
                </a:uFill>
              </a:rPr>
              <a:t>Title Text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460586" y="2597150"/>
            <a:ext cx="12077699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4"/>
          </p:nvPr>
        </p:nvSpPr>
        <p:spPr>
          <a:xfrm>
            <a:off x="11774329" y="9125206"/>
            <a:ext cx="72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A36C8A0-BAEB-42C3-A2D9-B1F0D6FD294D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36" y="8981256"/>
            <a:ext cx="1265301" cy="478346"/>
          </a:xfrm>
          <a:prstGeom prst="rect">
            <a:avLst/>
          </a:prstGeom>
        </p:spPr>
      </p:pic>
      <p:sp>
        <p:nvSpPr>
          <p:cNvPr id="7" name="Datumsplatzhalter 8"/>
          <p:cNvSpPr>
            <a:spLocks noGrp="1"/>
          </p:cNvSpPr>
          <p:nvPr>
            <p:ph type="dt" sz="half" idx="2"/>
          </p:nvPr>
        </p:nvSpPr>
        <p:spPr>
          <a:xfrm>
            <a:off x="2010037" y="9125206"/>
            <a:ext cx="1260000" cy="3600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29.01.2016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  <p:sldLayoutId id="2147483672" r:id="rId3"/>
    <p:sldLayoutId id="2147483661" r:id="rId4"/>
    <p:sldLayoutId id="2147483662" r:id="rId5"/>
    <p:sldLayoutId id="2147483663" r:id="rId6"/>
    <p:sldLayoutId id="2147483665" r:id="rId7"/>
    <p:sldLayoutId id="2147483666" r:id="rId8"/>
    <p:sldLayoutId id="2147483669" r:id="rId9"/>
    <p:sldLayoutId id="2147483656" r:id="rId10"/>
  </p:sldLayoutIdLst>
  <p:transition spd="med"/>
  <p:hf hdr="0" ftr="0"/>
  <p:txStyles>
    <p:titleStyle>
      <a:lvl1pPr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indent="2286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indent="4572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indent="6858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indent="9144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indent="11430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indent="13716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indent="16002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indent="1828800" defTabSz="1295400" eaLnBrk="1" hangingPunct="1">
        <a:defRPr sz="3800" b="1">
          <a:uFill>
            <a:solidFill/>
          </a:uFill>
          <a:latin typeface="+mn-lt"/>
          <a:ea typeface="+mn-ea"/>
          <a:cs typeface="+mn-cs"/>
          <a:sym typeface="Helvetica Neue"/>
        </a:defRPr>
      </a:lvl9pPr>
    </p:titleStyle>
    <p:bodyStyle>
      <a:lvl1pPr marL="361950" indent="-361950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3200"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marL="803275" indent="-352425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800"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marL="1162050" indent="-358775" defTabSz="371475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400"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marL="1433513" indent="-252413" defTabSz="361950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2000"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marL="1704975" indent="-180975" defTabSz="358775" eaLnBrk="1" hangingPunct="1">
        <a:lnSpc>
          <a:spcPct val="120000"/>
        </a:lnSpc>
        <a:spcBef>
          <a:spcPts val="700"/>
        </a:spcBef>
        <a:buClr>
          <a:schemeClr val="tx1"/>
        </a:buClr>
        <a:buSzPct val="130000"/>
        <a:buFontTx/>
        <a:buChar char="•"/>
        <a:defRPr sz="1800"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marL="29908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marL="33464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marL="37020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marL="4057650" indent="-539750" defTabSz="1295400" eaLnBrk="1" hangingPunct="1">
        <a:spcBef>
          <a:spcPts val="700"/>
        </a:spcBef>
        <a:buClr>
          <a:srgbClr val="64AD65"/>
        </a:buClr>
        <a:buSzPct val="171000"/>
        <a:buFont typeface="Wingdings"/>
        <a:buChar char="•"/>
        <a:defRPr sz="3400">
          <a:uFill>
            <a:solidFill/>
          </a:uFill>
          <a:latin typeface="+mn-lt"/>
          <a:ea typeface="+mn-ea"/>
          <a:cs typeface="+mn-cs"/>
          <a:sym typeface="Helvetica Neue"/>
        </a:defRPr>
      </a:lvl9pPr>
    </p:bodyStyle>
    <p:otherStyle>
      <a:lvl1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1pPr>
      <a:lvl2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2pPr>
      <a:lvl3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3pPr>
      <a:lvl4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4pPr>
      <a:lvl5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5pPr>
      <a:lvl6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6pPr>
      <a:lvl7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7pPr>
      <a:lvl8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8pPr>
      <a:lvl9pPr algn="r" defTabSz="1295400" eaLnBrk="1" hangingPunct="1">
        <a:defRPr sz="11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miproject" TargetMode="Externa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bservatory.mami-project.eu/" TargetMode="External"/><Relationship Id="rId2" Type="http://schemas.openxmlformats.org/officeDocument/2006/relationships/hyperlink" Target="https://mami-project.eu/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ami-project.eu/index.php/weblinks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WP4: Standardisation, Dissemination &amp; Exploitation</a:t>
            </a:r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Diego R. Lopez (TID)</a:t>
            </a:r>
          </a:p>
        </p:txBody>
      </p:sp>
    </p:spTree>
    <p:extLst>
      <p:ext uri="{BB962C8B-B14F-4D97-AF65-F5344CB8AC3E}">
        <p14:creationId xmlns:p14="http://schemas.microsoft.com/office/powerpoint/2010/main" val="99621038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Industrial Applications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STAR-based trust link management</a:t>
            </a:r>
          </a:p>
          <a:p>
            <a:pPr lvl="1"/>
            <a:r>
              <a:rPr lang="en-US" dirty="0"/>
              <a:t>Encrypted traffic negotiation at edge locations in CDN and </a:t>
            </a:r>
            <a:r>
              <a:rPr lang="en-US" dirty="0" err="1"/>
              <a:t>mABR</a:t>
            </a:r>
            <a:r>
              <a:rPr lang="en-US" dirty="0"/>
              <a:t> systems </a:t>
            </a:r>
          </a:p>
          <a:p>
            <a:pPr lvl="1"/>
            <a:r>
              <a:rPr lang="en-US" dirty="0"/>
              <a:t>Secure browsing</a:t>
            </a:r>
          </a:p>
          <a:p>
            <a:pPr lvl="1"/>
            <a:r>
              <a:rPr lang="en-US" dirty="0"/>
              <a:t>NFV deployments</a:t>
            </a:r>
          </a:p>
          <a:p>
            <a:r>
              <a:rPr lang="en-US" dirty="0"/>
              <a:t>DTLS connection identifier</a:t>
            </a:r>
          </a:p>
          <a:p>
            <a:pPr lvl="1"/>
            <a:r>
              <a:rPr lang="en-US" dirty="0"/>
              <a:t>IMPACT IoT product line</a:t>
            </a:r>
          </a:p>
          <a:p>
            <a:r>
              <a:rPr lang="en-US" dirty="0"/>
              <a:t>NFV-enabled experimentation </a:t>
            </a:r>
          </a:p>
          <a:p>
            <a:pPr lvl="1"/>
            <a:r>
              <a:rPr lang="en-US" dirty="0"/>
              <a:t>Repeatability for evaluation and demonstration purposes</a:t>
            </a:r>
          </a:p>
          <a:p>
            <a:pPr lvl="1"/>
            <a:r>
              <a:rPr lang="en-US" dirty="0"/>
              <a:t>Application of the </a:t>
            </a:r>
            <a:r>
              <a:rPr lang="en-US" i="1" dirty="0" err="1"/>
              <a:t>Trafic</a:t>
            </a:r>
            <a:r>
              <a:rPr lang="en-US" dirty="0"/>
              <a:t> tool, leveraging 5TONIC and the 5GINFIRE project</a:t>
            </a:r>
            <a:endParaRPr lang="en-GB" dirty="0"/>
          </a:p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27135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537B-AECA-9E4B-BF33-800405AB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Industrial Outreach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28681-BD38-1444-B5FE-4AC0292C32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Introduction to the path-aware networking concept</a:t>
            </a:r>
          </a:p>
          <a:p>
            <a:pPr lvl="1"/>
            <a:r>
              <a:rPr lang="en-GB" dirty="0"/>
              <a:t>MPLS+SDN+NFV World Congress, Paris</a:t>
            </a:r>
          </a:p>
          <a:p>
            <a:pPr lvl="1"/>
            <a:r>
              <a:rPr lang="en-GB" dirty="0"/>
              <a:t>As a continuation of previous introductions to MAMI in other events</a:t>
            </a:r>
          </a:p>
          <a:p>
            <a:r>
              <a:rPr lang="en-GB" dirty="0"/>
              <a:t>Three whitepapers addressed to the networking industry</a:t>
            </a:r>
          </a:p>
          <a:p>
            <a:r>
              <a:rPr lang="en-GB" i="1" dirty="0"/>
              <a:t>Challenges in Network Management of Encrypted Traffic</a:t>
            </a:r>
          </a:p>
          <a:p>
            <a:pPr lvl="1"/>
            <a:r>
              <a:rPr lang="en-GB" dirty="0"/>
              <a:t>Conclusion of the MAMI Management and Measurement Summit</a:t>
            </a:r>
          </a:p>
          <a:p>
            <a:r>
              <a:rPr lang="en-GB" i="1" dirty="0"/>
              <a:t>Analysis and Consideration on Management of Encrypted Traffic </a:t>
            </a:r>
          </a:p>
          <a:p>
            <a:pPr lvl="1"/>
            <a:r>
              <a:rPr lang="en-GB" dirty="0"/>
              <a:t>Advocating the application of path-aware networking as a way for a more open and sustainable Internet environment </a:t>
            </a:r>
            <a:endParaRPr lang="en-GB" i="1" dirty="0"/>
          </a:p>
          <a:p>
            <a:r>
              <a:rPr lang="en-GB" i="1" dirty="0"/>
              <a:t>Security and Privacy Implications of Middlebox Cooperation Protocols </a:t>
            </a:r>
          </a:p>
          <a:p>
            <a:pPr lvl="1"/>
            <a:r>
              <a:rPr lang="en-GB" dirty="0"/>
              <a:t>Middlebox cooperation can make a passive adversary's job easier, but it does not enable entirely new attacks.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7C3E6-4468-B741-ABEA-A3EC9D0CBC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7014498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and Other (Public) Repositories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/>
              <a:t>MAMI organization hosted on github.com</a:t>
            </a:r>
          </a:p>
          <a:p>
            <a:pPr lvl="1"/>
            <a:r>
              <a:rPr lang="en-GB">
                <a:hlinkClick r:id="rId2"/>
              </a:rPr>
              <a:t>https://github.com/mamiproject</a:t>
            </a:r>
            <a:endParaRPr lang="en-GB"/>
          </a:p>
          <a:p>
            <a:pPr lvl="1"/>
            <a:r>
              <a:rPr lang="en-GB"/>
              <a:t>Open-source software and public information created by the project</a:t>
            </a:r>
          </a:p>
          <a:p>
            <a:pPr lvl="1"/>
            <a:r>
              <a:rPr lang="en-GB"/>
              <a:t>45 active during this last period</a:t>
            </a:r>
          </a:p>
          <a:p>
            <a:pPr lvl="1"/>
            <a:r>
              <a:rPr lang="en-GB"/>
              <a:t>Several of them at </a:t>
            </a:r>
            <a:r>
              <a:rPr lang="en-GB" i="1"/>
              <a:t>wide external use </a:t>
            </a:r>
            <a:r>
              <a:rPr lang="en-GB"/>
              <a:t>(or more mature) level</a:t>
            </a:r>
          </a:p>
          <a:p>
            <a:r>
              <a:rPr lang="en-GB"/>
              <a:t>PATHspider releases already made available through software distribution systems</a:t>
            </a:r>
          </a:p>
          <a:p>
            <a:pPr lvl="1"/>
            <a:r>
              <a:rPr lang="en-GB"/>
              <a:t>PATHspider releases up to the current 2.0.1 are available for installation from PyPI</a:t>
            </a:r>
          </a:p>
          <a:p>
            <a:pPr lvl="1"/>
            <a:r>
              <a:rPr lang="en-GB"/>
              <a:t>PATHspider 1.0.1-1 is included in the latest stable version of the Debian operating system </a:t>
            </a:r>
          </a:p>
          <a:p>
            <a:pPr lvl="1"/>
            <a:r>
              <a:rPr lang="en-GB"/>
              <a:t>These packages were published to the Debian Operating System with MAMI acknowledgement:</a:t>
            </a:r>
          </a:p>
          <a:p>
            <a:pPr lvl="2"/>
            <a:r>
              <a:rPr lang="en-GB"/>
              <a:t>python-libtrace </a:t>
            </a:r>
          </a:p>
          <a:p>
            <a:pPr lvl="2"/>
            <a:r>
              <a:rPr lang="en-GB"/>
              <a:t>scapy3k </a:t>
            </a:r>
          </a:p>
          <a:p>
            <a:pPr lvl="2"/>
            <a:r>
              <a:rPr lang="en-GB"/>
              <a:t>scapy</a:t>
            </a:r>
          </a:p>
          <a:p>
            <a:pPr lvl="2"/>
            <a:r>
              <a:rPr lang="en-GB"/>
              <a:t>pycurl </a:t>
            </a:r>
          </a:p>
          <a:p>
            <a:r>
              <a:rPr lang="en-GB"/>
              <a:t>Regular participation in IETF Hackathons to socialise ideas and code related to MAMI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8287466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Publications and Workshops 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052881" cy="6230283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/>
              <a:t>Sixteen different publications and conference participations</a:t>
            </a:r>
          </a:p>
          <a:p>
            <a:pPr lvl="1"/>
            <a:r>
              <a:rPr lang="en-GB" sz="2000" dirty="0"/>
              <a:t>IEEE Communications, INFOCOM, Internet Measurement Conference, </a:t>
            </a:r>
            <a:r>
              <a:rPr lang="en-GB" sz="2000" dirty="0" err="1"/>
              <a:t>Mobicom</a:t>
            </a:r>
            <a:r>
              <a:rPr lang="en-GB" sz="2000" dirty="0"/>
              <a:t>, ACM </a:t>
            </a:r>
            <a:r>
              <a:rPr lang="en-GB" sz="2000" dirty="0" err="1"/>
              <a:t>CoNEXT</a:t>
            </a:r>
            <a:r>
              <a:rPr lang="en-GB" sz="2000" dirty="0"/>
              <a:t> EPIQ, USENIX NSDI, GSMA Packet…</a:t>
            </a:r>
          </a:p>
          <a:p>
            <a:r>
              <a:rPr lang="en-GB" sz="2400" dirty="0"/>
              <a:t>The MAMI Management and Measurement Summit</a:t>
            </a:r>
          </a:p>
          <a:p>
            <a:pPr lvl="1"/>
            <a:r>
              <a:rPr lang="en-GB" sz="2000" dirty="0"/>
              <a:t>Different stakeholders: researchers, engineers</a:t>
            </a:r>
          </a:p>
          <a:p>
            <a:pPr lvl="1"/>
            <a:r>
              <a:rPr lang="en-GB" sz="2000" dirty="0"/>
              <a:t>Challenges to network measurement and management by strong encryption, in breadth and depth</a:t>
            </a:r>
          </a:p>
          <a:p>
            <a:r>
              <a:rPr lang="en-GB" sz="2400" dirty="0"/>
              <a:t>The MAMI Summer School on Internet Path Transparency Measurements </a:t>
            </a:r>
          </a:p>
          <a:p>
            <a:pPr lvl="1"/>
            <a:r>
              <a:rPr lang="en-GB" sz="2000" dirty="0"/>
              <a:t>Focused on the project tools: </a:t>
            </a:r>
            <a:r>
              <a:rPr lang="en-GB" sz="2000" dirty="0" err="1"/>
              <a:t>Tracebox</a:t>
            </a:r>
            <a:r>
              <a:rPr lang="en-GB" sz="2000" dirty="0"/>
              <a:t>, </a:t>
            </a:r>
            <a:r>
              <a:rPr lang="en-GB" sz="2000" dirty="0" err="1"/>
              <a:t>PATHspider</a:t>
            </a:r>
            <a:r>
              <a:rPr lang="en-GB" sz="2000" dirty="0"/>
              <a:t> and the PTO </a:t>
            </a:r>
          </a:p>
          <a:p>
            <a:r>
              <a:rPr lang="en-GB" sz="2400" dirty="0"/>
              <a:t>Second edition of the joint workshop with MONROE on Mobile Network Measurements </a:t>
            </a:r>
          </a:p>
          <a:p>
            <a:pPr lvl="1"/>
            <a:r>
              <a:rPr lang="en-GB" sz="2000" dirty="0"/>
              <a:t>WebRTC measurements, network QoS and mobile coverage, multipath and application performance </a:t>
            </a:r>
          </a:p>
          <a:p>
            <a:r>
              <a:rPr lang="en-GB" sz="2400" dirty="0"/>
              <a:t>Tutorial on Repeatability and Comparability in Measurement (RCM) </a:t>
            </a:r>
          </a:p>
          <a:p>
            <a:pPr lvl="1"/>
            <a:r>
              <a:rPr lang="en-GB" sz="2000" dirty="0"/>
              <a:t>At SIGCOMM 2018</a:t>
            </a:r>
          </a:p>
          <a:p>
            <a:pPr lvl="1"/>
            <a:r>
              <a:rPr lang="en-GB" sz="2000" dirty="0"/>
              <a:t>Introducing MAMI tools</a:t>
            </a:r>
          </a:p>
          <a:p>
            <a:r>
              <a:rPr lang="en-GB" sz="2400" dirty="0" err="1"/>
              <a:t>PATHspider</a:t>
            </a:r>
            <a:r>
              <a:rPr lang="en-GB" sz="2400" dirty="0"/>
              <a:t> hackathon</a:t>
            </a:r>
          </a:p>
          <a:p>
            <a:pPr lvl="1"/>
            <a:r>
              <a:rPr lang="en-GB" sz="2000" dirty="0"/>
              <a:t>Jointly with the OONI (Open Observatory of Network Interference) project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067936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Academic Exploitation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65697" y="2500537"/>
            <a:ext cx="5832648" cy="6374233"/>
          </a:xfrm>
        </p:spPr>
        <p:txBody>
          <a:bodyPr>
            <a:normAutofit lnSpcReduction="10000"/>
          </a:bodyPr>
          <a:lstStyle/>
          <a:p>
            <a:r>
              <a:rPr lang="en-GB" sz="1800" dirty="0"/>
              <a:t>ETH Zurich</a:t>
            </a:r>
          </a:p>
          <a:p>
            <a:pPr lvl="1"/>
            <a:r>
              <a:rPr lang="en-GB" sz="1600" dirty="0"/>
              <a:t>Four student projects performed, supporting the development of </a:t>
            </a:r>
            <a:r>
              <a:rPr lang="en-GB" sz="1600" dirty="0" err="1"/>
              <a:t>PATHspider</a:t>
            </a:r>
            <a:r>
              <a:rPr lang="en-GB" sz="1600" dirty="0"/>
              <a:t>, the PTO, and passive measurability for QUIC</a:t>
            </a:r>
          </a:p>
          <a:p>
            <a:pPr lvl="1"/>
            <a:r>
              <a:rPr lang="en-GB" sz="1600" dirty="0"/>
              <a:t>Work in. passive network measurement contributed to the research performed for an on-going PhD thesis</a:t>
            </a:r>
          </a:p>
          <a:p>
            <a:r>
              <a:rPr lang="en-GB" sz="1800" dirty="0"/>
              <a:t>ZHAW </a:t>
            </a:r>
          </a:p>
          <a:p>
            <a:pPr lvl="1"/>
            <a:r>
              <a:rPr lang="en-GB" sz="1600" dirty="0"/>
              <a:t>One master student involved in the project, resulting in a master thesis on how to fuzz shim-layer protocols in general.</a:t>
            </a:r>
          </a:p>
          <a:p>
            <a:pPr lvl="1"/>
            <a:r>
              <a:rPr lang="en-GB" sz="1600" dirty="0"/>
              <a:t>ZHAW will operate the PTO after the end of the project.  </a:t>
            </a:r>
          </a:p>
          <a:p>
            <a:r>
              <a:rPr lang="en-GB" sz="1800" dirty="0"/>
              <a:t>University of Aberdeen</a:t>
            </a:r>
          </a:p>
          <a:p>
            <a:pPr lvl="1"/>
            <a:r>
              <a:rPr lang="en-GB" sz="1600" dirty="0"/>
              <a:t>Will continue to explore important lines of research developed in MAMI, which will form the basis of new research proposals. </a:t>
            </a:r>
          </a:p>
          <a:p>
            <a:pPr lvl="1"/>
            <a:r>
              <a:rPr lang="en-GB" sz="1600" dirty="0"/>
              <a:t>MAMI research will continue to be used in advanced undergraduate teaching and to support the work of postgraduate students.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14</a:t>
            </a:fld>
            <a:endParaRPr lang="de-CH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622DC05-8DEB-5C49-8066-C1E04029763C}"/>
              </a:ext>
            </a:extLst>
          </p:cNvPr>
          <p:cNvSpPr txBox="1">
            <a:spLocks/>
          </p:cNvSpPr>
          <p:nvPr/>
        </p:nvSpPr>
        <p:spPr>
          <a:xfrm>
            <a:off x="6430392" y="2500536"/>
            <a:ext cx="6336704" cy="6158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defTabSz="361950" eaLnBrk="1" hangingPunct="1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1pPr>
            <a:lvl2pPr marL="803275" indent="-352425" defTabSz="361950" eaLnBrk="1" hangingPunct="1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28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2pPr>
            <a:lvl3pPr marL="1162050" indent="-358775" defTabSz="371475" eaLnBrk="1" hangingPunct="1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2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3pPr>
            <a:lvl4pPr marL="1433513" indent="-252413" defTabSz="361950" eaLnBrk="1" hangingPunct="1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20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4pPr>
            <a:lvl5pPr marL="1704975" indent="-180975" defTabSz="358775" eaLnBrk="1" hangingPunct="1">
              <a:lnSpc>
                <a:spcPct val="120000"/>
              </a:lnSpc>
              <a:spcBef>
                <a:spcPts val="700"/>
              </a:spcBef>
              <a:buClr>
                <a:schemeClr val="tx1"/>
              </a:buClr>
              <a:buSzPct val="130000"/>
              <a:buFontTx/>
              <a:buChar char="•"/>
              <a:defRPr sz="18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5pPr>
            <a:lvl6pPr marL="2990850" indent="-539750" defTabSz="1295400" eaLnBrk="1" hangingPunct="1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6pPr>
            <a:lvl7pPr marL="3346450" indent="-539750" defTabSz="1295400" eaLnBrk="1" hangingPunct="1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7pPr>
            <a:lvl8pPr marL="3702050" indent="-539750" defTabSz="1295400" eaLnBrk="1" hangingPunct="1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8pPr>
            <a:lvl9pPr marL="4057650" indent="-539750" defTabSz="1295400" eaLnBrk="1" hangingPunct="1">
              <a:spcBef>
                <a:spcPts val="700"/>
              </a:spcBef>
              <a:buClr>
                <a:srgbClr val="64AD65"/>
              </a:buClr>
              <a:buSzPct val="171000"/>
              <a:buFont typeface="Wingdings"/>
              <a:buChar char="•"/>
              <a:defRPr sz="3400">
                <a:uFill>
                  <a:solidFill/>
                </a:uFill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r>
              <a:rPr lang="en-GB" sz="1800" dirty="0" err="1"/>
              <a:t>Simula</a:t>
            </a:r>
            <a:r>
              <a:rPr lang="en-GB" sz="1800" dirty="0"/>
              <a:t> Research Laboratory </a:t>
            </a:r>
          </a:p>
          <a:p>
            <a:pPr lvl="1"/>
            <a:r>
              <a:rPr lang="en-GB" sz="1600" dirty="0"/>
              <a:t>Will apply MAMI results when developing future project proposals and for its graduate education activities. </a:t>
            </a:r>
          </a:p>
          <a:p>
            <a:pPr lvl="1"/>
            <a:r>
              <a:rPr lang="en-GB" sz="1600" dirty="0"/>
              <a:t>MAMI results are being, fully integrated in MONROE, to be supported by the new MONROE alliance</a:t>
            </a:r>
          </a:p>
          <a:p>
            <a:r>
              <a:rPr lang="en-GB" sz="1800" dirty="0"/>
              <a:t>University of Liege </a:t>
            </a:r>
          </a:p>
          <a:p>
            <a:pPr lvl="1"/>
            <a:r>
              <a:rPr lang="en-GB" sz="1600" dirty="0"/>
              <a:t>Will use MAMI project results in follow-up research activities and for teaching purposes</a:t>
            </a:r>
          </a:p>
          <a:p>
            <a:pPr lvl="1"/>
            <a:r>
              <a:rPr lang="en-GB" sz="1600" dirty="0"/>
              <a:t>The middlebox simulator is at the heart of a course on traffic engineering, and will be used labs in Computer Security</a:t>
            </a:r>
          </a:p>
          <a:p>
            <a:r>
              <a:rPr lang="en-GB" sz="1800" dirty="0"/>
              <a:t>UC3M</a:t>
            </a:r>
          </a:p>
          <a:p>
            <a:pPr lvl="1"/>
            <a:r>
              <a:rPr lang="en-GB" sz="1600" dirty="0"/>
              <a:t>Tools (</a:t>
            </a:r>
            <a:r>
              <a:rPr lang="en-GB" sz="1600" dirty="0" err="1"/>
              <a:t>Trafic</a:t>
            </a:r>
            <a:r>
              <a:rPr lang="en-GB" sz="1600" dirty="0"/>
              <a:t>, NEMO compiler, VPP QUIC…) transferred to the 5TONIC labs at IMDEA Research, to be used in the context of 5G research projects. </a:t>
            </a:r>
          </a:p>
          <a:p>
            <a:pPr lvl="1"/>
            <a:r>
              <a:rPr lang="en-GB" sz="1600" dirty="0"/>
              <a:t>Results will be reflected in different Bachelor and Master theses</a:t>
            </a:r>
          </a:p>
        </p:txBody>
      </p:sp>
    </p:spTree>
    <p:extLst>
      <p:ext uri="{BB962C8B-B14F-4D97-AF65-F5344CB8AC3E}">
        <p14:creationId xmlns:p14="http://schemas.microsoft.com/office/powerpoint/2010/main" val="40970256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Presence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MAMI domains and website </a:t>
            </a:r>
          </a:p>
          <a:p>
            <a:pPr lvl="1"/>
            <a:r>
              <a:rPr lang="en-GB" dirty="0">
                <a:hlinkClick r:id="rId2"/>
              </a:rPr>
              <a:t>https://mami-project.eu/</a:t>
            </a:r>
            <a:r>
              <a:rPr lang="en-GB" dirty="0"/>
              <a:t> is updated with information on publications, standardisation efforts, events, and a lively blog used to disseminate MAMI research results and activities. </a:t>
            </a:r>
          </a:p>
          <a:p>
            <a:pPr lvl="1"/>
            <a:r>
              <a:rPr lang="en-GB" dirty="0">
                <a:hlinkClick r:id="rId3"/>
              </a:rPr>
              <a:t>https://observatory.mami-project.eu/</a:t>
            </a:r>
            <a:r>
              <a:rPr lang="en-GB" dirty="0"/>
              <a:t> (the MAMI PTO)</a:t>
            </a:r>
          </a:p>
          <a:p>
            <a:pPr lvl="1"/>
            <a:r>
              <a:rPr lang="en-GB" dirty="0"/>
              <a:t>Other related websites (</a:t>
            </a:r>
            <a:r>
              <a:rPr lang="en-GB" dirty="0" err="1"/>
              <a:t>PATHspider</a:t>
            </a:r>
            <a:r>
              <a:rPr lang="en-GB" dirty="0"/>
              <a:t>, </a:t>
            </a:r>
            <a:r>
              <a:rPr lang="en-GB" dirty="0" err="1"/>
              <a:t>Tracebox</a:t>
            </a:r>
            <a:r>
              <a:rPr lang="en-GB" dirty="0"/>
              <a:t>, </a:t>
            </a:r>
            <a:r>
              <a:rPr lang="en-GB" dirty="0" err="1"/>
              <a:t>Eyeorg</a:t>
            </a:r>
            <a:r>
              <a:rPr lang="en-GB" dirty="0"/>
              <a:t>, HTTP2 Dashboard) at </a:t>
            </a:r>
            <a:r>
              <a:rPr lang="en-GB" dirty="0">
                <a:hlinkClick r:id="rId4"/>
              </a:rPr>
              <a:t>https://mami-project.eu/index.php/weblinks/</a:t>
            </a:r>
            <a:r>
              <a:rPr lang="en-GB" dirty="0"/>
              <a:t> </a:t>
            </a:r>
          </a:p>
          <a:p>
            <a:r>
              <a:rPr lang="en-GB" dirty="0"/>
              <a:t>The MAMI Twitter account</a:t>
            </a:r>
          </a:p>
          <a:p>
            <a:pPr lvl="1"/>
            <a:r>
              <a:rPr lang="en-GB" dirty="0"/>
              <a:t>@</a:t>
            </a:r>
            <a:r>
              <a:rPr lang="en-GB" dirty="0" err="1"/>
              <a:t>mamiproject</a:t>
            </a:r>
            <a:r>
              <a:rPr lang="en-GB" dirty="0"/>
              <a:t> was created in March 2015</a:t>
            </a:r>
          </a:p>
          <a:p>
            <a:pPr lvl="1"/>
            <a:r>
              <a:rPr lang="en-GB" dirty="0"/>
              <a:t>Cumulated stats by 20 December 2018</a:t>
            </a:r>
          </a:p>
          <a:p>
            <a:pPr lvl="2"/>
            <a:r>
              <a:rPr lang="en-GB" dirty="0"/>
              <a:t>244 followers</a:t>
            </a:r>
          </a:p>
          <a:p>
            <a:pPr lvl="2"/>
            <a:r>
              <a:rPr lang="en-GB" dirty="0"/>
              <a:t>3686 tweets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803636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WP4 in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16</a:t>
            </a:fld>
            <a:endParaRPr lang="de-CH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AB4EF5-8ED4-2246-8317-6B0B80A14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508231"/>
              </p:ext>
            </p:extLst>
          </p:nvPr>
        </p:nvGraphicFramePr>
        <p:xfrm>
          <a:off x="460583" y="2788568"/>
          <a:ext cx="12033745" cy="5362192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4457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2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40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Last Period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Total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+mn-lt"/>
                        </a:rPr>
                        <a:t>Standards contributions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 (1 final)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37 (2 final, 11 adopted)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+mn-lt"/>
                        </a:rPr>
                        <a:t>Software repositories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Scientific publications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+mn-lt"/>
                        </a:rPr>
                        <a:t>Workshops and events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872">
                <a:tc>
                  <a:txBody>
                    <a:bodyPr/>
                    <a:lstStyle/>
                    <a:p>
                      <a:pPr marL="0" marR="0" lvl="0" indent="0" algn="l" defTabSz="1295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+mn-lt"/>
                        </a:rPr>
                        <a:t>Tweets (and followers)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3453 (+109)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3686 (244)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2872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+mn-lt"/>
                        </a:rPr>
                        <a:t>Industrial whitepapers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2872">
                <a:tc>
                  <a:txBody>
                    <a:bodyPr/>
                    <a:lstStyle/>
                    <a:p>
                      <a:pPr marL="0" marR="0" lvl="0" indent="0" algn="l" defTabSz="1295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+mn-lt"/>
                        </a:rPr>
                        <a:t>Industrial presentations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2543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a </a:t>
            </a:r>
            <a:r>
              <a:rPr lang="en-US" dirty="0" err="1"/>
              <a:t>Conclusiom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Standardisation</a:t>
            </a:r>
          </a:p>
          <a:p>
            <a:pPr lvl="1"/>
            <a:r>
              <a:rPr lang="en-GB" dirty="0"/>
              <a:t>Key aspect, taking into account project technical goals</a:t>
            </a:r>
          </a:p>
          <a:p>
            <a:pPr lvl="1"/>
            <a:r>
              <a:rPr lang="en-GB" dirty="0"/>
              <a:t>Significant results from all the other WPs</a:t>
            </a:r>
          </a:p>
          <a:p>
            <a:r>
              <a:rPr lang="en-GB" dirty="0"/>
              <a:t>Publications, Workshop and Conference Activities</a:t>
            </a:r>
          </a:p>
          <a:p>
            <a:pPr lvl="1"/>
            <a:r>
              <a:rPr lang="en-GB" dirty="0"/>
              <a:t>Supported by previous encouraging results</a:t>
            </a:r>
          </a:p>
          <a:p>
            <a:r>
              <a:rPr lang="en-GB" dirty="0"/>
              <a:t>Exploitation and Innovation Management</a:t>
            </a:r>
          </a:p>
          <a:p>
            <a:pPr lvl="1"/>
            <a:r>
              <a:rPr lang="en-GB" dirty="0"/>
              <a:t>Connected with ongoing initiatives of the industrial partners</a:t>
            </a:r>
          </a:p>
          <a:p>
            <a:r>
              <a:rPr lang="en-GB" dirty="0"/>
              <a:t>Academic Exploitation</a:t>
            </a:r>
          </a:p>
          <a:p>
            <a:pPr lvl="1"/>
            <a:r>
              <a:rPr lang="en-GB" dirty="0"/>
              <a:t>Activity follow-up through the project collaboration mechanisms</a:t>
            </a:r>
          </a:p>
          <a:p>
            <a:r>
              <a:rPr lang="en-GB" dirty="0"/>
              <a:t>Public Communication Activities</a:t>
            </a:r>
          </a:p>
          <a:p>
            <a:pPr lvl="1"/>
            <a:r>
              <a:rPr lang="en-GB" dirty="0"/>
              <a:t>Steps taken even before the official start of the project</a:t>
            </a:r>
          </a:p>
          <a:p>
            <a:r>
              <a:rPr lang="en-GB" dirty="0" err="1"/>
              <a:t>Middlebox</a:t>
            </a:r>
            <a:r>
              <a:rPr lang="en-GB" dirty="0"/>
              <a:t> Observatory Web Site Development and Maintenance</a:t>
            </a:r>
          </a:p>
          <a:p>
            <a:pPr lvl="1"/>
            <a:r>
              <a:rPr lang="en-GB" dirty="0"/>
              <a:t>Data management and accessibility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254118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WP4 Goal: Maximizing MAMI Impact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Applicability of the PTO</a:t>
            </a:r>
          </a:p>
          <a:p>
            <a:pPr lvl="1"/>
            <a:r>
              <a:rPr lang="en-GB" sz="2000" dirty="0"/>
              <a:t>Measurement collection</a:t>
            </a:r>
          </a:p>
          <a:p>
            <a:pPr lvl="1"/>
            <a:r>
              <a:rPr lang="en-GB" sz="2000" dirty="0"/>
              <a:t>Support data-enabled analyses</a:t>
            </a:r>
          </a:p>
          <a:p>
            <a:r>
              <a:rPr lang="en-GB" sz="2400" dirty="0"/>
              <a:t>Standardisation of the principles for path-endpoint cooperation</a:t>
            </a:r>
          </a:p>
          <a:p>
            <a:pPr lvl="1"/>
            <a:r>
              <a:rPr lang="en-GB" sz="2000" dirty="0"/>
              <a:t>Essentially within the IETF</a:t>
            </a:r>
          </a:p>
          <a:p>
            <a:pPr lvl="1"/>
            <a:r>
              <a:rPr lang="en-GB" sz="2000" dirty="0"/>
              <a:t>And beyond</a:t>
            </a:r>
          </a:p>
          <a:p>
            <a:r>
              <a:rPr lang="en-GB" sz="2400" dirty="0"/>
              <a:t>Result dissemination</a:t>
            </a:r>
          </a:p>
          <a:p>
            <a:pPr lvl="1"/>
            <a:r>
              <a:rPr lang="en-GB" sz="2000" dirty="0"/>
              <a:t>Independent measurements, experiment repeatability, impairment analysis…</a:t>
            </a:r>
          </a:p>
          <a:p>
            <a:pPr lvl="1"/>
            <a:r>
              <a:rPr lang="en-GB" sz="2000" dirty="0"/>
              <a:t>Open source availability</a:t>
            </a:r>
          </a:p>
          <a:p>
            <a:pPr lvl="1"/>
            <a:r>
              <a:rPr lang="en-GB" sz="2000" dirty="0"/>
              <a:t>Scientific publication and social media</a:t>
            </a:r>
          </a:p>
          <a:p>
            <a:r>
              <a:rPr lang="en-GB" sz="2400" dirty="0"/>
              <a:t>Industrial influence</a:t>
            </a:r>
          </a:p>
          <a:p>
            <a:pPr lvl="1"/>
            <a:r>
              <a:rPr lang="en-GB" sz="2000" dirty="0"/>
              <a:t>Diffusion of principles around path-endpoint cooperation</a:t>
            </a:r>
          </a:p>
          <a:p>
            <a:pPr lvl="1"/>
            <a:r>
              <a:rPr lang="en-GB" sz="2000" dirty="0"/>
              <a:t>Application of results in network gear, services and experimentation and testing frameworks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774329" y="9125206"/>
            <a:ext cx="720000" cy="360000"/>
          </a:xfrm>
        </p:spPr>
        <p:txBody>
          <a:bodyPr/>
          <a:lstStyle/>
          <a:p>
            <a:r>
              <a:rPr lang="de-C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3762204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WP4 Tasks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T4.1 Standardization</a:t>
            </a:r>
          </a:p>
          <a:p>
            <a:pPr lvl="1"/>
            <a:r>
              <a:rPr lang="en-GB" dirty="0"/>
              <a:t>Focused on MCP and its ancillary support</a:t>
            </a:r>
          </a:p>
          <a:p>
            <a:pPr lvl="1"/>
            <a:r>
              <a:rPr lang="en-GB" dirty="0"/>
              <a:t>NFV applications and implementations</a:t>
            </a:r>
          </a:p>
          <a:p>
            <a:r>
              <a:rPr lang="en-GB" dirty="0"/>
              <a:t>T4.2 Publications, Workshop and Conference Activities</a:t>
            </a:r>
          </a:p>
          <a:p>
            <a:pPr lvl="1"/>
            <a:r>
              <a:rPr lang="en-GB" dirty="0"/>
              <a:t>Journals, magazines, conferences, and workshops as well as operator conferences</a:t>
            </a:r>
          </a:p>
          <a:p>
            <a:r>
              <a:rPr lang="en-GB" dirty="0"/>
              <a:t>T4.3 Exploitation and Innovation Management</a:t>
            </a:r>
          </a:p>
          <a:p>
            <a:pPr lvl="1"/>
            <a:r>
              <a:rPr lang="en-GB" dirty="0"/>
              <a:t>Identify and collaborate with other organisations, key market players and potential users</a:t>
            </a:r>
          </a:p>
          <a:p>
            <a:pPr lvl="1"/>
            <a:r>
              <a:rPr lang="en-GB" dirty="0"/>
              <a:t>Identify key application(s) of the project results and define the maturity of the technology</a:t>
            </a:r>
          </a:p>
          <a:p>
            <a:r>
              <a:rPr lang="en-GB" dirty="0"/>
              <a:t>T4.4 Academic Exploitation</a:t>
            </a:r>
          </a:p>
          <a:p>
            <a:pPr lvl="1"/>
            <a:r>
              <a:rPr lang="en-GB" dirty="0"/>
              <a:t>Integrate aspects of the research into advanced teaching modules of involved academic partners</a:t>
            </a:r>
          </a:p>
          <a:p>
            <a:pPr lvl="1"/>
            <a:r>
              <a:rPr lang="en-GB" dirty="0"/>
              <a:t>PhD school on measurement infrastructure and datasets, and about middlebox (co-)operation</a:t>
            </a:r>
          </a:p>
          <a:p>
            <a:r>
              <a:rPr lang="en-GB" dirty="0"/>
              <a:t>T4.5 Public Communication Activities</a:t>
            </a:r>
          </a:p>
          <a:p>
            <a:pPr lvl="1"/>
            <a:r>
              <a:rPr lang="en-GB" dirty="0"/>
              <a:t>Visual and Internet identity: Website, social networking and general promotion material</a:t>
            </a:r>
          </a:p>
          <a:p>
            <a:r>
              <a:rPr lang="en-GB" dirty="0"/>
              <a:t>T4.6 Middlebox Observatory Web Site Development and Maintenance</a:t>
            </a:r>
          </a:p>
          <a:p>
            <a:pPr lvl="1"/>
            <a:r>
              <a:rPr lang="en-GB" dirty="0"/>
              <a:t>Making datasets accessible and usable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8731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3BD4-82FA-B34F-BC53-1AD725B1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Standardisation Intents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D9E0F-B7EF-7841-BE2B-0DB1EFC695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IETF stack evolution</a:t>
            </a:r>
          </a:p>
          <a:p>
            <a:pPr lvl="1"/>
            <a:r>
              <a:rPr lang="en-GB" dirty="0"/>
              <a:t>QUIC WG and other related activities</a:t>
            </a:r>
          </a:p>
          <a:p>
            <a:r>
              <a:rPr lang="en-GB" dirty="0"/>
              <a:t>IETF transport groups</a:t>
            </a:r>
          </a:p>
          <a:p>
            <a:pPr lvl="1"/>
            <a:r>
              <a:rPr lang="en-GB" dirty="0"/>
              <a:t>TAPS and TSVWG</a:t>
            </a:r>
          </a:p>
          <a:p>
            <a:r>
              <a:rPr lang="en-GB" dirty="0"/>
              <a:t>IETF security groups</a:t>
            </a:r>
          </a:p>
          <a:p>
            <a:pPr lvl="1"/>
            <a:r>
              <a:rPr lang="en-GB" dirty="0"/>
              <a:t>ACME and TLS</a:t>
            </a:r>
          </a:p>
          <a:p>
            <a:r>
              <a:rPr lang="en-GB" dirty="0"/>
              <a:t>IRTF groups</a:t>
            </a:r>
          </a:p>
          <a:p>
            <a:pPr lvl="1"/>
            <a:r>
              <a:rPr lang="en-GB" dirty="0"/>
              <a:t>Path Awareness (PANRG), Measure and Analysis (MAPRG), NFV (NFVRG)</a:t>
            </a:r>
          </a:p>
          <a:p>
            <a:r>
              <a:rPr lang="en-GB" dirty="0"/>
              <a:t>Collaboration with other activities</a:t>
            </a:r>
          </a:p>
          <a:p>
            <a:pPr lvl="1"/>
            <a:r>
              <a:rPr lang="en-GB" dirty="0"/>
              <a:t>ETSI TC-CYBER</a:t>
            </a:r>
          </a:p>
          <a:p>
            <a:pPr lvl="1"/>
            <a:r>
              <a:rPr lang="en-GB" dirty="0"/>
              <a:t>IEEE ETI</a:t>
            </a:r>
          </a:p>
          <a:p>
            <a:pPr lvl="1"/>
            <a:r>
              <a:rPr lang="en-GB" dirty="0"/>
              <a:t>And GSMA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3089D-53E2-DD42-9C03-14A64843BFB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2251760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5E37-2F9B-0D4E-896E-AA11F0B24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Standardisation: Internet Stack Evolution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EBF07-A468-4748-BEF8-666478E46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Contributions most focused on the QUIC WG</a:t>
            </a:r>
          </a:p>
          <a:p>
            <a:r>
              <a:rPr lang="en-GB" dirty="0"/>
              <a:t>QUIC applicability document (</a:t>
            </a:r>
            <a:r>
              <a:rPr lang="es-ES" i="1" dirty="0" err="1"/>
              <a:t>draft-ietf-quic-applicability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Going beyond HTTP</a:t>
            </a:r>
          </a:p>
          <a:p>
            <a:r>
              <a:rPr lang="en-GB" dirty="0"/>
              <a:t>QUIC manageability document (</a:t>
            </a:r>
            <a:r>
              <a:rPr lang="es-ES" i="1" dirty="0" err="1"/>
              <a:t>draft-ietf-quic-manageability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Provide a guide to the QUIC wire image</a:t>
            </a:r>
          </a:p>
          <a:p>
            <a:r>
              <a:rPr lang="en-GB" dirty="0"/>
              <a:t>The spin bit controversy (</a:t>
            </a:r>
            <a:r>
              <a:rPr lang="es-ES" i="1" dirty="0" err="1"/>
              <a:t>draft</a:t>
            </a:r>
            <a:r>
              <a:rPr lang="es-ES" i="1" dirty="0"/>
              <a:t>-</a:t>
            </a:r>
            <a:r>
              <a:rPr lang="es-ES" i="1" dirty="0" err="1"/>
              <a:t>ietf</a:t>
            </a:r>
            <a:r>
              <a:rPr lang="es-ES" i="1" dirty="0"/>
              <a:t>-</a:t>
            </a:r>
            <a:r>
              <a:rPr lang="es-ES" i="1" dirty="0" err="1"/>
              <a:t>quic</a:t>
            </a:r>
            <a:r>
              <a:rPr lang="es-ES" i="1" dirty="0"/>
              <a:t>-spin-</a:t>
            </a:r>
            <a:r>
              <a:rPr lang="es-ES" i="1" dirty="0" err="1"/>
              <a:t>exp</a:t>
            </a:r>
            <a:r>
              <a:rPr lang="es-ES" dirty="0"/>
              <a:t>)</a:t>
            </a:r>
            <a:endParaRPr lang="en-GB" dirty="0"/>
          </a:p>
          <a:p>
            <a:pPr lvl="1"/>
            <a:r>
              <a:rPr lang="en-GB" dirty="0"/>
              <a:t>Support for independent measurability of round-trip times</a:t>
            </a:r>
          </a:p>
          <a:p>
            <a:pPr lvl="1"/>
            <a:r>
              <a:rPr lang="en-GB" dirty="0"/>
              <a:t>Addressing concerns on privacy</a:t>
            </a:r>
          </a:p>
          <a:p>
            <a:r>
              <a:rPr lang="en-GB" dirty="0"/>
              <a:t>IAB document on the wire image of a protocol (</a:t>
            </a:r>
            <a:r>
              <a:rPr lang="es-ES" i="1" dirty="0" err="1"/>
              <a:t>draft-iab-wire-image</a:t>
            </a:r>
            <a:r>
              <a:rPr lang="es-ES" dirty="0"/>
              <a:t>)</a:t>
            </a:r>
            <a:endParaRPr lang="en-GB" dirty="0"/>
          </a:p>
          <a:p>
            <a:pPr lvl="1"/>
            <a:r>
              <a:rPr lang="en-GB" dirty="0"/>
              <a:t>And the interactions with network elements</a:t>
            </a:r>
          </a:p>
          <a:p>
            <a:r>
              <a:rPr lang="en-GB" dirty="0"/>
              <a:t>Collaboration with the GSMA on the implications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2D23F-8534-7E4C-98D2-0010C78655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079879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96D4-4A0E-694B-94BF-58FDA64B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Standardisation: Transport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34616-2BB0-BB42-B4E7-D6FFB581A0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Transport service model (TAPS WG)</a:t>
            </a:r>
          </a:p>
          <a:p>
            <a:pPr lvl="1"/>
            <a:r>
              <a:rPr lang="en-GB" dirty="0"/>
              <a:t>Service architecture (</a:t>
            </a:r>
            <a:r>
              <a:rPr lang="es-ES" i="1" dirty="0" err="1"/>
              <a:t>draft-ietf-taps-arch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Abstract interface to the transport layer services (</a:t>
            </a:r>
            <a:r>
              <a:rPr lang="es-ES" i="1" dirty="0" err="1"/>
              <a:t>draft</a:t>
            </a:r>
            <a:r>
              <a:rPr lang="es-ES" i="1" dirty="0"/>
              <a:t>-</a:t>
            </a:r>
            <a:r>
              <a:rPr lang="es-ES" i="1" dirty="0" err="1"/>
              <a:t>ietf</a:t>
            </a:r>
            <a:r>
              <a:rPr lang="es-ES" i="1" dirty="0"/>
              <a:t>-</a:t>
            </a:r>
            <a:r>
              <a:rPr lang="es-ES" i="1" dirty="0" err="1"/>
              <a:t>taps</a:t>
            </a:r>
            <a:r>
              <a:rPr lang="es-ES" i="1" dirty="0"/>
              <a:t>-interface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An implementation of this interface (</a:t>
            </a:r>
            <a:r>
              <a:rPr lang="es-ES" i="1" dirty="0" err="1"/>
              <a:t>draft-ietf-taps-impl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Consolidating, RFCs expected in 2019</a:t>
            </a:r>
          </a:p>
          <a:p>
            <a:r>
              <a:rPr lang="en-GB" dirty="0"/>
              <a:t>Other contributions in transport protocols </a:t>
            </a:r>
          </a:p>
          <a:p>
            <a:pPr lvl="1"/>
            <a:r>
              <a:rPr lang="en-GB" dirty="0"/>
              <a:t>Transport encryption analysis (</a:t>
            </a:r>
            <a:r>
              <a:rPr lang="es-ES" i="1" dirty="0" err="1"/>
              <a:t>draft-ietf-tsvwg-transport-encrypt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MTU discovery (</a:t>
            </a:r>
            <a:r>
              <a:rPr lang="es-ES" i="1" dirty="0" err="1"/>
              <a:t>draft-ietf-tsvwg-datagram-plpmtud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UDP options (</a:t>
            </a:r>
            <a:r>
              <a:rPr lang="es-ES" i="1" dirty="0" err="1"/>
              <a:t>draft-fairhurst-udp-options-cco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Reports on the spin-bit and </a:t>
            </a:r>
            <a:r>
              <a:rPr lang="en-GB" dirty="0" err="1"/>
              <a:t>LoLa</a:t>
            </a:r>
            <a:r>
              <a:rPr lang="en-GB" dirty="0"/>
              <a:t> issues (</a:t>
            </a:r>
            <a:r>
              <a:rPr lang="es-ES" i="1" dirty="0" err="1"/>
              <a:t>draft</a:t>
            </a:r>
            <a:r>
              <a:rPr lang="es-ES" i="1" dirty="0"/>
              <a:t>-</a:t>
            </a:r>
            <a:r>
              <a:rPr lang="es-ES" i="1" dirty="0" err="1"/>
              <a:t>fossati</a:t>
            </a:r>
            <a:r>
              <a:rPr lang="es-ES" i="1" dirty="0"/>
              <a:t>-</a:t>
            </a:r>
            <a:r>
              <a:rPr lang="es-ES" i="1" dirty="0" err="1"/>
              <a:t>tsvwg</a:t>
            </a:r>
            <a:r>
              <a:rPr lang="es-ES" i="1" dirty="0"/>
              <a:t>-lola</a:t>
            </a:r>
            <a:r>
              <a:rPr lang="es-ES" dirty="0"/>
              <a:t>)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283D4-2287-3F49-8A25-2152A0A37A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8363818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75A5-4C20-0F41-8CA2-DC5E767A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Standardisation: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0ED8F-E4F4-F543-9573-BA817D483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STAR protocol (</a:t>
            </a:r>
            <a:r>
              <a:rPr lang="es-ES" i="1" dirty="0" err="1"/>
              <a:t>draft-ietf-acme-star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Extension to ACME certificate management mechanisms</a:t>
            </a:r>
          </a:p>
          <a:p>
            <a:pPr lvl="1"/>
            <a:r>
              <a:rPr lang="en-GB" dirty="0"/>
              <a:t>Supporting trust link delegation to unattended devices</a:t>
            </a:r>
          </a:p>
          <a:p>
            <a:pPr lvl="1"/>
            <a:r>
              <a:rPr lang="en-GB" dirty="0"/>
              <a:t>Full control by the delegating entity (</a:t>
            </a:r>
            <a:r>
              <a:rPr lang="es-ES" i="1" dirty="0" err="1"/>
              <a:t>draft-ietf-acme-star-delegation</a:t>
            </a:r>
            <a:r>
              <a:rPr lang="es-ES" dirty="0"/>
              <a:t>)</a:t>
            </a:r>
            <a:endParaRPr lang="en-GB" dirty="0"/>
          </a:p>
          <a:p>
            <a:r>
              <a:rPr lang="en-GB" dirty="0"/>
              <a:t>DTLS connection id (</a:t>
            </a:r>
            <a:r>
              <a:rPr lang="es-ES" i="1" dirty="0" err="1"/>
              <a:t>draft</a:t>
            </a:r>
            <a:r>
              <a:rPr lang="es-ES" i="1" dirty="0"/>
              <a:t>-</a:t>
            </a:r>
            <a:r>
              <a:rPr lang="es-ES" i="1" dirty="0" err="1"/>
              <a:t>ietf</a:t>
            </a:r>
            <a:r>
              <a:rPr lang="es-ES" i="1" dirty="0"/>
              <a:t>-</a:t>
            </a:r>
            <a:r>
              <a:rPr lang="es-ES" i="1" dirty="0" err="1"/>
              <a:t>tls</a:t>
            </a:r>
            <a:r>
              <a:rPr lang="es-ES" i="1" dirty="0"/>
              <a:t>-</a:t>
            </a:r>
            <a:r>
              <a:rPr lang="es-ES" i="1" dirty="0" err="1"/>
              <a:t>dtls</a:t>
            </a:r>
            <a:r>
              <a:rPr lang="es-ES" i="1" dirty="0"/>
              <a:t>-</a:t>
            </a:r>
            <a:r>
              <a:rPr lang="es-ES" i="1" dirty="0" err="1"/>
              <a:t>connection</a:t>
            </a:r>
            <a:r>
              <a:rPr lang="es-ES" i="1" dirty="0"/>
              <a:t>-id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Improve security association selection</a:t>
            </a:r>
          </a:p>
          <a:p>
            <a:r>
              <a:rPr lang="en-GB" dirty="0"/>
              <a:t>The efforts for a ”middlebox security protocol”</a:t>
            </a:r>
          </a:p>
          <a:p>
            <a:pPr lvl="1"/>
            <a:r>
              <a:rPr lang="en-GB" dirty="0"/>
              <a:t>ETSI </a:t>
            </a:r>
            <a:r>
              <a:rPr lang="en-GB" i="1" dirty="0"/>
              <a:t>TC-CYBER-0027-x</a:t>
            </a:r>
          </a:p>
          <a:p>
            <a:r>
              <a:rPr lang="en-GB" dirty="0"/>
              <a:t>Encrypted traffic inspection</a:t>
            </a:r>
          </a:p>
          <a:p>
            <a:pPr lvl="1"/>
            <a:r>
              <a:rPr lang="en-GB" dirty="0"/>
              <a:t>IEEE ETI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AE84-CC6E-574B-8983-6CD01DF8BD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6950405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3F70-C5EF-8943-80AB-53632B5C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Pre-Standardisation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81D1C-296B-BF47-AA5F-4052B3513D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587" y="2750973"/>
            <a:ext cx="12234501" cy="615807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Two research groups within the IRTF</a:t>
            </a:r>
          </a:p>
          <a:p>
            <a:pPr lvl="1"/>
            <a:r>
              <a:rPr lang="en-GB" dirty="0"/>
              <a:t>Both initiated by the project, and already formally chartered</a:t>
            </a:r>
          </a:p>
          <a:p>
            <a:r>
              <a:rPr lang="en-GB" dirty="0"/>
              <a:t>PANRG</a:t>
            </a:r>
          </a:p>
          <a:p>
            <a:pPr lvl="1"/>
            <a:r>
              <a:rPr lang="en-GB" dirty="0"/>
              <a:t>Application of path information at the endpoints</a:t>
            </a:r>
          </a:p>
          <a:p>
            <a:pPr lvl="1"/>
            <a:r>
              <a:rPr lang="en-GB" dirty="0"/>
              <a:t>Trust links</a:t>
            </a:r>
          </a:p>
          <a:p>
            <a:pPr lvl="1"/>
            <a:r>
              <a:rPr lang="en-GB" dirty="0"/>
              <a:t>Implications for protocols and best practices</a:t>
            </a:r>
          </a:p>
          <a:p>
            <a:r>
              <a:rPr lang="en-GB" dirty="0"/>
              <a:t>MAPRG</a:t>
            </a:r>
          </a:p>
          <a:p>
            <a:pPr lvl="1"/>
            <a:r>
              <a:rPr lang="en-GB" dirty="0"/>
              <a:t>Research evidence on Internet measurements</a:t>
            </a:r>
          </a:p>
          <a:p>
            <a:pPr lvl="1"/>
            <a:r>
              <a:rPr lang="en-GB" dirty="0"/>
              <a:t>Applied to protocol engineering and practice</a:t>
            </a:r>
          </a:p>
          <a:p>
            <a:r>
              <a:rPr lang="en-GB" dirty="0"/>
              <a:t>And contributions to NFVRG</a:t>
            </a:r>
          </a:p>
          <a:p>
            <a:pPr lvl="1"/>
            <a:r>
              <a:rPr lang="en-GB" dirty="0"/>
              <a:t>NFV descriptors as enablers for experiment repeatability and reproducibility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57E2E-779B-4945-9AC4-D3C16B3540B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7422009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Industrial Applications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Application of path-awareness principles</a:t>
            </a:r>
          </a:p>
          <a:p>
            <a:pPr lvl="1"/>
            <a:r>
              <a:rPr lang="en-GB" dirty="0"/>
              <a:t>Enhanced cooperation with the mobile network in the </a:t>
            </a:r>
            <a:r>
              <a:rPr lang="en-GB" dirty="0" err="1"/>
              <a:t>Velocix</a:t>
            </a:r>
            <a:r>
              <a:rPr lang="en-GB" dirty="0"/>
              <a:t> product line</a:t>
            </a:r>
          </a:p>
          <a:p>
            <a:pPr lvl="2"/>
            <a:r>
              <a:rPr lang="en-GB" dirty="0"/>
              <a:t>Better </a:t>
            </a:r>
            <a:r>
              <a:rPr lang="en-GB" dirty="0" err="1"/>
              <a:t>QoE</a:t>
            </a:r>
            <a:endParaRPr lang="en-GB" dirty="0"/>
          </a:p>
          <a:p>
            <a:pPr lvl="2"/>
            <a:r>
              <a:rPr lang="en-GB" dirty="0"/>
              <a:t>Expand the number of adaptation/personalisation functionality for OTT video delivery</a:t>
            </a:r>
          </a:p>
          <a:p>
            <a:pPr lvl="1"/>
            <a:r>
              <a:rPr lang="en-GB" dirty="0"/>
              <a:t>Deployment of NFV-enabled middleboxes</a:t>
            </a:r>
          </a:p>
          <a:p>
            <a:pPr lvl="2"/>
            <a:r>
              <a:rPr lang="en-GB" dirty="0"/>
              <a:t>Home environments</a:t>
            </a:r>
          </a:p>
          <a:p>
            <a:pPr lvl="2"/>
            <a:r>
              <a:rPr lang="en-GB" dirty="0" err="1"/>
              <a:t>vCPE</a:t>
            </a:r>
            <a:r>
              <a:rPr lang="en-GB" dirty="0"/>
              <a:t> and </a:t>
            </a:r>
            <a:r>
              <a:rPr lang="en-GB" dirty="0" err="1"/>
              <a:t>uCPE</a:t>
            </a:r>
            <a:r>
              <a:rPr lang="en-GB" dirty="0"/>
              <a:t> services</a:t>
            </a:r>
          </a:p>
          <a:p>
            <a:r>
              <a:rPr lang="en-GB" dirty="0"/>
              <a:t>Applications of MAMI measurement data </a:t>
            </a:r>
          </a:p>
          <a:p>
            <a:pPr lvl="1"/>
            <a:r>
              <a:rPr lang="en-GB" dirty="0"/>
              <a:t>Trustworthy data sources to evaluate the impact of pervasive encryption</a:t>
            </a:r>
          </a:p>
          <a:p>
            <a:pPr lvl="1"/>
            <a:r>
              <a:rPr lang="en-GB" dirty="0"/>
              <a:t>Collaboration with the MONROE project for mobile Internet evidences</a:t>
            </a:r>
          </a:p>
          <a:p>
            <a:pPr lvl="1"/>
            <a:r>
              <a:rPr lang="en-GB" dirty="0"/>
              <a:t>Application of the QUIC spin bit to measurement systems</a:t>
            </a:r>
          </a:p>
          <a:p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A36C8A0-BAEB-42C3-A2D9-B1F0D6FD294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280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CA7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MAMI template" id="{855417C6-6C65-4497-A6C3-083B9820E74D}" vid="{781A3FF0-7F2C-4C7C-8929-ED8AD4671D38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CA7"/>
        </a:solidFill>
        <a:ln w="25400" cap="flat">
          <a:noFill/>
          <a:miter lim="400000"/>
        </a:ln>
        <a:effectLst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295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MAMI template</Template>
  <TotalTime>10715</TotalTime>
  <Words>1482</Words>
  <Application>Microsoft Macintosh PowerPoint</Application>
  <PresentationFormat>Custom</PresentationFormat>
  <Paragraphs>237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Bauhaus 93</vt:lpstr>
      <vt:lpstr>Calibri</vt:lpstr>
      <vt:lpstr>Helvetica Neue</vt:lpstr>
      <vt:lpstr>Wingdings</vt:lpstr>
      <vt:lpstr>White</vt:lpstr>
      <vt:lpstr>WP4: Standardisation, Dissemination &amp; Exploitation</vt:lpstr>
      <vt:lpstr>The WP4 Goal: Maximizing MAMI Impact</vt:lpstr>
      <vt:lpstr>WP4 Tasks</vt:lpstr>
      <vt:lpstr>Standardisation Intents</vt:lpstr>
      <vt:lpstr>Standardisation: Internet Stack Evolution</vt:lpstr>
      <vt:lpstr>Standardisation: Transport Layer</vt:lpstr>
      <vt:lpstr>Standardisation: Security</vt:lpstr>
      <vt:lpstr>Pre-Standardisation</vt:lpstr>
      <vt:lpstr>Direct Industrial Applications</vt:lpstr>
      <vt:lpstr>Additional Industrial Applications</vt:lpstr>
      <vt:lpstr>Industrial Outreach</vt:lpstr>
      <vt:lpstr>Software and Other (Public) Repositories</vt:lpstr>
      <vt:lpstr>Publications and Workshops </vt:lpstr>
      <vt:lpstr>Academic Exploitation</vt:lpstr>
      <vt:lpstr>Online Presence</vt:lpstr>
      <vt:lpstr>WP4 in Numbers</vt:lpstr>
      <vt:lpstr>As a Conclusiom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WP4: Standardisation, Dissemination &amp; Exploitation</dc:title>
  <dc:creator>Diego R. Lopez</dc:creator>
  <cp:lastModifiedBy>Diego R. Lopez</cp:lastModifiedBy>
  <cp:revision>94</cp:revision>
  <cp:lastPrinted>2019-01-23T19:46:22Z</cp:lastPrinted>
  <dcterms:created xsi:type="dcterms:W3CDTF">2016-10-14T11:11:47Z</dcterms:created>
  <dcterms:modified xsi:type="dcterms:W3CDTF">2019-01-29T18:04:41Z</dcterms:modified>
</cp:coreProperties>
</file>