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80"/>
    <a:srgbClr val="87DEAA"/>
    <a:srgbClr val="80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>
        <p:scale>
          <a:sx n="17" d="100"/>
          <a:sy n="17" d="100"/>
        </p:scale>
        <p:origin x="2864" y="368"/>
      </p:cViewPr>
      <p:guideLst>
        <p:guide orient="horz" pos="1348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82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666000" y="39148450"/>
            <a:ext cx="28944000" cy="1477699"/>
            <a:chOff x="180000" y="215900"/>
            <a:chExt cx="12640076" cy="648100"/>
          </a:xfrm>
        </p:grpSpPr>
        <p:sp>
          <p:nvSpPr>
            <p:cNvPr id="9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0" name="Shape 16"/>
            <p:cNvSpPr/>
            <p:nvPr userDrawn="1"/>
          </p:nvSpPr>
          <p:spPr>
            <a:xfrm>
              <a:off x="8680076" y="215900"/>
              <a:ext cx="4140000" cy="631566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1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</p:grp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1184" y="40824011"/>
            <a:ext cx="1923719" cy="1285684"/>
          </a:xfrm>
          <a:prstGeom prst="rect">
            <a:avLst/>
          </a:prstGeom>
        </p:spPr>
      </p:pic>
      <p:pic>
        <p:nvPicPr>
          <p:cNvPr id="13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" y="40824011"/>
            <a:ext cx="1482401" cy="1644653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2270641" y="40674276"/>
            <a:ext cx="25350545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under grant agreement No</a:t>
            </a:r>
            <a:r>
              <a:rPr kumimoji="0" lang="en-US" sz="2400" b="0" i="1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688421.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reflect only the authors' </a:t>
            </a:r>
            <a:r>
              <a:rPr kumimoji="0" lang="en-US" sz="2400" b="0" i="1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Rectangle 5"/>
          <p:cNvSpPr/>
          <p:nvPr userDrawn="1"/>
        </p:nvSpPr>
        <p:spPr>
          <a:xfrm>
            <a:off x="6351818" y="41613604"/>
            <a:ext cx="17188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Supported by the Swiss State Secretariat for Education, Research and Innovation under contract number 15.0268. </a:t>
            </a:r>
          </a:p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herein do not necessarily reflect the official views of the Swiss Government.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0007" y="422602"/>
            <a:ext cx="6455296" cy="3148401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" y="422602"/>
            <a:ext cx="6715125" cy="2771775"/>
          </a:xfrm>
          <a:prstGeom prst="rect">
            <a:avLst/>
          </a:prstGeom>
        </p:spPr>
      </p:pic>
      <p:sp>
        <p:nvSpPr>
          <p:cNvPr id="18" name="Textfeld 17"/>
          <p:cNvSpPr txBox="1"/>
          <p:nvPr userDrawn="1"/>
        </p:nvSpPr>
        <p:spPr>
          <a:xfrm>
            <a:off x="6915508" y="2180188"/>
            <a:ext cx="16060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noProof="0" dirty="0" smtClean="0">
                <a:latin typeface="Bauhaus 93" panose="04030905020B02020C02" pitchFamily="82" charset="0"/>
              </a:rPr>
              <a:t>measurement and architecture for</a:t>
            </a:r>
            <a:r>
              <a:rPr lang="en-US" sz="4800" baseline="0" noProof="0" dirty="0" smtClean="0">
                <a:latin typeface="Bauhaus 93" panose="04030905020B02020C02" pitchFamily="82" charset="0"/>
              </a:rPr>
              <a:t> a </a:t>
            </a:r>
            <a:r>
              <a:rPr lang="en-US" sz="4800" baseline="0" noProof="0" dirty="0" err="1" smtClean="0">
                <a:latin typeface="Bauhaus 93" panose="04030905020B02020C02" pitchFamily="82" charset="0"/>
              </a:rPr>
              <a:t>middleboxed</a:t>
            </a:r>
            <a:r>
              <a:rPr lang="en-US" sz="4800" baseline="0" noProof="0" dirty="0" smtClean="0">
                <a:latin typeface="Bauhaus 93" panose="04030905020B02020C02" pitchFamily="82" charset="0"/>
              </a:rPr>
              <a:t> Internet</a:t>
            </a:r>
            <a:endParaRPr lang="en-US" sz="4800" noProof="0" dirty="0">
              <a:latin typeface="Bauhaus 93" panose="04030905020B02020C02" pitchFamily="82" charset="0"/>
            </a:endParaRPr>
          </a:p>
        </p:txBody>
      </p:sp>
      <p:sp>
        <p:nvSpPr>
          <p:cNvPr id="19" name="Textfeld 18"/>
          <p:cNvSpPr txBox="1"/>
          <p:nvPr userDrawn="1"/>
        </p:nvSpPr>
        <p:spPr>
          <a:xfrm>
            <a:off x="1009046" y="2978762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ami-project.eu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 userDrawn="1"/>
        </p:nvSpPr>
        <p:spPr>
          <a:xfrm>
            <a:off x="4869051" y="2978762"/>
            <a:ext cx="3379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de-DE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mamiproject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9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 txBox="1">
            <a:spLocks/>
          </p:cNvSpPr>
          <p:nvPr/>
        </p:nvSpPr>
        <p:spPr>
          <a:xfrm>
            <a:off x="666000" y="4140000"/>
            <a:ext cx="28878903" cy="1433640"/>
          </a:xfrm>
          <a:prstGeom prst="rect">
            <a:avLst/>
          </a:prstGeom>
        </p:spPr>
        <p:txBody>
          <a:bodyPr anchor="t"/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latin typeface="Helvetica Neue" charset="0"/>
                <a:ea typeface="Helvetica Neue" charset="0"/>
                <a:cs typeface="Helvetica Neue" charset="0"/>
              </a:rPr>
              <a:t>An Observatory for Internet Path Transparency</a:t>
            </a:r>
            <a:endParaRPr lang="en-US" sz="96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198" y="13923032"/>
            <a:ext cx="12594424" cy="1450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3385" y="16469566"/>
            <a:ext cx="6832600" cy="7200900"/>
          </a:xfrm>
          <a:prstGeom prst="rect">
            <a:avLst/>
          </a:prstGeom>
        </p:spPr>
      </p:pic>
      <p:sp>
        <p:nvSpPr>
          <p:cNvPr id="18" name="Abgerundetes Rechteck 35"/>
          <p:cNvSpPr/>
          <p:nvPr/>
        </p:nvSpPr>
        <p:spPr>
          <a:xfrm>
            <a:off x="-27901913" y="18139508"/>
            <a:ext cx="16309378" cy="13502640"/>
          </a:xfrm>
          <a:prstGeom prst="roundRect">
            <a:avLst/>
          </a:prstGeom>
          <a:noFill/>
          <a:ln w="127000"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bgerundetes Rechteck 35"/>
          <p:cNvSpPr/>
          <p:nvPr/>
        </p:nvSpPr>
        <p:spPr>
          <a:xfrm>
            <a:off x="-26282649" y="17055991"/>
            <a:ext cx="6740205" cy="18986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0"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8080"/>
                </a:solidFill>
                <a:latin typeface="Helvetica Neue" charset="0"/>
                <a:ea typeface="Helvetica Neue" charset="0"/>
                <a:cs typeface="Helvetica Neue" charset="0"/>
              </a:rPr>
              <a:t>Protection</a:t>
            </a:r>
            <a:endParaRPr lang="en-US" b="1" dirty="0">
              <a:solidFill>
                <a:srgbClr val="FF808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46" name="image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7139315" y="23682967"/>
            <a:ext cx="2190750" cy="2190750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Abgerundetes Rechteck 35"/>
          <p:cNvSpPr/>
          <p:nvPr/>
        </p:nvSpPr>
        <p:spPr>
          <a:xfrm>
            <a:off x="36107264" y="17543577"/>
            <a:ext cx="11456971" cy="13502640"/>
          </a:xfrm>
          <a:prstGeom prst="roundRect">
            <a:avLst/>
          </a:prstGeom>
          <a:noFill/>
          <a:ln w="127000"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bgerundetes Rechteck 35"/>
          <p:cNvSpPr/>
          <p:nvPr/>
        </p:nvSpPr>
        <p:spPr>
          <a:xfrm>
            <a:off x="37426169" y="16469566"/>
            <a:ext cx="6864643" cy="18986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0"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8080"/>
                </a:solidFill>
                <a:latin typeface="Helvetica Neue" charset="0"/>
                <a:ea typeface="Helvetica Neue" charset="0"/>
                <a:cs typeface="Helvetica Neue" charset="0"/>
              </a:rPr>
              <a:t>Repeatability</a:t>
            </a:r>
            <a:endParaRPr lang="en-US" b="1" dirty="0">
              <a:solidFill>
                <a:srgbClr val="FF808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2" name="image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451274" y="16448202"/>
            <a:ext cx="2190750" cy="219075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Abgerundetes Rechteck 35"/>
          <p:cNvSpPr/>
          <p:nvPr/>
        </p:nvSpPr>
        <p:spPr>
          <a:xfrm>
            <a:off x="-31283876" y="4576446"/>
            <a:ext cx="28275935" cy="7565183"/>
          </a:xfrm>
          <a:prstGeom prst="roundRect">
            <a:avLst/>
          </a:prstGeom>
          <a:noFill/>
          <a:ln w="127000"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bgerundetes Rechteck 35"/>
          <p:cNvSpPr/>
          <p:nvPr/>
        </p:nvSpPr>
        <p:spPr>
          <a:xfrm>
            <a:off x="-29625717" y="3492929"/>
            <a:ext cx="6740205" cy="18986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0"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8080"/>
                </a:solidFill>
                <a:latin typeface="Helvetica Neue" charset="0"/>
                <a:ea typeface="Helvetica Neue" charset="0"/>
                <a:cs typeface="Helvetica Neue" charset="0"/>
              </a:rPr>
              <a:t>Comparability</a:t>
            </a:r>
            <a:endParaRPr lang="en-US" b="1" dirty="0">
              <a:solidFill>
                <a:srgbClr val="FF808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5" name="image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5324102" y="3396421"/>
            <a:ext cx="2190750" cy="219075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extBox 7"/>
          <p:cNvSpPr txBox="1"/>
          <p:nvPr/>
        </p:nvSpPr>
        <p:spPr>
          <a:xfrm>
            <a:off x="18299453" y="16374307"/>
            <a:ext cx="2959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 smtClean="0">
                <a:latin typeface="Helvetica Neue" charset="0"/>
                <a:ea typeface="Helvetica Neue" charset="0"/>
                <a:cs typeface="Helvetica Neue" charset="0"/>
              </a:rPr>
              <a:t>Raw</a:t>
            </a:r>
            <a:r>
              <a:rPr lang="en-US" sz="1800" dirty="0" smtClean="0">
                <a:latin typeface="Helvetica Neue" charset="0"/>
                <a:ea typeface="Helvetica Neue" charset="0"/>
                <a:cs typeface="Helvetica Neue" charset="0"/>
              </a:rPr>
              <a:t> metadata includes </a:t>
            </a:r>
          </a:p>
          <a:p>
            <a:pPr algn="r"/>
            <a:r>
              <a:rPr lang="en-US" sz="1800" dirty="0" smtClean="0">
                <a:latin typeface="Helvetica Neue" charset="0"/>
                <a:ea typeface="Helvetica Neue" charset="0"/>
                <a:cs typeface="Helvetica Neue" charset="0"/>
              </a:rPr>
              <a:t>file format definition and </a:t>
            </a:r>
          </a:p>
          <a:p>
            <a:pPr algn="r"/>
            <a:r>
              <a:rPr lang="en-US" sz="1800" dirty="0" smtClean="0">
                <a:latin typeface="Helvetica Neue" charset="0"/>
                <a:ea typeface="Helvetica Neue" charset="0"/>
                <a:cs typeface="Helvetica Neue" charset="0"/>
              </a:rPr>
              <a:t>owner contact information.</a:t>
            </a:r>
            <a:endParaRPr lang="en-US" sz="1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834864" y="17687016"/>
            <a:ext cx="3423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 smtClean="0">
                <a:latin typeface="Helvetica Neue" charset="0"/>
                <a:ea typeface="Helvetica Neue" charset="0"/>
                <a:cs typeface="Helvetica Neue" charset="0"/>
              </a:rPr>
              <a:t>Analysis</a:t>
            </a:r>
            <a:r>
              <a:rPr lang="en-US" sz="1800" dirty="0" smtClean="0">
                <a:latin typeface="Helvetica Neue" charset="0"/>
                <a:ea typeface="Helvetica Neue" charset="0"/>
                <a:cs typeface="Helvetica Neue" charset="0"/>
              </a:rPr>
              <a:t> metadata includes commit-specific reference to  platform-independent sources.</a:t>
            </a:r>
            <a:endParaRPr lang="en-US" sz="1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366687" y="19163535"/>
            <a:ext cx="3423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latin typeface="Helvetica Neue" charset="0"/>
                <a:ea typeface="Helvetica Neue" charset="0"/>
                <a:cs typeface="Helvetica Neue" charset="0"/>
              </a:rPr>
              <a:t>Observations are grouped into </a:t>
            </a:r>
            <a:r>
              <a:rPr lang="en-US" sz="1800" b="1" dirty="0" smtClean="0">
                <a:latin typeface="Helvetica Neue" charset="0"/>
                <a:ea typeface="Helvetica Neue" charset="0"/>
                <a:cs typeface="Helvetica Neue" charset="0"/>
              </a:rPr>
              <a:t>observation sets</a:t>
            </a:r>
            <a:r>
              <a:rPr lang="en-US" sz="1800" dirty="0" smtClean="0">
                <a:latin typeface="Helvetica Neue" charset="0"/>
                <a:ea typeface="Helvetica Neue" charset="0"/>
                <a:cs typeface="Helvetica Neue" charset="0"/>
              </a:rPr>
              <a:t>, which </a:t>
            </a:r>
            <a:r>
              <a:rPr lang="en-US" sz="1800" b="1" dirty="0" smtClean="0">
                <a:latin typeface="Helvetica Neue" charset="0"/>
                <a:ea typeface="Helvetica Neue" charset="0"/>
                <a:cs typeface="Helvetica Neue" charset="0"/>
              </a:rPr>
              <a:t>share common provenance.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146925" y="20543761"/>
            <a:ext cx="3643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 smtClean="0">
                <a:latin typeface="Helvetica Neue" charset="0"/>
                <a:ea typeface="Helvetica Neue" charset="0"/>
                <a:cs typeface="Helvetica Neue" charset="0"/>
              </a:rPr>
              <a:t>Observation set </a:t>
            </a:r>
            <a:r>
              <a:rPr lang="en-US" sz="1800" smtClean="0">
                <a:latin typeface="Helvetica Neue" charset="0"/>
                <a:ea typeface="Helvetica Neue" charset="0"/>
                <a:cs typeface="Helvetica Neue" charset="0"/>
              </a:rPr>
              <a:t>metadata links </a:t>
            </a:r>
            <a:r>
              <a:rPr lang="en-US" sz="1800" dirty="0" smtClean="0">
                <a:latin typeface="Helvetica Neue" charset="0"/>
                <a:ea typeface="Helvetica Neue" charset="0"/>
                <a:cs typeface="Helvetica Neue" charset="0"/>
              </a:rPr>
              <a:t>to observations and raw data files from which they are derived, plus analysis that produced them.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097067" y="22470137"/>
            <a:ext cx="3423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 smtClean="0">
                <a:latin typeface="Helvetica Neue" charset="0"/>
                <a:ea typeface="Helvetica Neue" charset="0"/>
                <a:cs typeface="Helvetica Neue" charset="0"/>
              </a:rPr>
              <a:t>Queries </a:t>
            </a:r>
            <a:r>
              <a:rPr lang="en-US" sz="1800" dirty="0" smtClean="0">
                <a:latin typeface="Helvetica Neue" charset="0"/>
                <a:ea typeface="Helvetica Neue" charset="0"/>
                <a:cs typeface="Helvetica Neue" charset="0"/>
              </a:rPr>
              <a:t>can be made permanently cacheable, and metadata links </a:t>
            </a:r>
            <a:r>
              <a:rPr lang="en-US" sz="1800" smtClean="0">
                <a:latin typeface="Helvetica Neue" charset="0"/>
                <a:ea typeface="Helvetica Neue" charset="0"/>
                <a:cs typeface="Helvetica Neue" charset="0"/>
              </a:rPr>
              <a:t>to observation sets involved in query results. </a:t>
            </a:r>
            <a:endParaRPr lang="en-US" sz="1800" b="1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6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81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Bauhaus 93</vt:lpstr>
      <vt:lpstr>Calibri</vt:lpstr>
      <vt:lpstr>Helvetica Neue</vt:lpstr>
      <vt:lpstr>Arial</vt:lpstr>
      <vt:lpstr>Larissa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</dc:creator>
  <cp:lastModifiedBy>Microsoft Office User</cp:lastModifiedBy>
  <cp:revision>22</cp:revision>
  <dcterms:created xsi:type="dcterms:W3CDTF">2016-04-13T18:03:01Z</dcterms:created>
  <dcterms:modified xsi:type="dcterms:W3CDTF">2017-10-11T11:13:58Z</dcterms:modified>
</cp:coreProperties>
</file>