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8" r:id="rId2"/>
    <p:sldId id="299" r:id="rId3"/>
    <p:sldId id="303" r:id="rId4"/>
    <p:sldId id="304" r:id="rId5"/>
    <p:sldId id="316" r:id="rId6"/>
    <p:sldId id="305" r:id="rId7"/>
    <p:sldId id="317" r:id="rId8"/>
    <p:sldId id="306" r:id="rId9"/>
    <p:sldId id="307" r:id="rId10"/>
    <p:sldId id="318" r:id="rId11"/>
    <p:sldId id="308" r:id="rId12"/>
    <p:sldId id="309" r:id="rId13"/>
    <p:sldId id="319" r:id="rId14"/>
    <p:sldId id="310" r:id="rId15"/>
    <p:sldId id="311" r:id="rId16"/>
    <p:sldId id="312" r:id="rId17"/>
    <p:sldId id="313" r:id="rId18"/>
    <p:sldId id="315" r:id="rId19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649" autoAdjust="0"/>
  </p:normalViewPr>
  <p:slideViewPr>
    <p:cSldViewPr>
      <p:cViewPr>
        <p:scale>
          <a:sx n="70" d="100"/>
          <a:sy n="70" d="100"/>
        </p:scale>
        <p:origin x="252" y="-81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01.10.2017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‹Nr.›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ma.ifip.org/workshops/mnm17-workshop/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yer123.com/sdn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" TargetMode="External"/><Relationship Id="rId2" Type="http://schemas.openxmlformats.org/officeDocument/2006/relationships/hyperlink" Target="https://github.com/mamiproject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debian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tory.mami-project.eu/" TargetMode="External"/><Relationship Id="rId2" Type="http://schemas.openxmlformats.org/officeDocument/2006/relationships/hyperlink" Target="https://mami-project.eu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athspider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WP4: Standardisation, Dissemination &amp; Exploitation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Diego R. Lopez </a:t>
            </a:r>
            <a:r>
              <a:rPr lang="en-US" sz="3200" dirty="0"/>
              <a:t>(TID)</a:t>
            </a:r>
          </a:p>
        </p:txBody>
      </p:sp>
    </p:spTree>
    <p:extLst>
      <p:ext uri="{BB962C8B-B14F-4D97-AF65-F5344CB8AC3E}">
        <p14:creationId xmlns:p14="http://schemas.microsoft.com/office/powerpoint/2010/main" val="99621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Standardisation Activities on Transport Interfaces and </a:t>
            </a:r>
            <a:r>
              <a:rPr lang="en-GB" sz="4000" dirty="0" smtClean="0"/>
              <a:t>Security - Documents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GB" dirty="0"/>
              <a:t>RFC 8095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trammell</a:t>
            </a:r>
            <a:r>
              <a:rPr lang="en-GB" dirty="0"/>
              <a:t>-taps-post-sockets 		</a:t>
            </a:r>
            <a:endParaRPr lang="en-GB" dirty="0" smtClean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kuehlewind</a:t>
            </a:r>
            <a:r>
              <a:rPr lang="en-GB" dirty="0" smtClean="0"/>
              <a:t>-crypto-</a:t>
            </a:r>
            <a:r>
              <a:rPr lang="en-GB" dirty="0" err="1" smtClean="0"/>
              <a:t>sep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/>
              <a:t>draft-</a:t>
            </a:r>
            <a:r>
              <a:rPr lang="en-GB" dirty="0" err="1"/>
              <a:t>ietf</a:t>
            </a:r>
            <a:r>
              <a:rPr lang="en-GB" dirty="0"/>
              <a:t>-acme-star						</a:t>
            </a:r>
            <a:endParaRPr lang="en-GB" dirty="0" smtClean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sheffer</a:t>
            </a:r>
            <a:r>
              <a:rPr lang="en-GB" dirty="0" smtClean="0"/>
              <a:t>-acme-star-request</a:t>
            </a:r>
            <a:endParaRPr lang="en-GB" dirty="0"/>
          </a:p>
          <a:p>
            <a:pPr lvl="1"/>
            <a:r>
              <a:rPr lang="en-GB" dirty="0"/>
              <a:t>draft-</a:t>
            </a:r>
            <a:r>
              <a:rPr lang="en-GB" dirty="0" err="1"/>
              <a:t>mavrogiannopoulos</a:t>
            </a:r>
            <a:r>
              <a:rPr lang="en-GB" dirty="0"/>
              <a:t>-</a:t>
            </a:r>
            <a:r>
              <a:rPr lang="en-GB" dirty="0" err="1"/>
              <a:t>tls-cid</a:t>
            </a:r>
            <a:endParaRPr lang="en-GB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10</a:t>
            </a:fld>
            <a:endParaRPr lang="de-CH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894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Publications and </a:t>
            </a:r>
            <a:r>
              <a:rPr lang="en-GB" dirty="0"/>
              <a:t>Workshops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Twelve different publications and conference participations</a:t>
            </a:r>
          </a:p>
          <a:p>
            <a:pPr lvl="1"/>
            <a:r>
              <a:rPr lang="en-US" dirty="0" smtClean="0"/>
              <a:t>IEEE Internet Computing, EUCNC, ANRW, ITC, SIGCOMM Reproducibility Workshop…</a:t>
            </a:r>
          </a:p>
          <a:p>
            <a:r>
              <a:rPr lang="en-US" dirty="0" smtClean="0"/>
              <a:t>Joint workshop with the MONROE </a:t>
            </a:r>
            <a:r>
              <a:rPr lang="en-US" dirty="0" smtClean="0"/>
              <a:t>project (MS6)</a:t>
            </a:r>
            <a:endParaRPr lang="en-US" dirty="0" smtClean="0"/>
          </a:p>
          <a:p>
            <a:pPr lvl="1"/>
            <a:r>
              <a:rPr lang="en-US" dirty="0"/>
              <a:t>Mobile Network Measurements (</a:t>
            </a:r>
            <a:r>
              <a:rPr lang="en-US" dirty="0" smtClean="0"/>
              <a:t>MNM)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conjunction with </a:t>
            </a:r>
            <a:r>
              <a:rPr lang="en-US" dirty="0" smtClean="0"/>
              <a:t>the TMA </a:t>
            </a:r>
            <a:r>
              <a:rPr lang="en-US" dirty="0"/>
              <a:t>Conference </a:t>
            </a:r>
            <a:r>
              <a:rPr lang="en-US" dirty="0" smtClean="0"/>
              <a:t>2017, </a:t>
            </a:r>
            <a:r>
              <a:rPr lang="en-US" dirty="0"/>
              <a:t>in </a:t>
            </a:r>
            <a:r>
              <a:rPr lang="en-US" dirty="0" smtClean="0"/>
              <a:t>Dublin/</a:t>
            </a:r>
            <a:r>
              <a:rPr lang="en-US" dirty="0" err="1" smtClean="0"/>
              <a:t>Maynooth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://tma.ifip.org/workshops/mnm17-workshop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Small </a:t>
            </a:r>
            <a:r>
              <a:rPr lang="en-US" dirty="0"/>
              <a:t>and focused workshop </a:t>
            </a:r>
            <a:r>
              <a:rPr lang="en-US" dirty="0" smtClean="0"/>
              <a:t>in Zurich</a:t>
            </a:r>
          </a:p>
          <a:p>
            <a:pPr lvl="1"/>
            <a:r>
              <a:rPr lang="en-US" dirty="0" smtClean="0"/>
              <a:t>By invitation only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iscussion </a:t>
            </a:r>
            <a:r>
              <a:rPr lang="en-US" dirty="0"/>
              <a:t>of a new sockets </a:t>
            </a:r>
            <a:r>
              <a:rPr lang="en-US" dirty="0" smtClean="0"/>
              <a:t>API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eading </a:t>
            </a:r>
            <a:r>
              <a:rPr lang="en-US" dirty="0"/>
              <a:t>to input provided to the IETF TAPS </a:t>
            </a:r>
            <a:r>
              <a:rPr lang="en-US" dirty="0" smtClean="0"/>
              <a:t>WG</a:t>
            </a:r>
          </a:p>
          <a:p>
            <a:pPr lvl="1"/>
            <a:r>
              <a:rPr lang="en-US" dirty="0" smtClean="0"/>
              <a:t>Direct collaboration with the NEAT project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90679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Industrial </a:t>
            </a:r>
            <a:r>
              <a:rPr lang="en-GB" dirty="0" smtClean="0"/>
              <a:t>Exploitation</a:t>
            </a:r>
            <a:br>
              <a:rPr lang="en-GB" dirty="0" smtClean="0"/>
            </a:br>
            <a:r>
              <a:rPr lang="en-GB" dirty="0" smtClean="0"/>
              <a:t>TID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TID </a:t>
            </a:r>
            <a:r>
              <a:rPr lang="en-US" dirty="0" smtClean="0"/>
              <a:t>working </a:t>
            </a:r>
            <a:r>
              <a:rPr lang="en-US" dirty="0"/>
              <a:t>to apply </a:t>
            </a:r>
            <a:r>
              <a:rPr lang="en-US" dirty="0" smtClean="0"/>
              <a:t>results </a:t>
            </a:r>
            <a:r>
              <a:rPr lang="en-US" dirty="0"/>
              <a:t>to </a:t>
            </a:r>
            <a:r>
              <a:rPr lang="en-US" dirty="0" smtClean="0"/>
              <a:t>services </a:t>
            </a:r>
            <a:r>
              <a:rPr lang="en-US" dirty="0"/>
              <a:t>provided by Telefonica Business </a:t>
            </a:r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Utilizing </a:t>
            </a:r>
            <a:r>
              <a:rPr lang="en-US" dirty="0"/>
              <a:t>and contributing to measurement data in the MAMI </a:t>
            </a:r>
            <a:r>
              <a:rPr lang="en-US" dirty="0" smtClean="0"/>
              <a:t>PTO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pplying </a:t>
            </a:r>
            <a:r>
              <a:rPr lang="en-US" dirty="0"/>
              <a:t>the MCP to NFV and cloud-based services in the Telefonica </a:t>
            </a:r>
            <a:r>
              <a:rPr lang="en-US" dirty="0" smtClean="0"/>
              <a:t>portfolio</a:t>
            </a:r>
          </a:p>
          <a:p>
            <a:r>
              <a:rPr lang="en-GB" dirty="0" smtClean="0"/>
              <a:t>MCP-based signalling to be applied to UNICA, Telefonica’s NFVI</a:t>
            </a:r>
          </a:p>
          <a:p>
            <a:r>
              <a:rPr lang="en-GB" dirty="0" smtClean="0"/>
              <a:t>Apply the service differentiation </a:t>
            </a:r>
            <a:r>
              <a:rPr lang="en-GB" dirty="0"/>
              <a:t>function of MCP </a:t>
            </a:r>
            <a:r>
              <a:rPr lang="en-GB" dirty="0" smtClean="0"/>
              <a:t>in </a:t>
            </a:r>
            <a:r>
              <a:rPr lang="en-GB" dirty="0" err="1"/>
              <a:t>Niji</a:t>
            </a:r>
            <a:r>
              <a:rPr lang="en-GB" dirty="0"/>
              <a:t> to improve user </a:t>
            </a:r>
            <a:r>
              <a:rPr lang="en-GB" dirty="0" smtClean="0"/>
              <a:t>experience</a:t>
            </a:r>
          </a:p>
          <a:p>
            <a:pPr lvl="1"/>
            <a:r>
              <a:rPr lang="en-GB" dirty="0" err="1" smtClean="0"/>
              <a:t>Niji</a:t>
            </a:r>
            <a:r>
              <a:rPr lang="en-GB" dirty="0" smtClean="0"/>
              <a:t> is a Telefonica anonymization and optimisation service being deployed on UNICA</a:t>
            </a:r>
          </a:p>
          <a:p>
            <a:r>
              <a:rPr lang="en-GB" dirty="0" smtClean="0"/>
              <a:t>Support for policy-based management in </a:t>
            </a:r>
            <a:r>
              <a:rPr lang="en-GB" dirty="0" err="1" smtClean="0"/>
              <a:t>vHE</a:t>
            </a:r>
            <a:r>
              <a:rPr lang="en-GB" dirty="0" smtClean="0"/>
              <a:t> (virtualised Home Environments)</a:t>
            </a:r>
          </a:p>
          <a:p>
            <a:pPr lvl="1"/>
            <a:r>
              <a:rPr lang="en-GB" dirty="0" smtClean="0"/>
              <a:t>The virtualised home environment is the first commercial NFV pilot</a:t>
            </a:r>
          </a:p>
          <a:p>
            <a:r>
              <a:rPr lang="en-GB" dirty="0" smtClean="0"/>
              <a:t>Considering the support for measurement facilities deployed on the </a:t>
            </a:r>
            <a:r>
              <a:rPr lang="en-GB" dirty="0" smtClean="0"/>
              <a:t>NFVI</a:t>
            </a:r>
            <a:endParaRPr lang="en-GB" dirty="0"/>
          </a:p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12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91870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Industrial </a:t>
            </a:r>
            <a:r>
              <a:rPr lang="en-GB" dirty="0" smtClean="0"/>
              <a:t>Exploitation</a:t>
            </a:r>
            <a:br>
              <a:rPr lang="en-GB" dirty="0" smtClean="0"/>
            </a:br>
            <a:r>
              <a:rPr lang="en-GB" dirty="0" smtClean="0"/>
              <a:t>Nokia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Nokia investigates to integrate MAMI results into the </a:t>
            </a:r>
            <a:r>
              <a:rPr lang="en-GB" dirty="0" err="1"/>
              <a:t>Velocix</a:t>
            </a:r>
            <a:r>
              <a:rPr lang="en-GB" dirty="0"/>
              <a:t> product line</a:t>
            </a:r>
          </a:p>
          <a:p>
            <a:pPr lvl="1"/>
            <a:r>
              <a:rPr lang="en-GB" dirty="0"/>
              <a:t>CDN, </a:t>
            </a:r>
            <a:r>
              <a:rPr lang="en-GB" dirty="0" err="1"/>
              <a:t>mABR</a:t>
            </a:r>
            <a:r>
              <a:rPr lang="en-GB" dirty="0"/>
              <a:t>, and Personalisation Platform</a:t>
            </a:r>
          </a:p>
          <a:p>
            <a:pPr lvl="1"/>
            <a:r>
              <a:rPr lang="en-GB" dirty="0"/>
              <a:t>Enhanced cooperation with the mobile network, better </a:t>
            </a:r>
            <a:r>
              <a:rPr lang="en-GB" dirty="0" err="1"/>
              <a:t>QoE</a:t>
            </a:r>
            <a:r>
              <a:rPr lang="en-GB" dirty="0"/>
              <a:t>, and expanded personalisation functionality for OTT video delivery </a:t>
            </a:r>
          </a:p>
          <a:p>
            <a:r>
              <a:rPr lang="en-GB" dirty="0"/>
              <a:t>Initial experiments in the radio segments, both for </a:t>
            </a:r>
            <a:r>
              <a:rPr lang="en-GB" dirty="0" err="1"/>
              <a:t>eNodeB</a:t>
            </a:r>
            <a:r>
              <a:rPr lang="en-GB" dirty="0"/>
              <a:t> and terminal equipment</a:t>
            </a:r>
          </a:p>
          <a:p>
            <a:pPr lvl="1"/>
            <a:r>
              <a:rPr lang="en-GB" dirty="0"/>
              <a:t>Verify the hypothesis that explicit packet markings are beneficial</a:t>
            </a:r>
          </a:p>
          <a:p>
            <a:pPr lvl="1"/>
            <a:r>
              <a:rPr lang="en-GB" dirty="0"/>
              <a:t>Evaluate energy and scheduling efficiency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13</a:t>
            </a:fld>
            <a:endParaRPr lang="de-CH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04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Industrial Contacts and Dissemination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Active collaboration with GSMA</a:t>
            </a:r>
          </a:p>
          <a:p>
            <a:pPr lvl="1"/>
            <a:r>
              <a:rPr lang="en-GB" dirty="0" smtClean="0"/>
              <a:t>In the framework of GSMA’s POP Internet WG</a:t>
            </a:r>
            <a:endParaRPr lang="en-GB" dirty="0"/>
          </a:p>
          <a:p>
            <a:pPr lvl="1"/>
            <a:r>
              <a:rPr lang="en-GB" dirty="0" smtClean="0"/>
              <a:t>Experiments </a:t>
            </a:r>
            <a:r>
              <a:rPr lang="en-GB" dirty="0"/>
              <a:t>to evaluate the </a:t>
            </a:r>
            <a:r>
              <a:rPr lang="en-GB" dirty="0" smtClean="0"/>
              <a:t>application of </a:t>
            </a:r>
            <a:r>
              <a:rPr lang="en-GB" dirty="0" err="1" smtClean="0"/>
              <a:t>LoLa</a:t>
            </a:r>
            <a:r>
              <a:rPr lang="en-GB" dirty="0" smtClean="0"/>
              <a:t> </a:t>
            </a:r>
            <a:r>
              <a:rPr lang="en-GB" dirty="0"/>
              <a:t>(Loss vs Latency) classification schemes </a:t>
            </a:r>
            <a:r>
              <a:rPr lang="en-GB" dirty="0" smtClean="0"/>
              <a:t>in mobile networks</a:t>
            </a:r>
          </a:p>
          <a:p>
            <a:pPr lvl="1"/>
            <a:r>
              <a:rPr lang="en-GB" dirty="0" smtClean="0"/>
              <a:t>Chairing </a:t>
            </a:r>
            <a:r>
              <a:rPr lang="en-GB" dirty="0"/>
              <a:t>the Content Classification project </a:t>
            </a:r>
            <a:r>
              <a:rPr lang="en-GB" dirty="0" smtClean="0"/>
              <a:t>, </a:t>
            </a:r>
            <a:r>
              <a:rPr lang="en-GB" dirty="0" err="1" smtClean="0"/>
              <a:t>fousing</a:t>
            </a:r>
            <a:r>
              <a:rPr lang="en-GB" dirty="0" smtClean="0"/>
              <a:t> </a:t>
            </a:r>
            <a:r>
              <a:rPr lang="en-GB" dirty="0"/>
              <a:t>on defining and executing the “1-bit </a:t>
            </a:r>
            <a:r>
              <a:rPr lang="en-GB" dirty="0" smtClean="0"/>
              <a:t>Experiment”</a:t>
            </a:r>
          </a:p>
          <a:p>
            <a:pPr lvl="1"/>
            <a:r>
              <a:rPr lang="en-GB" dirty="0" smtClean="0"/>
              <a:t>Will eventually </a:t>
            </a:r>
            <a:r>
              <a:rPr lang="en-GB" dirty="0"/>
              <a:t>translate in a public report and the availability of open-source </a:t>
            </a:r>
            <a:r>
              <a:rPr lang="en-GB" dirty="0" smtClean="0"/>
              <a:t>software</a:t>
            </a:r>
          </a:p>
          <a:p>
            <a:pPr lvl="1"/>
            <a:r>
              <a:rPr lang="en-GB" dirty="0" smtClean="0"/>
              <a:t>Alignment </a:t>
            </a:r>
            <a:r>
              <a:rPr lang="en-GB" dirty="0" smtClean="0"/>
              <a:t>of observatory data collection and access</a:t>
            </a:r>
          </a:p>
          <a:p>
            <a:pPr lvl="1"/>
            <a:r>
              <a:rPr lang="en-GB" dirty="0" smtClean="0"/>
              <a:t>Two-way coordination on other MCP-related initiatives</a:t>
            </a:r>
            <a:endParaRPr lang="en-GB" dirty="0"/>
          </a:p>
          <a:p>
            <a:r>
              <a:rPr lang="en-GB" dirty="0" smtClean="0"/>
              <a:t>Introducing MAMI at the SDN World Congress</a:t>
            </a:r>
          </a:p>
          <a:p>
            <a:pPr lvl="1"/>
            <a:r>
              <a:rPr lang="en-GB" dirty="0" smtClean="0"/>
              <a:t>The Hague, October 2016 </a:t>
            </a:r>
            <a:r>
              <a:rPr lang="en-GB" dirty="0"/>
              <a:t>-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www.layer123.com/sdn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 smtClean="0"/>
              <a:t>Introduce the </a:t>
            </a:r>
            <a:r>
              <a:rPr lang="en-GB" dirty="0"/>
              <a:t>project </a:t>
            </a:r>
            <a:r>
              <a:rPr lang="en-GB" dirty="0" smtClean="0"/>
              <a:t>goals</a:t>
            </a:r>
            <a:r>
              <a:rPr lang="en-GB" dirty="0"/>
              <a:t>, and </a:t>
            </a:r>
            <a:r>
              <a:rPr lang="en-GB" dirty="0" smtClean="0"/>
              <a:t>first results </a:t>
            </a:r>
            <a:r>
              <a:rPr lang="en-GB" dirty="0"/>
              <a:t>in connection with the Software Network concepts </a:t>
            </a:r>
            <a:endParaRPr lang="en-GB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7271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Exploitation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800" dirty="0" smtClean="0"/>
              <a:t>ETH Zurich</a:t>
            </a:r>
          </a:p>
          <a:p>
            <a:pPr lvl="1"/>
            <a:r>
              <a:rPr lang="en-GB" sz="2400" dirty="0" smtClean="0"/>
              <a:t>Multiple students theses on continues measurement/PTO, </a:t>
            </a:r>
            <a:r>
              <a:rPr lang="en-GB" sz="2400" dirty="0" err="1" smtClean="0"/>
              <a:t>PATHspider</a:t>
            </a:r>
            <a:r>
              <a:rPr lang="en-GB" sz="2400" dirty="0" smtClean="0"/>
              <a:t> </a:t>
            </a:r>
            <a:r>
              <a:rPr lang="en-GB" sz="2400" dirty="0" err="1" smtClean="0"/>
              <a:t>tracebox</a:t>
            </a:r>
            <a:r>
              <a:rPr lang="en-GB" sz="2400" dirty="0" smtClean="0"/>
              <a:t>, and low-latency</a:t>
            </a:r>
            <a:endParaRPr lang="en-GB" sz="2400" dirty="0" smtClean="0"/>
          </a:p>
          <a:p>
            <a:pPr lvl="1"/>
            <a:r>
              <a:rPr lang="en-GB" sz="2400" dirty="0"/>
              <a:t>D</a:t>
            </a:r>
            <a:r>
              <a:rPr lang="en-GB" sz="2400" dirty="0" smtClean="0"/>
              <a:t>octoral </a:t>
            </a:r>
            <a:r>
              <a:rPr lang="en-GB" sz="2400" dirty="0" smtClean="0"/>
              <a:t>student </a:t>
            </a:r>
            <a:r>
              <a:rPr lang="en-GB" sz="2400" dirty="0" smtClean="0"/>
              <a:t>on </a:t>
            </a:r>
            <a:r>
              <a:rPr lang="en-GB" sz="2400" dirty="0"/>
              <a:t>MCP </a:t>
            </a:r>
            <a:r>
              <a:rPr lang="en-GB" sz="2400" dirty="0" smtClean="0"/>
              <a:t>implementation and </a:t>
            </a:r>
            <a:r>
              <a:rPr lang="en-GB" sz="2400" dirty="0" smtClean="0"/>
              <a:t>explicit </a:t>
            </a:r>
            <a:r>
              <a:rPr lang="en-GB" sz="2400" dirty="0"/>
              <a:t>protocol support of </a:t>
            </a:r>
            <a:r>
              <a:rPr lang="en-GB" sz="2400" dirty="0" smtClean="0"/>
              <a:t>passive </a:t>
            </a:r>
            <a:r>
              <a:rPr lang="en-GB" sz="2400" dirty="0"/>
              <a:t>measurement </a:t>
            </a:r>
          </a:p>
          <a:p>
            <a:r>
              <a:rPr lang="en-GB" sz="2800" dirty="0" smtClean="0"/>
              <a:t>ZHAW </a:t>
            </a:r>
          </a:p>
          <a:p>
            <a:pPr lvl="1"/>
            <a:r>
              <a:rPr lang="en-GB" sz="2400" dirty="0" smtClean="0"/>
              <a:t>Bachelor </a:t>
            </a:r>
            <a:r>
              <a:rPr lang="en-GB" sz="2400" dirty="0"/>
              <a:t>and project theses </a:t>
            </a:r>
            <a:r>
              <a:rPr lang="en-GB" sz="2400" dirty="0" smtClean="0"/>
              <a:t>on </a:t>
            </a:r>
            <a:r>
              <a:rPr lang="en-GB" sz="2400" dirty="0"/>
              <a:t>Linux kernel development </a:t>
            </a:r>
            <a:r>
              <a:rPr lang="en-GB" sz="2400" dirty="0" smtClean="0"/>
              <a:t>with </a:t>
            </a:r>
            <a:r>
              <a:rPr lang="en-GB" sz="2400" dirty="0"/>
              <a:t>new </a:t>
            </a:r>
            <a:r>
              <a:rPr lang="en-GB" sz="2400" dirty="0" smtClean="0"/>
              <a:t>protocols </a:t>
            </a:r>
            <a:r>
              <a:rPr lang="en-GB" sz="2400" dirty="0" smtClean="0"/>
              <a:t>and </a:t>
            </a:r>
            <a:r>
              <a:rPr lang="en-GB" sz="2400" dirty="0" smtClean="0"/>
              <a:t>observatory</a:t>
            </a:r>
          </a:p>
          <a:p>
            <a:pPr lvl="1"/>
            <a:r>
              <a:rPr lang="en-GB" sz="2400" dirty="0" smtClean="0"/>
              <a:t>T</a:t>
            </a:r>
            <a:r>
              <a:rPr lang="en-GB" sz="2400" dirty="0" smtClean="0"/>
              <a:t>eaching</a:t>
            </a:r>
            <a:r>
              <a:rPr lang="en-GB" sz="2400" dirty="0"/>
              <a:t>:</a:t>
            </a:r>
            <a:r>
              <a:rPr lang="en-GB" sz="2400" dirty="0" smtClean="0"/>
              <a:t> PLUS principles as an example of </a:t>
            </a:r>
            <a:r>
              <a:rPr lang="en-GB" sz="2400" dirty="0" err="1" smtClean="0"/>
              <a:t>tradeoffs</a:t>
            </a:r>
            <a:r>
              <a:rPr lang="en-GB" sz="2400" dirty="0" smtClean="0"/>
              <a:t> between privacy and </a:t>
            </a:r>
            <a:r>
              <a:rPr lang="en-GB" sz="2400" dirty="0" err="1" smtClean="0"/>
              <a:t>managability</a:t>
            </a:r>
            <a:endParaRPr lang="en-GB" sz="2400" dirty="0" smtClean="0"/>
          </a:p>
          <a:p>
            <a:r>
              <a:rPr lang="en-GB" sz="2800" dirty="0" smtClean="0"/>
              <a:t>University </a:t>
            </a:r>
            <a:r>
              <a:rPr lang="en-GB" sz="2800" dirty="0" smtClean="0"/>
              <a:t>of Aberdeen</a:t>
            </a:r>
          </a:p>
          <a:p>
            <a:pPr lvl="1"/>
            <a:r>
              <a:rPr lang="en-GB" sz="2400" dirty="0" smtClean="0"/>
              <a:t>MAMI results as input for teaching and </a:t>
            </a:r>
            <a:r>
              <a:rPr lang="en-GB" sz="2400" dirty="0"/>
              <a:t>postgraduate </a:t>
            </a:r>
            <a:r>
              <a:rPr lang="en-GB" sz="2400" dirty="0" smtClean="0"/>
              <a:t>education</a:t>
            </a:r>
            <a:endParaRPr lang="en-GB" sz="2400" dirty="0"/>
          </a:p>
          <a:p>
            <a:pPr lvl="1"/>
            <a:r>
              <a:rPr lang="en-GB" sz="2400" dirty="0" smtClean="0"/>
              <a:t>basis  to </a:t>
            </a:r>
            <a:r>
              <a:rPr lang="en-GB" sz="2400" dirty="0" smtClean="0"/>
              <a:t>stimulate </a:t>
            </a:r>
            <a:r>
              <a:rPr lang="en-GB" sz="2400" dirty="0"/>
              <a:t>future </a:t>
            </a:r>
            <a:r>
              <a:rPr lang="en-GB" sz="2400" dirty="0" smtClean="0"/>
              <a:t>develop </a:t>
            </a:r>
            <a:r>
              <a:rPr lang="en-GB" sz="2400" dirty="0"/>
              <a:t>closer relationships with key industry </a:t>
            </a:r>
            <a:r>
              <a:rPr lang="en-GB" sz="2400" dirty="0" smtClean="0"/>
              <a:t>players</a:t>
            </a:r>
            <a:endParaRPr lang="en-GB" sz="2400" dirty="0" smtClean="0"/>
          </a:p>
          <a:p>
            <a:r>
              <a:rPr lang="en-GB" sz="2800" dirty="0" err="1" smtClean="0"/>
              <a:t>Simula</a:t>
            </a:r>
            <a:r>
              <a:rPr lang="en-GB" sz="2800" dirty="0" smtClean="0"/>
              <a:t> Research Laboratory </a:t>
            </a:r>
          </a:p>
          <a:p>
            <a:pPr lvl="1"/>
            <a:r>
              <a:rPr lang="en-GB" sz="2400" dirty="0" smtClean="0"/>
              <a:t>Expanding the network </a:t>
            </a:r>
            <a:r>
              <a:rPr lang="en-GB" sz="2400" dirty="0"/>
              <a:t>of research partners </a:t>
            </a:r>
            <a:r>
              <a:rPr lang="en-GB" sz="2400" dirty="0" smtClean="0"/>
              <a:t>and leveraging results/experience </a:t>
            </a:r>
            <a:r>
              <a:rPr lang="en-GB" sz="2400" dirty="0" smtClean="0"/>
              <a:t>in </a:t>
            </a:r>
            <a:r>
              <a:rPr lang="en-GB" sz="2400" dirty="0"/>
              <a:t>future </a:t>
            </a:r>
            <a:r>
              <a:rPr lang="en-GB" sz="2400" dirty="0" smtClean="0"/>
              <a:t>projects</a:t>
            </a:r>
          </a:p>
          <a:p>
            <a:r>
              <a:rPr lang="en-GB" sz="2800" dirty="0" smtClean="0"/>
              <a:t>University </a:t>
            </a:r>
            <a:r>
              <a:rPr lang="en-GB" sz="2800" dirty="0" smtClean="0"/>
              <a:t>of Liege </a:t>
            </a:r>
          </a:p>
          <a:p>
            <a:pPr lvl="1"/>
            <a:r>
              <a:rPr lang="en-GB" sz="2400" dirty="0" smtClean="0"/>
              <a:t>Teaching for master student courses on measuring </a:t>
            </a:r>
            <a:r>
              <a:rPr lang="en-GB" sz="2400" dirty="0"/>
              <a:t>middleboxes </a:t>
            </a:r>
            <a:r>
              <a:rPr lang="en-GB" sz="2400" dirty="0" smtClean="0"/>
              <a:t>interference </a:t>
            </a:r>
            <a:r>
              <a:rPr lang="en-GB" sz="2400" dirty="0" smtClean="0"/>
              <a:t>and modelling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62416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MAMI </a:t>
            </a:r>
            <a:r>
              <a:rPr lang="en-US" dirty="0" smtClean="0"/>
              <a:t>code hosted </a:t>
            </a:r>
            <a:r>
              <a:rPr lang="en-US" dirty="0"/>
              <a:t>on </a:t>
            </a:r>
            <a:r>
              <a:rPr lang="en-US" dirty="0" smtClean="0"/>
              <a:t>github.com: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github.com/mamiproject</a:t>
            </a:r>
            <a:endParaRPr lang="en-US" dirty="0"/>
          </a:p>
          <a:p>
            <a:pPr lvl="1"/>
            <a:r>
              <a:rPr lang="en-US" dirty="0" smtClean="0"/>
              <a:t>Up </a:t>
            </a:r>
            <a:r>
              <a:rPr lang="en-US" dirty="0" smtClean="0"/>
              <a:t>to 42 by June 2017</a:t>
            </a:r>
          </a:p>
          <a:p>
            <a:r>
              <a:rPr lang="en-US" dirty="0" err="1" smtClean="0"/>
              <a:t>PATHspider</a:t>
            </a:r>
            <a:r>
              <a:rPr lang="en-US" dirty="0" smtClean="0"/>
              <a:t> </a:t>
            </a:r>
            <a:r>
              <a:rPr lang="en-US" dirty="0" smtClean="0"/>
              <a:t>releases </a:t>
            </a:r>
            <a:r>
              <a:rPr lang="en-US" dirty="0" smtClean="0"/>
              <a:t>(through </a:t>
            </a:r>
            <a:r>
              <a:rPr lang="en-US" dirty="0" smtClean="0"/>
              <a:t>software </a:t>
            </a:r>
            <a:r>
              <a:rPr lang="en-US" dirty="0"/>
              <a:t>distribution </a:t>
            </a:r>
            <a:r>
              <a:rPr lang="en-US" dirty="0" smtClean="0"/>
              <a:t>systems)</a:t>
            </a:r>
            <a:endParaRPr lang="en-US" dirty="0" smtClean="0"/>
          </a:p>
          <a:p>
            <a:pPr lvl="1"/>
            <a:r>
              <a:rPr lang="en-US" dirty="0" err="1"/>
              <a:t>PATHspider</a:t>
            </a:r>
            <a:r>
              <a:rPr lang="en-US" dirty="0"/>
              <a:t> </a:t>
            </a:r>
            <a:r>
              <a:rPr lang="en-US" dirty="0" smtClean="0"/>
              <a:t>1.0.0 </a:t>
            </a:r>
            <a:r>
              <a:rPr lang="en-US" dirty="0"/>
              <a:t>and </a:t>
            </a:r>
            <a:r>
              <a:rPr lang="en-US" dirty="0" smtClean="0"/>
              <a:t>1.0.1, at the Python </a:t>
            </a:r>
            <a:r>
              <a:rPr lang="en-US" dirty="0"/>
              <a:t>Package </a:t>
            </a:r>
            <a:r>
              <a:rPr lang="en-US" dirty="0" smtClean="0"/>
              <a:t>Index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https://pypi.python.org/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PATHspider</a:t>
            </a:r>
            <a:r>
              <a:rPr lang="en-US" dirty="0"/>
              <a:t> </a:t>
            </a:r>
            <a:r>
              <a:rPr lang="en-US" dirty="0" smtClean="0"/>
              <a:t>1.0.1, at </a:t>
            </a:r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Operating </a:t>
            </a:r>
            <a:r>
              <a:rPr lang="en-US" dirty="0" smtClean="0"/>
              <a:t>System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www.debian.org</a:t>
            </a:r>
            <a:r>
              <a:rPr lang="en-US" dirty="0" smtClean="0"/>
              <a:t>/ </a:t>
            </a:r>
          </a:p>
          <a:p>
            <a:pPr lvl="1"/>
            <a:r>
              <a:rPr lang="en-US" dirty="0" smtClean="0"/>
              <a:t>2.0.0 is coming </a:t>
            </a:r>
            <a:r>
              <a:rPr lang="en-US" dirty="0" err="1" smtClean="0"/>
              <a:t>sonn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Regular participation </a:t>
            </a:r>
            <a:r>
              <a:rPr lang="en-US" dirty="0"/>
              <a:t>in IETF </a:t>
            </a:r>
            <a:r>
              <a:rPr lang="en-US" dirty="0" err="1" smtClean="0"/>
              <a:t>Hackathons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82874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MAMI domains and website 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://mami-project.eu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 smtClean="0"/>
          </a:p>
          <a:p>
            <a:pPr lvl="2"/>
            <a:r>
              <a:rPr lang="en-GB" dirty="0" smtClean="0"/>
              <a:t>32 blog post in total, 20 new since July 2016; </a:t>
            </a:r>
          </a:p>
          <a:p>
            <a:pPr lvl="2"/>
            <a:r>
              <a:rPr lang="en-GB" dirty="0" smtClean="0"/>
              <a:t>Up-to-date list of publications and other documents in standardization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observatory.mami-project.eu/</a:t>
            </a:r>
            <a:r>
              <a:rPr lang="en-GB" dirty="0" smtClean="0"/>
              <a:t> (the MAMI </a:t>
            </a:r>
            <a:r>
              <a:rPr lang="en-GB" dirty="0" smtClean="0"/>
              <a:t>PTO)</a:t>
            </a:r>
          </a:p>
          <a:p>
            <a:pPr lvl="2"/>
            <a:r>
              <a:rPr lang="en-GB" dirty="0" smtClean="0"/>
              <a:t>available </a:t>
            </a:r>
            <a:r>
              <a:rPr lang="en-GB" dirty="0" smtClean="0"/>
              <a:t>since </a:t>
            </a:r>
            <a:r>
              <a:rPr lang="en-GB" dirty="0"/>
              <a:t>May </a:t>
            </a:r>
            <a:r>
              <a:rPr lang="en-GB" dirty="0" smtClean="0"/>
              <a:t>2016</a:t>
            </a:r>
          </a:p>
          <a:p>
            <a:pPr lvl="1"/>
            <a:r>
              <a:rPr lang="en-GB" dirty="0">
                <a:hlinkClick r:id="rId4"/>
              </a:rPr>
              <a:t>https://pathspider.net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  <a:r>
              <a:rPr lang="en-GB" dirty="0" smtClean="0"/>
              <a:t>The </a:t>
            </a:r>
            <a:r>
              <a:rPr lang="en-GB" dirty="0" smtClean="0"/>
              <a:t>MAMI Twitter account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mamiproject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en-GB" dirty="0" smtClean="0"/>
              <a:t>Stats </a:t>
            </a:r>
            <a:r>
              <a:rPr lang="en-GB" dirty="0" smtClean="0"/>
              <a:t>by 29 </a:t>
            </a:r>
            <a:r>
              <a:rPr lang="en-GB" dirty="0"/>
              <a:t>June </a:t>
            </a:r>
            <a:r>
              <a:rPr lang="en-GB" dirty="0" smtClean="0"/>
              <a:t>2017: 135 followers, </a:t>
            </a:r>
            <a:endParaRPr lang="en-GB" dirty="0" smtClean="0"/>
          </a:p>
          <a:p>
            <a:pPr lvl="1"/>
            <a:r>
              <a:rPr lang="en-GB" dirty="0" smtClean="0"/>
              <a:t>233 </a:t>
            </a:r>
            <a:r>
              <a:rPr lang="en-GB" dirty="0"/>
              <a:t>tweets since June </a:t>
            </a:r>
            <a:r>
              <a:rPr lang="en-GB" dirty="0" smtClean="0"/>
              <a:t>2016</a:t>
            </a:r>
            <a:endParaRPr lang="en-GB" dirty="0"/>
          </a:p>
          <a:p>
            <a:r>
              <a:rPr lang="en-GB" dirty="0" smtClean="0"/>
              <a:t>Active coordination with the FIRE Dissemination WG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98036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Coming WP4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Continuous focus on standardization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echnical contributions to create and influence new standards, especially within IETF/IRTF</a:t>
            </a:r>
            <a:r>
              <a:rPr lang="en-US" dirty="0"/>
              <a:t>: </a:t>
            </a:r>
            <a:r>
              <a:rPr lang="en-US" dirty="0" smtClean="0"/>
              <a:t>QUIC, TSVWG</a:t>
            </a:r>
            <a:r>
              <a:rPr lang="en-US" dirty="0"/>
              <a:t>, </a:t>
            </a:r>
            <a:r>
              <a:rPr lang="en-US" dirty="0" smtClean="0"/>
              <a:t>TAPS…</a:t>
            </a:r>
          </a:p>
          <a:p>
            <a:pPr lvl="1"/>
            <a:r>
              <a:rPr lang="en-US" dirty="0" smtClean="0"/>
              <a:t>Input into PANRG and MAPRG to bring awareness of research results in the IETF</a:t>
            </a:r>
          </a:p>
          <a:p>
            <a:pPr lvl="1"/>
            <a:r>
              <a:rPr lang="en-US" dirty="0" smtClean="0"/>
              <a:t>Specific inputs into SDOs and industry groups on mechanisms for </a:t>
            </a:r>
            <a:r>
              <a:rPr lang="en-US" dirty="0" err="1" smtClean="0"/>
              <a:t>middlebox</a:t>
            </a:r>
            <a:r>
              <a:rPr lang="en-US" dirty="0" smtClean="0"/>
              <a:t>-cooperative protocols: ETSI NFV, ETSI TC CYBER, IEEE ETI WG and GSMA Internet WG </a:t>
            </a:r>
          </a:p>
          <a:p>
            <a:pPr lvl="1"/>
            <a:r>
              <a:rPr lang="en-US" dirty="0" smtClean="0"/>
              <a:t>Planed Industry workshop collocated with IETF-101 in London in March (</a:t>
            </a:r>
            <a:r>
              <a:rPr lang="en-US" b="1" dirty="0" smtClean="0"/>
              <a:t>MS9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Continue building awareness in the research and scientific community</a:t>
            </a:r>
          </a:p>
          <a:p>
            <a:pPr lvl="1"/>
            <a:r>
              <a:rPr lang="en-US" dirty="0" smtClean="0"/>
              <a:t>Focus on PTO </a:t>
            </a:r>
            <a:r>
              <a:rPr lang="en-US" dirty="0" smtClean="0"/>
              <a:t>and m</a:t>
            </a:r>
            <a:r>
              <a:rPr lang="en-US" dirty="0" smtClean="0"/>
              <a:t>easurements performed by various tools such as </a:t>
            </a:r>
            <a:r>
              <a:rPr lang="en-US" dirty="0" err="1" smtClean="0"/>
              <a:t>PATHspider</a:t>
            </a:r>
            <a:r>
              <a:rPr lang="en-US" dirty="0" smtClean="0"/>
              <a:t> and </a:t>
            </a:r>
            <a:r>
              <a:rPr lang="en-US" dirty="0" err="1" smtClean="0"/>
              <a:t>tracebox</a:t>
            </a:r>
            <a:endParaRPr lang="en-US" dirty="0" smtClean="0"/>
          </a:p>
          <a:p>
            <a:pPr lvl="1"/>
            <a:r>
              <a:rPr lang="en-US" dirty="0" smtClean="0"/>
              <a:t>Planed PhD Summer School at TMA‘18 in June in Vienna (</a:t>
            </a:r>
            <a:r>
              <a:rPr lang="en-US" b="1" dirty="0" smtClean="0"/>
              <a:t>M11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Identification of key application(s) for the MCP </a:t>
            </a:r>
            <a:r>
              <a:rPr lang="en-US" dirty="0" smtClean="0"/>
              <a:t>and </a:t>
            </a:r>
            <a:r>
              <a:rPr lang="en-US" dirty="0" smtClean="0"/>
              <a:t>exploitation of project results</a:t>
            </a:r>
          </a:p>
          <a:p>
            <a:pPr lvl="1"/>
            <a:r>
              <a:rPr lang="en-US" dirty="0" smtClean="0"/>
              <a:t>Current products and services</a:t>
            </a:r>
          </a:p>
          <a:p>
            <a:pPr lvl="1"/>
            <a:r>
              <a:rPr lang="en-US" dirty="0" smtClean="0"/>
              <a:t>Bring results and tools into Software Network practice and lifecycle management</a:t>
            </a:r>
          </a:p>
          <a:p>
            <a:pPr lvl="1"/>
            <a:r>
              <a:rPr lang="en-US" dirty="0" smtClean="0"/>
              <a:t>Further explore direct collaboration in measurements and the PTO itself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18</a:t>
            </a:fld>
            <a:endParaRPr lang="de-CH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640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WP4: Tasks and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Standardisation</a:t>
            </a:r>
          </a:p>
          <a:p>
            <a:pPr lvl="1"/>
            <a:r>
              <a:rPr lang="en-GB" dirty="0" smtClean="0"/>
              <a:t>Key aspect, but change in focus (as explained in WP3) </a:t>
            </a:r>
          </a:p>
          <a:p>
            <a:r>
              <a:rPr lang="en-GB" dirty="0" smtClean="0"/>
              <a:t>Publications, Workshop and Conference Activities</a:t>
            </a:r>
          </a:p>
          <a:p>
            <a:r>
              <a:rPr lang="en-GB" dirty="0" smtClean="0"/>
              <a:t>Exploitation </a:t>
            </a:r>
            <a:r>
              <a:rPr lang="en-GB" dirty="0" smtClean="0"/>
              <a:t>and Innovation Management</a:t>
            </a:r>
          </a:p>
          <a:p>
            <a:pPr lvl="1"/>
            <a:r>
              <a:rPr lang="en-GB" dirty="0" smtClean="0"/>
              <a:t>Connected with ongoing initiatives of the industrial partners</a:t>
            </a:r>
          </a:p>
          <a:p>
            <a:r>
              <a:rPr lang="en-GB" dirty="0" smtClean="0"/>
              <a:t>Public </a:t>
            </a:r>
            <a:r>
              <a:rPr lang="en-GB" dirty="0" smtClean="0"/>
              <a:t>Communication </a:t>
            </a:r>
            <a:r>
              <a:rPr lang="en-GB" dirty="0" smtClean="0"/>
              <a:t>Activities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2541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Tasks and Partners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84" y="2788568"/>
          <a:ext cx="12033744" cy="539306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865352"/>
                <a:gridCol w="1143084"/>
                <a:gridCol w="1504218"/>
                <a:gridCol w="1504218"/>
                <a:gridCol w="1504218"/>
                <a:gridCol w="1504218"/>
                <a:gridCol w="1504218"/>
                <a:gridCol w="1504218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Partner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PM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T4.1 Standardization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T4.2 Publications, Workshop and Conference Activities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T4.3 Exploitation and Innovation Management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T4.4 Academic Exploitation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T4.5 Public Communication Activities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T4.6 Middlebox Observatory Web Site Development and Maintenance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1. ETH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2. TID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3. </a:t>
                      </a:r>
                      <a:r>
                        <a:rPr lang="en-US" sz="2800" dirty="0" err="1" smtClean="0"/>
                        <a:t>ULg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4. </a:t>
                      </a:r>
                      <a:r>
                        <a:rPr lang="en-US" sz="2800" dirty="0" err="1" smtClean="0"/>
                        <a:t>UoA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5. ZHAW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6. SRL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7. Nokia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67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Standardisation </a:t>
            </a:r>
            <a:r>
              <a:rPr lang="en-GB" dirty="0" smtClean="0"/>
              <a:t>Targets</a:t>
            </a:r>
            <a:br>
              <a:rPr lang="en-GB" dirty="0" smtClean="0"/>
            </a:br>
            <a:r>
              <a:rPr lang="en-GB" dirty="0" smtClean="0"/>
              <a:t>IETF and IRTF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IETF</a:t>
            </a:r>
            <a:endParaRPr lang="en-GB" dirty="0" smtClean="0"/>
          </a:p>
          <a:p>
            <a:pPr lvl="1"/>
            <a:r>
              <a:rPr lang="en-GB" dirty="0" smtClean="0"/>
              <a:t>Transport: TAPS</a:t>
            </a:r>
            <a:r>
              <a:rPr lang="en-GB" dirty="0" smtClean="0"/>
              <a:t>, QUIC, </a:t>
            </a:r>
            <a:r>
              <a:rPr lang="en-GB" dirty="0" err="1" smtClean="0"/>
              <a:t>tcpm</a:t>
            </a:r>
            <a:r>
              <a:rPr lang="en-GB" dirty="0" smtClean="0"/>
              <a:t>, </a:t>
            </a:r>
            <a:r>
              <a:rPr lang="en-GB" dirty="0" err="1" smtClean="0"/>
              <a:t>tsvwg</a:t>
            </a:r>
            <a:r>
              <a:rPr lang="en-GB" dirty="0" smtClean="0"/>
              <a:t>, and contributions to TLS</a:t>
            </a:r>
          </a:p>
          <a:p>
            <a:pPr lvl="1"/>
            <a:r>
              <a:rPr lang="en-GB" dirty="0" smtClean="0"/>
              <a:t>NFV: I2NSF</a:t>
            </a:r>
            <a:r>
              <a:rPr lang="en-GB" dirty="0" smtClean="0"/>
              <a:t>: Interface for security function management</a:t>
            </a:r>
          </a:p>
          <a:p>
            <a:pPr lvl="1"/>
            <a:r>
              <a:rPr lang="en-GB" dirty="0" smtClean="0"/>
              <a:t>Automated trust and security: ACME </a:t>
            </a:r>
          </a:p>
          <a:p>
            <a:r>
              <a:rPr lang="en-GB" b="1" dirty="0" smtClean="0"/>
              <a:t>IRTF</a:t>
            </a:r>
            <a:endParaRPr lang="en-GB" dirty="0" smtClean="0"/>
          </a:p>
          <a:p>
            <a:pPr lvl="1"/>
            <a:r>
              <a:rPr lang="en-GB" dirty="0" smtClean="0"/>
              <a:t>PANRG: </a:t>
            </a:r>
            <a:r>
              <a:rPr lang="en-GB" dirty="0"/>
              <a:t>B</a:t>
            </a:r>
            <a:r>
              <a:rPr lang="en-GB" dirty="0" smtClean="0"/>
              <a:t>ringing </a:t>
            </a:r>
            <a:r>
              <a:rPr lang="en-GB" dirty="0"/>
              <a:t>path awareness to transport and </a:t>
            </a:r>
            <a:r>
              <a:rPr lang="en-GB" dirty="0" smtClean="0"/>
              <a:t>application </a:t>
            </a:r>
            <a:r>
              <a:rPr lang="en-GB" dirty="0"/>
              <a:t>layer </a:t>
            </a:r>
            <a:r>
              <a:rPr lang="en-GB" dirty="0" smtClean="0"/>
              <a:t>protocols</a:t>
            </a:r>
            <a:endParaRPr lang="en-GB" dirty="0" smtClean="0"/>
          </a:p>
          <a:p>
            <a:pPr lvl="1"/>
            <a:r>
              <a:rPr lang="en-GB" dirty="0" smtClean="0"/>
              <a:t>MAPRG: Measurement collection, processing and access</a:t>
            </a:r>
            <a:endParaRPr lang="en-GB" dirty="0"/>
          </a:p>
          <a:p>
            <a:pPr lvl="1"/>
            <a:r>
              <a:rPr lang="en-GB" dirty="0" smtClean="0"/>
              <a:t>NFVRG: VNF deployment. Trust models and network-application </a:t>
            </a:r>
            <a:r>
              <a:rPr lang="en-GB" dirty="0" smtClean="0"/>
              <a:t>communication</a:t>
            </a:r>
            <a:endParaRPr lang="en-GB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8071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Standardisation </a:t>
            </a:r>
            <a:r>
              <a:rPr lang="en-GB" dirty="0" smtClean="0"/>
              <a:t>Targets</a:t>
            </a:r>
            <a:br>
              <a:rPr lang="en-GB" dirty="0" smtClean="0"/>
            </a:br>
            <a:r>
              <a:rPr lang="en-GB" dirty="0" smtClean="0"/>
              <a:t>ETSI, IEEE, GSMA, and 5G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ETSI </a:t>
            </a:r>
          </a:p>
          <a:p>
            <a:pPr lvl="1"/>
            <a:r>
              <a:rPr lang="en-GB" dirty="0"/>
              <a:t>TC CYBER: Multi-context trust and security mechanisms</a:t>
            </a:r>
          </a:p>
          <a:p>
            <a:pPr lvl="1"/>
            <a:r>
              <a:rPr lang="en-GB" dirty="0"/>
              <a:t>NFV IFA and EVE: Management and orchestration for MAMI-enhanced VNFs</a:t>
            </a:r>
          </a:p>
          <a:p>
            <a:pPr lvl="1"/>
            <a:r>
              <a:rPr lang="en-GB" dirty="0"/>
              <a:t>NFV SEC: Multi-context trust and security mechanisms</a:t>
            </a:r>
          </a:p>
          <a:p>
            <a:pPr lvl="1"/>
            <a:r>
              <a:rPr lang="en-GB" dirty="0"/>
              <a:t>MEC: MAMI-enhanced VNFs as part of mobile edge (fog computing) deployments </a:t>
            </a:r>
          </a:p>
          <a:p>
            <a:pPr lvl="1"/>
            <a:r>
              <a:rPr lang="en-GB" dirty="0"/>
              <a:t>NGP: </a:t>
            </a:r>
            <a:r>
              <a:rPr lang="en-GB" dirty="0" err="1"/>
              <a:t>Middlebox</a:t>
            </a:r>
            <a:r>
              <a:rPr lang="en-GB" dirty="0"/>
              <a:t>-friendly transport, transport-friendly </a:t>
            </a:r>
            <a:r>
              <a:rPr lang="en-GB" dirty="0" err="1"/>
              <a:t>middleboxes</a:t>
            </a:r>
            <a:endParaRPr lang="en-GB" dirty="0"/>
          </a:p>
          <a:p>
            <a:r>
              <a:rPr lang="en-GB" b="1" dirty="0"/>
              <a:t>IEEE</a:t>
            </a:r>
          </a:p>
          <a:p>
            <a:pPr lvl="1"/>
            <a:r>
              <a:rPr lang="en-GB" dirty="0"/>
              <a:t>Monitoring the Encrypted Traffic Inspection </a:t>
            </a:r>
            <a:r>
              <a:rPr lang="en-GB" dirty="0" smtClean="0"/>
              <a:t>WG</a:t>
            </a:r>
          </a:p>
          <a:p>
            <a:r>
              <a:rPr lang="en-GB" b="1" dirty="0" smtClean="0"/>
              <a:t>GSMA</a:t>
            </a:r>
            <a:r>
              <a:rPr lang="en-GB" dirty="0" smtClean="0"/>
              <a:t>: </a:t>
            </a:r>
            <a:r>
              <a:rPr lang="en-GB" dirty="0" err="1" smtClean="0"/>
              <a:t>LoLa</a:t>
            </a:r>
            <a:r>
              <a:rPr lang="en-GB" dirty="0" smtClean="0"/>
              <a:t> experiment</a:t>
            </a:r>
            <a:endParaRPr lang="en-GB" dirty="0"/>
          </a:p>
          <a:p>
            <a:r>
              <a:rPr lang="en-GB" b="1" dirty="0" smtClean="0"/>
              <a:t>5G</a:t>
            </a:r>
            <a:r>
              <a:rPr lang="en-GB" dirty="0" smtClean="0"/>
              <a:t>: </a:t>
            </a:r>
            <a:r>
              <a:rPr lang="en-GB" dirty="0"/>
              <a:t>As part of the network support for new applications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5</a:t>
            </a:fld>
            <a:endParaRPr lang="en-GB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5832152" y="7469088"/>
            <a:ext cx="668131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GSMA</a:t>
            </a:r>
            <a:r>
              <a:rPr kumimoji="0" lang="de-DE" sz="36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1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added</a:t>
            </a:r>
            <a:r>
              <a:rPr kumimoji="0" lang="de-DE" sz="36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-&gt; </a:t>
            </a:r>
            <a:r>
              <a:rPr kumimoji="0" lang="de-DE" sz="36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see</a:t>
            </a:r>
            <a:r>
              <a:rPr kumimoji="0" lang="de-DE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webpage</a:t>
            </a:r>
            <a:r>
              <a:rPr kumimoji="0" lang="de-DE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!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363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Standardisation Activities on MCP</a:t>
            </a:r>
            <a:endParaRPr lang="en-GB" sz="44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PLUS </a:t>
            </a:r>
            <a:r>
              <a:rPr lang="en-GB" dirty="0" err="1" smtClean="0"/>
              <a:t>BoF</a:t>
            </a:r>
            <a:r>
              <a:rPr lang="en-GB" dirty="0" smtClean="0"/>
              <a:t> at IETF 96 (July 2016)</a:t>
            </a:r>
          </a:p>
          <a:p>
            <a:pPr lvl="1"/>
            <a:r>
              <a:rPr lang="en-GB" dirty="0" smtClean="0"/>
              <a:t>The PLUS </a:t>
            </a:r>
            <a:r>
              <a:rPr lang="en-GB" dirty="0"/>
              <a:t>Working Group (WG) was not </a:t>
            </a:r>
            <a:r>
              <a:rPr lang="en-GB" dirty="0" smtClean="0"/>
              <a:t>created</a:t>
            </a:r>
          </a:p>
          <a:p>
            <a:r>
              <a:rPr lang="en-GB" dirty="0" smtClean="0"/>
              <a:t>Applying </a:t>
            </a:r>
            <a:r>
              <a:rPr lang="en-GB" dirty="0"/>
              <a:t>explicit signalling </a:t>
            </a:r>
            <a:r>
              <a:rPr lang="en-GB" dirty="0" smtClean="0"/>
              <a:t>mechanism developed in MAMI for</a:t>
            </a:r>
            <a:r>
              <a:rPr lang="en-GB" dirty="0" smtClean="0"/>
              <a:t> protocol design in existing IETF working groups, e.g. measurability in QUIC</a:t>
            </a:r>
          </a:p>
          <a:p>
            <a:pPr lvl="1"/>
            <a:r>
              <a:rPr lang="en-GB" dirty="0" smtClean="0"/>
              <a:t>Editors of </a:t>
            </a:r>
            <a:r>
              <a:rPr lang="en-GB" dirty="0"/>
              <a:t>two </a:t>
            </a:r>
            <a:r>
              <a:rPr lang="en-GB" dirty="0" smtClean="0"/>
              <a:t>working </a:t>
            </a:r>
            <a:r>
              <a:rPr lang="en-GB" dirty="0"/>
              <a:t>group </a:t>
            </a:r>
            <a:r>
              <a:rPr lang="en-GB" dirty="0" smtClean="0"/>
              <a:t>documents</a:t>
            </a:r>
            <a:r>
              <a:rPr lang="en-GB" sz="1400" dirty="0" smtClean="0"/>
              <a:t> </a:t>
            </a:r>
            <a:r>
              <a:rPr lang="en-GB" dirty="0"/>
              <a:t>on the </a:t>
            </a:r>
            <a:r>
              <a:rPr lang="en-GB" dirty="0" smtClean="0"/>
              <a:t>applicability </a:t>
            </a:r>
            <a:r>
              <a:rPr lang="en-GB" dirty="0"/>
              <a:t>and the manageability of </a:t>
            </a:r>
            <a:r>
              <a:rPr lang="en-GB" dirty="0" smtClean="0"/>
              <a:t>QUIC</a:t>
            </a:r>
          </a:p>
          <a:p>
            <a:pPr lvl="1"/>
            <a:r>
              <a:rPr lang="en-GB" dirty="0" smtClean="0"/>
              <a:t>Individual </a:t>
            </a:r>
            <a:r>
              <a:rPr lang="en-GB" dirty="0" smtClean="0"/>
              <a:t>submission introducing the PLUS transport-independent </a:t>
            </a:r>
            <a:r>
              <a:rPr lang="en-GB" dirty="0"/>
              <a:t>state </a:t>
            </a:r>
            <a:r>
              <a:rPr lang="en-GB" dirty="0" smtClean="0"/>
              <a:t>machine</a:t>
            </a:r>
          </a:p>
          <a:p>
            <a:pPr lvl="1"/>
            <a:r>
              <a:rPr lang="en-GB" dirty="0" smtClean="0"/>
              <a:t>Contribution to </a:t>
            </a:r>
            <a:r>
              <a:rPr lang="en-GB" dirty="0" err="1" smtClean="0"/>
              <a:t>tsvwg</a:t>
            </a:r>
            <a:r>
              <a:rPr lang="en-GB" dirty="0" smtClean="0"/>
              <a:t> as input for discussion </a:t>
            </a:r>
            <a:r>
              <a:rPr lang="en-US" dirty="0" smtClean="0"/>
              <a:t>on increased </a:t>
            </a:r>
            <a:r>
              <a:rPr lang="en-US" dirty="0"/>
              <a:t>deployment of encryption on all layers to support future Internet </a:t>
            </a:r>
            <a:r>
              <a:rPr lang="en-US" dirty="0" smtClean="0"/>
              <a:t>evolution</a:t>
            </a:r>
          </a:p>
          <a:p>
            <a:r>
              <a:rPr lang="en-GB" dirty="0" smtClean="0"/>
              <a:t>Building </a:t>
            </a:r>
            <a:r>
              <a:rPr lang="en-GB" dirty="0" smtClean="0"/>
              <a:t>awareness in ETSI</a:t>
            </a:r>
          </a:p>
          <a:p>
            <a:pPr lvl="1"/>
            <a:r>
              <a:rPr lang="en-GB" dirty="0" smtClean="0"/>
              <a:t>Periodic reports to NFV </a:t>
            </a:r>
            <a:r>
              <a:rPr lang="en-GB" dirty="0" smtClean="0"/>
              <a:t>plenaries</a:t>
            </a:r>
            <a:endParaRPr lang="en-GB" dirty="0" smtClean="0"/>
          </a:p>
          <a:p>
            <a:pPr lvl="1"/>
            <a:r>
              <a:rPr lang="en-GB" dirty="0" smtClean="0"/>
              <a:t>Contributions to TC CYBER on the applicability of </a:t>
            </a:r>
            <a:r>
              <a:rPr lang="en-GB" dirty="0" smtClean="0"/>
              <a:t>MCP:</a:t>
            </a:r>
          </a:p>
          <a:p>
            <a:pPr lvl="2"/>
            <a:r>
              <a:rPr lang="en-GB" dirty="0" smtClean="0"/>
              <a:t>They </a:t>
            </a:r>
            <a:r>
              <a:rPr lang="en-GB" dirty="0" smtClean="0"/>
              <a:t>have adopted the “MCP” name, though purpose is not exactly the </a:t>
            </a:r>
            <a:r>
              <a:rPr lang="en-GB" dirty="0" smtClean="0"/>
              <a:t>same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6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493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 Activities on MCP</a:t>
            </a:r>
            <a:br>
              <a:rPr lang="en-GB" dirty="0"/>
            </a:br>
            <a:r>
              <a:rPr lang="en-GB" dirty="0"/>
              <a:t>Documents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IETF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kuehlewind</a:t>
            </a:r>
            <a:r>
              <a:rPr lang="en-GB" dirty="0" smtClean="0"/>
              <a:t>-</a:t>
            </a:r>
            <a:r>
              <a:rPr lang="en-GB" dirty="0" err="1" smtClean="0"/>
              <a:t>quic</a:t>
            </a:r>
            <a:r>
              <a:rPr lang="en-GB" dirty="0" smtClean="0"/>
              <a:t>-manageability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kuehlewind</a:t>
            </a:r>
            <a:r>
              <a:rPr lang="en-GB" dirty="0" smtClean="0"/>
              <a:t>-</a:t>
            </a:r>
            <a:r>
              <a:rPr lang="en-GB" dirty="0" err="1" smtClean="0"/>
              <a:t>quic</a:t>
            </a:r>
            <a:r>
              <a:rPr lang="en-GB" dirty="0" smtClean="0"/>
              <a:t>-applicability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fairhurst</a:t>
            </a:r>
            <a:r>
              <a:rPr lang="en-GB" dirty="0" smtClean="0"/>
              <a:t>-</a:t>
            </a:r>
            <a:r>
              <a:rPr lang="en-GB" dirty="0" err="1" smtClean="0"/>
              <a:t>tsvwg</a:t>
            </a:r>
            <a:r>
              <a:rPr lang="en-GB" dirty="0" smtClean="0"/>
              <a:t>-transport-encrypt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ietf</a:t>
            </a:r>
            <a:r>
              <a:rPr lang="en-GB" dirty="0" smtClean="0"/>
              <a:t>-</a:t>
            </a:r>
            <a:r>
              <a:rPr lang="en-GB" dirty="0" err="1" smtClean="0"/>
              <a:t>tcpm</a:t>
            </a:r>
            <a:r>
              <a:rPr lang="en-GB" dirty="0" smtClean="0"/>
              <a:t>-accurate-</a:t>
            </a:r>
            <a:r>
              <a:rPr lang="en-GB" dirty="0" err="1" smtClean="0"/>
              <a:t>ecn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draft-you-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tsvwg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-latency-loss-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tradeoff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draft-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trammell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-plus-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statefulness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draft-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trammell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-plus-spec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draft-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trammell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-plus-abstract-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mech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draft-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trammell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privsec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-defeating-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tcpip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-meta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ETSI CYBER</a:t>
            </a:r>
          </a:p>
          <a:p>
            <a:pPr lvl="1"/>
            <a:r>
              <a:rPr lang="en-GB" dirty="0"/>
              <a:t>DTS/CYBER-0027-1</a:t>
            </a:r>
          </a:p>
          <a:p>
            <a:pPr marL="45085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7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53261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0586" y="882793"/>
            <a:ext cx="10218277" cy="1382401"/>
          </a:xfrm>
        </p:spPr>
        <p:txBody>
          <a:bodyPr/>
          <a:lstStyle/>
          <a:p>
            <a:r>
              <a:rPr lang="en-GB" smtClean="0"/>
              <a:t>Standardisation </a:t>
            </a:r>
            <a:r>
              <a:rPr lang="en-GB" dirty="0" smtClean="0"/>
              <a:t>Activities </a:t>
            </a:r>
            <a:r>
              <a:rPr lang="en-GB" smtClean="0"/>
              <a:t>on Measurement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Measurement </a:t>
            </a:r>
            <a:r>
              <a:rPr lang="en-US" dirty="0"/>
              <a:t>and Analysis for Protocols (MAP) </a:t>
            </a:r>
            <a:r>
              <a:rPr lang="en-US" dirty="0" smtClean="0"/>
              <a:t>RG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on the project’s </a:t>
            </a:r>
            <a:r>
              <a:rPr lang="en-US" dirty="0" smtClean="0"/>
              <a:t>initiative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research evidence on Internet measurement to inform protocol engineering and practice in the </a:t>
            </a:r>
            <a:r>
              <a:rPr lang="en-US" dirty="0" smtClean="0"/>
              <a:t>IETF</a:t>
            </a:r>
          </a:p>
          <a:p>
            <a:r>
              <a:rPr lang="en-US" dirty="0" smtClean="0"/>
              <a:t>TSVWG and QUIC</a:t>
            </a:r>
            <a:endParaRPr lang="en-US" dirty="0" smtClean="0"/>
          </a:p>
          <a:p>
            <a:pPr lvl="1"/>
            <a:r>
              <a:rPr lang="en-US" dirty="0" smtClean="0"/>
              <a:t>Specific </a:t>
            </a:r>
            <a:r>
              <a:rPr lang="en-US" dirty="0"/>
              <a:t>considerations on the need to incorporate measurability considerations in protocol </a:t>
            </a:r>
            <a:r>
              <a:rPr lang="en-US" dirty="0" smtClean="0"/>
              <a:t>design </a:t>
            </a:r>
            <a:endParaRPr lang="en-US" dirty="0" smtClean="0"/>
          </a:p>
          <a:p>
            <a:r>
              <a:rPr lang="en-US" dirty="0" smtClean="0"/>
              <a:t>I2NSF WG</a:t>
            </a:r>
          </a:p>
          <a:p>
            <a:pPr lvl="1"/>
            <a:r>
              <a:rPr lang="en-US" dirty="0" smtClean="0"/>
              <a:t>Capability model for security functions</a:t>
            </a:r>
          </a:p>
          <a:p>
            <a:pPr lvl="1"/>
            <a:r>
              <a:rPr lang="en-US" dirty="0" smtClean="0"/>
              <a:t>Suitable to be combined with middlebox characterization</a:t>
            </a:r>
          </a:p>
          <a:p>
            <a:pPr lvl="1"/>
            <a:r>
              <a:rPr lang="en-US" dirty="0" smtClean="0"/>
              <a:t>Flexible standard for middlebox classification</a:t>
            </a:r>
          </a:p>
          <a:p>
            <a:r>
              <a:rPr lang="en-GB" dirty="0" smtClean="0"/>
              <a:t>Building </a:t>
            </a:r>
            <a:r>
              <a:rPr lang="en-GB" dirty="0" smtClean="0"/>
              <a:t>awareness in ETSI NFV</a:t>
            </a:r>
          </a:p>
          <a:p>
            <a:pPr lvl="1"/>
            <a:r>
              <a:rPr lang="en-GB" dirty="0" smtClean="0"/>
              <a:t>Report on measurement results to the TST WG</a:t>
            </a:r>
          </a:p>
          <a:p>
            <a:pPr lvl="1"/>
            <a:r>
              <a:rPr lang="en-GB" dirty="0" smtClean="0"/>
              <a:t>Use cases related to support for ad-hoc measurement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8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1501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0586" y="882793"/>
            <a:ext cx="10362294" cy="1382401"/>
          </a:xfrm>
        </p:spPr>
        <p:txBody>
          <a:bodyPr/>
          <a:lstStyle/>
          <a:p>
            <a:r>
              <a:rPr lang="en-GB" sz="3600" dirty="0" smtClean="0"/>
              <a:t>Standardisation Activities on Transport Interfaces and Security</a:t>
            </a:r>
            <a:endParaRPr lang="en-GB" sz="36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</a:t>
            </a:r>
            <a:r>
              <a:rPr lang="en-GB" dirty="0" smtClean="0"/>
              <a:t>nteroperability of the MAMI FTL (Flexible </a:t>
            </a:r>
            <a:r>
              <a:rPr lang="en-GB" dirty="0"/>
              <a:t>Transport </a:t>
            </a:r>
            <a:r>
              <a:rPr lang="en-GB" dirty="0" smtClean="0"/>
              <a:t>Layer) with </a:t>
            </a:r>
            <a:r>
              <a:rPr lang="en-GB" dirty="0"/>
              <a:t>the TAPS </a:t>
            </a:r>
            <a:r>
              <a:rPr lang="en-GB" dirty="0" smtClean="0"/>
              <a:t>facility</a:t>
            </a:r>
          </a:p>
          <a:p>
            <a:pPr lvl="1"/>
            <a:r>
              <a:rPr lang="en-GB" dirty="0" smtClean="0"/>
              <a:t>First RFC produced by the project</a:t>
            </a:r>
          </a:p>
          <a:p>
            <a:r>
              <a:rPr lang="en-GB" dirty="0" smtClean="0"/>
              <a:t>Consolidation of the STAR approach within the ACME WG</a:t>
            </a:r>
          </a:p>
          <a:p>
            <a:pPr lvl="1"/>
            <a:r>
              <a:rPr lang="en-GB" dirty="0" smtClean="0"/>
              <a:t>Automated management of </a:t>
            </a:r>
            <a:r>
              <a:rPr lang="en-GB" i="1" dirty="0" smtClean="0"/>
              <a:t>delegated </a:t>
            </a:r>
            <a:r>
              <a:rPr lang="en-GB" dirty="0" smtClean="0"/>
              <a:t>certificates</a:t>
            </a:r>
          </a:p>
          <a:p>
            <a:pPr lvl="1"/>
            <a:r>
              <a:rPr lang="en-GB" dirty="0" smtClean="0"/>
              <a:t>In the spirit of the original LURK proposal</a:t>
            </a:r>
          </a:p>
          <a:p>
            <a:r>
              <a:rPr lang="en-GB" dirty="0" smtClean="0"/>
              <a:t>Monitoring multi-context security activities</a:t>
            </a:r>
          </a:p>
          <a:p>
            <a:pPr lvl="1"/>
            <a:r>
              <a:rPr lang="en-GB" dirty="0" smtClean="0"/>
              <a:t>Including recent discussion in the TLS WG</a:t>
            </a:r>
          </a:p>
          <a:p>
            <a:r>
              <a:rPr lang="en-GB" dirty="0" smtClean="0"/>
              <a:t>IETF related documents</a:t>
            </a:r>
          </a:p>
          <a:p>
            <a:r>
              <a:rPr lang="en-GB" dirty="0" smtClean="0"/>
              <a:t>Contributing </a:t>
            </a:r>
            <a:r>
              <a:rPr lang="en-GB" dirty="0" smtClean="0"/>
              <a:t>and monitoring other bodies</a:t>
            </a:r>
          </a:p>
          <a:p>
            <a:pPr lvl="1"/>
            <a:r>
              <a:rPr lang="en-GB" dirty="0" smtClean="0"/>
              <a:t>ETSI NFV SEC</a:t>
            </a:r>
          </a:p>
          <a:p>
            <a:pPr lvl="1"/>
            <a:r>
              <a:rPr lang="en-GB" dirty="0" smtClean="0"/>
              <a:t>ETSI TC CYBER</a:t>
            </a:r>
          </a:p>
          <a:p>
            <a:pPr lvl="1"/>
            <a:r>
              <a:rPr lang="en-GB" dirty="0" smtClean="0"/>
              <a:t>IEEE ETI WG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9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2093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0</TotalTime>
  <Words>1370</Words>
  <Application>Microsoft Office PowerPoint</Application>
  <PresentationFormat>Benutzerdefiniert</PresentationFormat>
  <Paragraphs>240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Bauhaus 93</vt:lpstr>
      <vt:lpstr>Calibri</vt:lpstr>
      <vt:lpstr>Helvetica Neue</vt:lpstr>
      <vt:lpstr>Wingdings</vt:lpstr>
      <vt:lpstr>White</vt:lpstr>
      <vt:lpstr>WP4: Standardisation, Dissemination &amp; Exploitation</vt:lpstr>
      <vt:lpstr>WP4: Tasks and Objectives</vt:lpstr>
      <vt:lpstr>WP4 Tasks and Partners</vt:lpstr>
      <vt:lpstr>Standardisation Targets IETF and IRTF</vt:lpstr>
      <vt:lpstr>Standardisation Targets ETSI, IEEE, GSMA, and 5G</vt:lpstr>
      <vt:lpstr>Standardisation Activities on MCP</vt:lpstr>
      <vt:lpstr>Standardisation Activities on MCP Documents</vt:lpstr>
      <vt:lpstr>Standardisation Activities on Measurement</vt:lpstr>
      <vt:lpstr>Standardisation Activities on Transport Interfaces and Security</vt:lpstr>
      <vt:lpstr>Standardisation Activities on Transport Interfaces and Security - Documents</vt:lpstr>
      <vt:lpstr>Publications and Workshops </vt:lpstr>
      <vt:lpstr>Industrial Exploitation TID</vt:lpstr>
      <vt:lpstr>Industrial Exploitation Nokia</vt:lpstr>
      <vt:lpstr>Industrial Contacts and Dissemination</vt:lpstr>
      <vt:lpstr>Academic Exploitation</vt:lpstr>
      <vt:lpstr>Software</vt:lpstr>
      <vt:lpstr>Communication Actions</vt:lpstr>
      <vt:lpstr>The Coming WP4 Path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Mirja</cp:lastModifiedBy>
  <cp:revision>67</cp:revision>
  <dcterms:created xsi:type="dcterms:W3CDTF">2016-10-14T11:11:47Z</dcterms:created>
  <dcterms:modified xsi:type="dcterms:W3CDTF">2017-10-01T15:36:04Z</dcterms:modified>
</cp:coreProperties>
</file>