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1pPr>
    <a:lvl2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2pPr>
    <a:lvl3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3pPr>
    <a:lvl4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4pPr>
    <a:lvl5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5pPr>
    <a:lvl6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6pPr>
    <a:lvl7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7pPr>
    <a:lvl8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8pPr>
    <a:lvl9pPr marL="0" marR="0" indent="0" algn="l" defTabSz="1295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indent="2286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indent="457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indent="6858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indent="9144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indent="11430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indent="13716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indent="16002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indent="1828800" latinLnBrk="0"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jpeg"/><Relationship Id="rId4" Type="http://schemas.openxmlformats.org/officeDocument/2006/relationships/image" Target="../media/image7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showMasterPhAnim="1">
  <p:cSld name="1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5240406"/>
            <a:ext cx="7374519" cy="20038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" name="Group 25"/>
          <p:cNvGrpSpPr/>
          <p:nvPr/>
        </p:nvGrpSpPr>
        <p:grpSpPr>
          <a:xfrm>
            <a:off x="144598" y="7457907"/>
            <a:ext cx="12640077" cy="840359"/>
            <a:chOff x="0" y="-96179"/>
            <a:chExt cx="12640075" cy="840358"/>
          </a:xfrm>
        </p:grpSpPr>
        <p:grpSp>
          <p:nvGrpSpPr>
            <p:cNvPr id="18" name="Group 18"/>
            <p:cNvGrpSpPr/>
            <p:nvPr/>
          </p:nvGrpSpPr>
          <p:grpSpPr>
            <a:xfrm>
              <a:off x="-1" y="-96180"/>
              <a:ext cx="4140001" cy="840359"/>
              <a:chOff x="0" y="-96179"/>
              <a:chExt cx="4140000" cy="840358"/>
            </a:xfrm>
          </p:grpSpPr>
          <p:sp>
            <p:nvSpPr>
              <p:cNvPr id="16" name="Shape 16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FF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7" name="Shape 17"/>
              <p:cNvSpPr/>
              <p:nvPr/>
            </p:nvSpPr>
            <p:spPr>
              <a:xfrm>
                <a:off x="-1" y="-96180"/>
                <a:ext cx="4140002" cy="8403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65100" tIns="165100" rIns="165100" bIns="1651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measurement</a:t>
                </a:r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8500075" y="-83480"/>
              <a:ext cx="4140001" cy="814959"/>
              <a:chOff x="0" y="-83479"/>
              <a:chExt cx="4140000" cy="814958"/>
            </a:xfrm>
          </p:grpSpPr>
          <p:sp>
            <p:nvSpPr>
              <p:cNvPr id="19" name="Shape 19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0B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20" name="Shape 20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experimentation</a:t>
                </a:r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4270631" y="-83380"/>
              <a:ext cx="4140001" cy="814959"/>
              <a:chOff x="0" y="-83479"/>
              <a:chExt cx="4140000" cy="814958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7DE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architecture</a:t>
                </a:r>
              </a:p>
            </p:txBody>
          </p:sp>
        </p:grpSp>
      </p:grpSp>
      <p:sp>
        <p:nvSpPr>
          <p:cNvPr id="26" name="Shape 26"/>
          <p:cNvSpPr/>
          <p:nvPr>
            <p:ph type="title"/>
          </p:nvPr>
        </p:nvSpPr>
        <p:spPr>
          <a:xfrm>
            <a:off x="460800" y="700337"/>
            <a:ext cx="12052800" cy="2255928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27" name="Shape 27"/>
          <p:cNvSpPr/>
          <p:nvPr>
            <p:ph type="body" sz="quarter" idx="1"/>
          </p:nvPr>
        </p:nvSpPr>
        <p:spPr>
          <a:xfrm>
            <a:off x="460800" y="3165301"/>
            <a:ext cx="12052800" cy="1495475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457200" algn="ctr">
              <a:buClrTx/>
              <a:buSzTx/>
              <a:buNone/>
              <a:defRPr sz="2400"/>
            </a:lvl2pPr>
            <a:lvl3pPr marL="0" indent="914400" algn="ctr">
              <a:buClrTx/>
              <a:buSzTx/>
              <a:buNone/>
              <a:defRPr sz="2400"/>
            </a:lvl3pPr>
            <a:lvl4pPr marL="0" indent="1371600" algn="ctr">
              <a:buClrTx/>
              <a:buSzTx/>
              <a:buNone/>
              <a:defRPr sz="2400"/>
            </a:lvl4pPr>
            <a:lvl5pPr marL="0" indent="1828800" algn="ctr">
              <a:buClrTx/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28" name="image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90233" y="8612054"/>
            <a:ext cx="1169708" cy="781755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29"/>
          <p:cNvSpPr/>
          <p:nvPr/>
        </p:nvSpPr>
        <p:spPr>
          <a:xfrm>
            <a:off x="144598" y="8478736"/>
            <a:ext cx="11695000" cy="933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i="1" sz="1800">
                <a:solidFill>
                  <a:srgbClr val="686F76"/>
                </a:solidFill>
              </a:defRPr>
            </a:pPr>
            <a:r>
              <a:t>This project has received funding from the European Union’s Horizon 2020 research and innovation programme </a:t>
            </a:r>
          </a:p>
          <a:p>
            <a:pPr>
              <a:defRPr i="1" sz="1800">
                <a:solidFill>
                  <a:srgbClr val="686F76"/>
                </a:solidFill>
              </a:defRPr>
            </a:pPr>
            <a:r>
              <a:t>under grant agreement No 688421.The opinions expressed and arguments employed reflect only the authors' </a:t>
            </a:r>
          </a:p>
          <a:p>
            <a:pPr>
              <a:defRPr i="1" sz="1800">
                <a:solidFill>
                  <a:srgbClr val="686F76"/>
                </a:solidFill>
              </a:defRPr>
            </a:pPr>
            <a:r>
              <a:t>view. The European Commission is not responsible for any use that may be made of that information.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xfrm>
            <a:off x="7802879" y="8779791"/>
            <a:ext cx="3034454" cy="520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Default - 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Shape 154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M. Kühlewind: MAMI Project -Technical Overview</a:t>
            </a:r>
          </a:p>
        </p:txBody>
      </p:sp>
      <p:sp>
        <p:nvSpPr>
          <p:cNvPr id="155" name="Shape 1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156" name="Shape 156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157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7200" y="847527"/>
            <a:ext cx="1868635" cy="1220962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hape 15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9" name="Shape 15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 - 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39" name="Shape 3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Measurem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&lt;Name&gt;: &lt;Title&gt;</a:t>
            </a:r>
          </a:p>
        </p:txBody>
      </p:sp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49" name="Shape 4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FF8080"/>
              </a:buClr>
            </a:lvl1pPr>
            <a:lvl2pPr>
              <a:buClr>
                <a:srgbClr val="FF8080"/>
              </a:buClr>
            </a:lvl2pPr>
            <a:lvl3pPr>
              <a:buClr>
                <a:srgbClr val="FF8080"/>
              </a:buClr>
            </a:lvl3pPr>
            <a:lvl4pPr>
              <a:buClr>
                <a:srgbClr val="FF8080"/>
              </a:buClr>
            </a:lvl4pPr>
            <a:lvl5pPr>
              <a:buClr>
                <a:srgbClr val="FF8080"/>
              </a:buCl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50" name="Shape 50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FF808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1" name="Shape 51"/>
          <p:cNvSpPr/>
          <p:nvPr/>
        </p:nvSpPr>
        <p:spPr>
          <a:xfrm>
            <a:off x="8703085" y="379078"/>
            <a:ext cx="1913037" cy="45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FF8080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/>
            <a:r>
              <a:t>measurement</a:t>
            </a:r>
          </a:p>
        </p:txBody>
      </p:sp>
      <p:pic>
        <p:nvPicPr>
          <p:cNvPr id="52" name="image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6466" y="450000"/>
            <a:ext cx="1906614" cy="1906614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Archite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hape 61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&lt;Name&gt;: &lt;Title&gt;</a:t>
            </a:r>
          </a:p>
        </p:txBody>
      </p:sp>
      <p:sp>
        <p:nvSpPr>
          <p:cNvPr id="62" name="Shape 6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87DEAA"/>
              </a:buClr>
            </a:lvl1pPr>
            <a:lvl2pPr>
              <a:buClr>
                <a:srgbClr val="87DEAA"/>
              </a:buClr>
            </a:lvl2pPr>
            <a:lvl3pPr>
              <a:buClr>
                <a:srgbClr val="87DEAA"/>
              </a:buClr>
            </a:lvl3pPr>
            <a:lvl4pPr>
              <a:buClr>
                <a:srgbClr val="87DEAA"/>
              </a:buClr>
            </a:lvl4pPr>
            <a:lvl5pPr>
              <a:buClr>
                <a:srgbClr val="87DEAA"/>
              </a:buCl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4" name="Shape 64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87DEAA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65" name="Shape 65"/>
          <p:cNvSpPr/>
          <p:nvPr/>
        </p:nvSpPr>
        <p:spPr>
          <a:xfrm>
            <a:off x="8828100" y="379078"/>
            <a:ext cx="1788022" cy="45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7DEAA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/>
            <a:r>
              <a:t>architecture</a:t>
            </a:r>
          </a:p>
        </p:txBody>
      </p:sp>
      <p:pic>
        <p:nvPicPr>
          <p:cNvPr id="66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7127" y="450567"/>
            <a:ext cx="1905954" cy="1905954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Experimenta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hape 75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&lt;Name&gt;: &lt;Title&gt;</a:t>
            </a:r>
          </a:p>
        </p:txBody>
      </p:sp>
      <p:sp>
        <p:nvSpPr>
          <p:cNvPr id="76" name="Shape 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Titeltext</a:t>
            </a:r>
          </a:p>
        </p:txBody>
      </p:sp>
      <p:sp>
        <p:nvSpPr>
          <p:cNvPr id="77" name="Shape 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80B3FF"/>
              </a:buClr>
            </a:lvl1pPr>
            <a:lvl2pPr>
              <a:buClr>
                <a:srgbClr val="80B3FF"/>
              </a:buClr>
            </a:lvl2pPr>
            <a:lvl3pPr>
              <a:buClr>
                <a:srgbClr val="80B3FF"/>
              </a:buClr>
            </a:lvl3pPr>
            <a:lvl4pPr>
              <a:buClr>
                <a:srgbClr val="80B3FF"/>
              </a:buClr>
            </a:lvl4pPr>
            <a:lvl5pPr>
              <a:buClr>
                <a:srgbClr val="80B3FF"/>
              </a:buClr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78" name="Shape 78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80B3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79" name="Shape 79"/>
          <p:cNvSpPr/>
          <p:nvPr/>
        </p:nvSpPr>
        <p:spPr>
          <a:xfrm>
            <a:off x="8264190" y="379078"/>
            <a:ext cx="2351932" cy="45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>
                <a:solidFill>
                  <a:srgbClr val="80B3FF"/>
                </a:solidFill>
                <a:latin typeface="Bauhaus 93"/>
                <a:ea typeface="Bauhaus 93"/>
                <a:cs typeface="Bauhaus 93"/>
                <a:sym typeface="Bauhaus 93"/>
              </a:defRPr>
            </a:lvl1pPr>
          </a:lstStyle>
          <a:p>
            <a:pPr/>
            <a:r>
              <a:t>experimentation</a:t>
            </a:r>
          </a:p>
        </p:txBody>
      </p:sp>
      <p:pic>
        <p:nvPicPr>
          <p:cNvPr id="80" name="image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7127" y="450000"/>
            <a:ext cx="1905954" cy="1905954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Shape 8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2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6100936"/>
            <a:ext cx="7374519" cy="20038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8" name="Group 98"/>
          <p:cNvGrpSpPr/>
          <p:nvPr/>
        </p:nvGrpSpPr>
        <p:grpSpPr>
          <a:xfrm>
            <a:off x="144598" y="8331136"/>
            <a:ext cx="12640077" cy="815059"/>
            <a:chOff x="0" y="-83479"/>
            <a:chExt cx="12640075" cy="815058"/>
          </a:xfrm>
        </p:grpSpPr>
        <p:grpSp>
          <p:nvGrpSpPr>
            <p:cNvPr id="91" name="Group 91"/>
            <p:cNvGrpSpPr/>
            <p:nvPr/>
          </p:nvGrpSpPr>
          <p:grpSpPr>
            <a:xfrm>
              <a:off x="-1" y="-83480"/>
              <a:ext cx="4140001" cy="814959"/>
              <a:chOff x="0" y="-83479"/>
              <a:chExt cx="4140000" cy="814958"/>
            </a:xfrm>
          </p:grpSpPr>
          <p:sp>
            <p:nvSpPr>
              <p:cNvPr id="89" name="Shape 89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FF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measurement</a:t>
                </a:r>
              </a:p>
            </p:txBody>
          </p:sp>
        </p:grpSp>
        <p:grpSp>
          <p:nvGrpSpPr>
            <p:cNvPr id="94" name="Group 94"/>
            <p:cNvGrpSpPr/>
            <p:nvPr/>
          </p:nvGrpSpPr>
          <p:grpSpPr>
            <a:xfrm>
              <a:off x="8500075" y="-83480"/>
              <a:ext cx="4140001" cy="814959"/>
              <a:chOff x="0" y="-83479"/>
              <a:chExt cx="4140000" cy="814958"/>
            </a:xfrm>
          </p:grpSpPr>
          <p:sp>
            <p:nvSpPr>
              <p:cNvPr id="92" name="Shape 92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0B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93" name="Shape 93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experimentation</a:t>
                </a:r>
              </a:p>
            </p:txBody>
          </p:sp>
        </p:grpSp>
        <p:grpSp>
          <p:nvGrpSpPr>
            <p:cNvPr id="97" name="Group 97"/>
            <p:cNvGrpSpPr/>
            <p:nvPr/>
          </p:nvGrpSpPr>
          <p:grpSpPr>
            <a:xfrm>
              <a:off x="4270631" y="-83380"/>
              <a:ext cx="4140001" cy="814959"/>
              <a:chOff x="0" y="-83479"/>
              <a:chExt cx="4140000" cy="814958"/>
            </a:xfrm>
          </p:grpSpPr>
          <p:sp>
            <p:nvSpPr>
              <p:cNvPr id="95" name="Shape 95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7DE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96" name="Shape 96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architecture</a:t>
                </a:r>
              </a:p>
            </p:txBody>
          </p:sp>
        </p:grpSp>
      </p:grpSp>
      <p:sp>
        <p:nvSpPr>
          <p:cNvPr id="99" name="Shape 99"/>
          <p:cNvSpPr/>
          <p:nvPr>
            <p:ph type="title"/>
          </p:nvPr>
        </p:nvSpPr>
        <p:spPr>
          <a:xfrm>
            <a:off x="460800" y="1780456"/>
            <a:ext cx="12052800" cy="2255929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100" name="Shape 100"/>
          <p:cNvSpPr/>
          <p:nvPr>
            <p:ph type="body" sz="quarter" idx="1"/>
          </p:nvPr>
        </p:nvSpPr>
        <p:spPr>
          <a:xfrm>
            <a:off x="460800" y="4245421"/>
            <a:ext cx="12052800" cy="1494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457200" algn="ctr">
              <a:buClrTx/>
              <a:buSzTx/>
              <a:buNone/>
              <a:defRPr sz="2400"/>
            </a:lvl2pPr>
            <a:lvl3pPr marL="0" indent="914400" algn="ctr">
              <a:buClrTx/>
              <a:buSzTx/>
              <a:buNone/>
              <a:defRPr sz="2400"/>
            </a:lvl3pPr>
            <a:lvl4pPr marL="0" indent="1371600" algn="ctr">
              <a:buClrTx/>
              <a:buSzTx/>
              <a:buNone/>
              <a:defRPr sz="2400"/>
            </a:lvl4pPr>
            <a:lvl5pPr marL="0" indent="1828800" algn="ctr">
              <a:buClrTx/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xfrm>
            <a:off x="7802879" y="8779791"/>
            <a:ext cx="3034454" cy="520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3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6460976"/>
            <a:ext cx="10104907" cy="2745757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Shape 109"/>
          <p:cNvSpPr/>
          <p:nvPr>
            <p:ph type="title"/>
          </p:nvPr>
        </p:nvSpPr>
        <p:spPr>
          <a:xfrm>
            <a:off x="460800" y="1781999"/>
            <a:ext cx="12052800" cy="2255929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110" name="Shape 110"/>
          <p:cNvSpPr/>
          <p:nvPr>
            <p:ph type="body" sz="quarter" idx="1"/>
          </p:nvPr>
        </p:nvSpPr>
        <p:spPr>
          <a:xfrm>
            <a:off x="460800" y="4244399"/>
            <a:ext cx="12052800" cy="1494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457200" algn="ctr">
              <a:buClrTx/>
              <a:buSzTx/>
              <a:buNone/>
              <a:defRPr sz="2400"/>
            </a:lvl2pPr>
            <a:lvl3pPr marL="0" indent="914400" algn="ctr">
              <a:buClrTx/>
              <a:buSzTx/>
              <a:buNone/>
              <a:defRPr sz="2400"/>
            </a:lvl3pPr>
            <a:lvl4pPr marL="0" indent="1371600" algn="ctr">
              <a:buClrTx/>
              <a:buSzTx/>
              <a:buNone/>
              <a:defRPr sz="2400"/>
            </a:lvl4pPr>
            <a:lvl5pPr marL="0" indent="1828800" algn="ctr">
              <a:buClrTx/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11" name="image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789172" y="144943"/>
            <a:ext cx="969135" cy="647705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hape 112"/>
          <p:cNvSpPr/>
          <p:nvPr/>
        </p:nvSpPr>
        <p:spPr>
          <a:xfrm>
            <a:off x="4054128" y="137352"/>
            <a:ext cx="7685113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1800">
                <a:solidFill>
                  <a:srgbClr val="686F76"/>
                </a:solidFill>
              </a:defRPr>
            </a:lvl1pPr>
          </a:lstStyle>
          <a:p>
            <a:pPr/>
            <a:r>
              <a:t>This project has received funding from the European Union’s Horizon 2020 research and innovation programme under grant agreement No 688421.</a:t>
            </a:r>
          </a:p>
        </p:txBody>
      </p:sp>
      <p:sp>
        <p:nvSpPr>
          <p:cNvPr id="113" name="Shape 113"/>
          <p:cNvSpPr/>
          <p:nvPr>
            <p:ph type="sldNum" sz="quarter" idx="2"/>
          </p:nvPr>
        </p:nvSpPr>
        <p:spPr>
          <a:xfrm>
            <a:off x="7802879" y="8779791"/>
            <a:ext cx="3034454" cy="520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5_Default - Titelfoli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2017" y="5011363"/>
            <a:ext cx="7374519" cy="200384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0" name="Group 130"/>
          <p:cNvGrpSpPr/>
          <p:nvPr/>
        </p:nvGrpSpPr>
        <p:grpSpPr>
          <a:xfrm>
            <a:off x="144598" y="7241565"/>
            <a:ext cx="12640077" cy="815059"/>
            <a:chOff x="0" y="-83479"/>
            <a:chExt cx="12640075" cy="815058"/>
          </a:xfrm>
        </p:grpSpPr>
        <p:grpSp>
          <p:nvGrpSpPr>
            <p:cNvPr id="123" name="Group 123"/>
            <p:cNvGrpSpPr/>
            <p:nvPr/>
          </p:nvGrpSpPr>
          <p:grpSpPr>
            <a:xfrm>
              <a:off x="-1" y="-83480"/>
              <a:ext cx="4140001" cy="814959"/>
              <a:chOff x="0" y="-83479"/>
              <a:chExt cx="4140000" cy="814958"/>
            </a:xfrm>
          </p:grpSpPr>
          <p:sp>
            <p:nvSpPr>
              <p:cNvPr id="121" name="Shape 121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FF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22" name="Shape 122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measurement</a:t>
                </a:r>
              </a:p>
            </p:txBody>
          </p:sp>
        </p:grpSp>
        <p:grpSp>
          <p:nvGrpSpPr>
            <p:cNvPr id="126" name="Group 126"/>
            <p:cNvGrpSpPr/>
            <p:nvPr/>
          </p:nvGrpSpPr>
          <p:grpSpPr>
            <a:xfrm>
              <a:off x="8500075" y="-83480"/>
              <a:ext cx="4140001" cy="814959"/>
              <a:chOff x="0" y="-83479"/>
              <a:chExt cx="4140000" cy="814958"/>
            </a:xfrm>
          </p:grpSpPr>
          <p:sp>
            <p:nvSpPr>
              <p:cNvPr id="124" name="Shape 124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0B3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25" name="Shape 125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experimentation</a:t>
                </a:r>
              </a:p>
            </p:txBody>
          </p:sp>
        </p:grpSp>
        <p:grpSp>
          <p:nvGrpSpPr>
            <p:cNvPr id="129" name="Group 129"/>
            <p:cNvGrpSpPr/>
            <p:nvPr/>
          </p:nvGrpSpPr>
          <p:grpSpPr>
            <a:xfrm>
              <a:off x="4270631" y="-83380"/>
              <a:ext cx="4140001" cy="814959"/>
              <a:chOff x="0" y="-83479"/>
              <a:chExt cx="4140000" cy="814958"/>
            </a:xfrm>
          </p:grpSpPr>
          <p:sp>
            <p:nvSpPr>
              <p:cNvPr id="127" name="Shape 127"/>
              <p:cNvSpPr/>
              <p:nvPr/>
            </p:nvSpPr>
            <p:spPr>
              <a:xfrm>
                <a:off x="-1" y="-1"/>
                <a:ext cx="4140002" cy="648002"/>
              </a:xfrm>
              <a:prstGeom prst="rect">
                <a:avLst/>
              </a:prstGeom>
              <a:solidFill>
                <a:srgbClr val="87DE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pPr>
              </a:p>
            </p:txBody>
          </p:sp>
          <p:sp>
            <p:nvSpPr>
              <p:cNvPr id="128" name="Shape 128"/>
              <p:cNvSpPr/>
              <p:nvPr/>
            </p:nvSpPr>
            <p:spPr>
              <a:xfrm>
                <a:off x="-1" y="-83480"/>
                <a:ext cx="4140002" cy="8149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52400" tIns="152400" rIns="152400" bIns="152400" numCol="1" anchor="ctr">
                <a:spAutoFit/>
              </a:bodyPr>
              <a:lstStyle>
                <a:lvl1pPr defTabSz="825500">
                  <a:defRPr sz="36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Bauhaus 93"/>
                    <a:ea typeface="Bauhaus 93"/>
                    <a:cs typeface="Bauhaus 93"/>
                    <a:sym typeface="Bauhaus 93"/>
                  </a:defRPr>
                </a:lvl1pPr>
              </a:lstStyle>
              <a:p>
                <a:pPr/>
                <a:r>
                  <a:t>architecture</a:t>
                </a:r>
              </a:p>
            </p:txBody>
          </p:sp>
        </p:grpSp>
      </p:grpSp>
      <p:sp>
        <p:nvSpPr>
          <p:cNvPr id="131" name="Shape 131"/>
          <p:cNvSpPr/>
          <p:nvPr>
            <p:ph type="title"/>
          </p:nvPr>
        </p:nvSpPr>
        <p:spPr>
          <a:xfrm>
            <a:off x="460800" y="700337"/>
            <a:ext cx="12052800" cy="2255928"/>
          </a:xfrm>
          <a:prstGeom prst="rect">
            <a:avLst/>
          </a:prstGeom>
        </p:spPr>
        <p:txBody>
          <a:bodyPr lIns="127000" tIns="127000" rIns="127000" bIns="127000" anchor="b"/>
          <a:lstStyle>
            <a:lvl1pPr algn="ctr">
              <a:defRPr sz="6000"/>
            </a:lvl1pPr>
          </a:lstStyle>
          <a:p>
            <a:pPr/>
            <a:r>
              <a:t>Titeltext</a:t>
            </a:r>
          </a:p>
        </p:txBody>
      </p:sp>
      <p:sp>
        <p:nvSpPr>
          <p:cNvPr id="132" name="Shape 132"/>
          <p:cNvSpPr/>
          <p:nvPr>
            <p:ph type="body" sz="quarter" idx="1"/>
          </p:nvPr>
        </p:nvSpPr>
        <p:spPr>
          <a:xfrm>
            <a:off x="460800" y="3165301"/>
            <a:ext cx="12052800" cy="1494001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457200" algn="ctr">
              <a:buClrTx/>
              <a:buSzTx/>
              <a:buNone/>
              <a:defRPr sz="2400"/>
            </a:lvl2pPr>
            <a:lvl3pPr marL="0" indent="914400" algn="ctr">
              <a:buClrTx/>
              <a:buSzTx/>
              <a:buNone/>
              <a:defRPr sz="2400"/>
            </a:lvl3pPr>
            <a:lvl4pPr marL="0" indent="1371600" algn="ctr">
              <a:buClrTx/>
              <a:buSzTx/>
              <a:buNone/>
              <a:defRPr sz="2400"/>
            </a:lvl4pPr>
            <a:lvl5pPr marL="0" indent="1828800" algn="ctr">
              <a:buClrTx/>
              <a:buSzTx/>
              <a:buNone/>
              <a:defRPr sz="2400"/>
            </a:lvl5pPr>
          </a:lstStyle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pic>
        <p:nvPicPr>
          <p:cNvPr id="133" name="image3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42530" y="8153889"/>
            <a:ext cx="1311127" cy="8762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image8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2017" y="8153889"/>
            <a:ext cx="951429" cy="1055564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hape 135"/>
          <p:cNvSpPr/>
          <p:nvPr/>
        </p:nvSpPr>
        <p:spPr>
          <a:xfrm>
            <a:off x="144598" y="8136643"/>
            <a:ext cx="12609059" cy="706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>
              <a:defRPr i="1" sz="1400">
                <a:solidFill>
                  <a:srgbClr val="686F76"/>
                </a:solidFill>
              </a:defRPr>
            </a:pPr>
            <a:r>
              <a:t>This project has received funding from the European Union’s Horizon 2020 research and innovation programme </a:t>
            </a:r>
          </a:p>
          <a:p>
            <a:pPr algn="ctr">
              <a:defRPr i="1" sz="1400">
                <a:solidFill>
                  <a:srgbClr val="686F76"/>
                </a:solidFill>
              </a:defRPr>
            </a:pPr>
            <a:r>
              <a:t>under grant agreement No 688421.The opinions expressed and arguments employed reflect only the authors' </a:t>
            </a:r>
          </a:p>
          <a:p>
            <a:pPr algn="ctr">
              <a:defRPr i="1" sz="1400">
                <a:solidFill>
                  <a:srgbClr val="686F76"/>
                </a:solidFill>
              </a:defRPr>
            </a:pPr>
            <a:r>
              <a:t>view. The European Commission is not responsible for any use that may be made of that information.</a:t>
            </a:r>
          </a:p>
        </p:txBody>
      </p:sp>
      <p:sp>
        <p:nvSpPr>
          <p:cNvPr id="136" name="Shape 136"/>
          <p:cNvSpPr/>
          <p:nvPr/>
        </p:nvSpPr>
        <p:spPr>
          <a:xfrm>
            <a:off x="144598" y="9034240"/>
            <a:ext cx="12609059" cy="492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i="1" sz="1400">
                <a:solidFill>
                  <a:srgbClr val="686F76"/>
                </a:solidFill>
              </a:defRPr>
            </a:pPr>
            <a:r>
              <a:t>Supported by the Swiss State Secretariat for Education, Research and Innovation under contract number 15.0268. </a:t>
            </a:r>
          </a:p>
          <a:p>
            <a:pPr algn="ctr">
              <a:defRPr i="1" sz="1400">
                <a:solidFill>
                  <a:srgbClr val="686F76"/>
                </a:solidFill>
              </a:defRPr>
            </a:pPr>
            <a:r>
              <a:t>The opinions expressed and arguments employed herein do not necessarily reflect the official views of the Swiss Government.</a:t>
            </a:r>
          </a:p>
        </p:txBody>
      </p:sp>
      <p:sp>
        <p:nvSpPr>
          <p:cNvPr id="137" name="Shape 137"/>
          <p:cNvSpPr/>
          <p:nvPr>
            <p:ph type="sldNum" sz="quarter" idx="2"/>
          </p:nvPr>
        </p:nvSpPr>
        <p:spPr>
          <a:xfrm>
            <a:off x="7802879" y="8779791"/>
            <a:ext cx="3034454" cy="520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460587" y="882793"/>
            <a:ext cx="9900001" cy="1382402"/>
          </a:xfrm>
          <a:prstGeom prst="rect">
            <a:avLst/>
          </a:prstGeom>
        </p:spPr>
        <p:txBody>
          <a:bodyPr lIns="127000" tIns="127000" rIns="127000" bIns="127000"/>
          <a:lstStyle/>
          <a:p>
            <a:pPr/>
            <a:r>
              <a:t>Titeltext</a:t>
            </a:r>
          </a:p>
        </p:txBody>
      </p:sp>
      <p:sp>
        <p:nvSpPr>
          <p:cNvPr id="145" name="Shape 14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46" name="Shape 14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5735" y="8981255"/>
            <a:ext cx="1265302" cy="47834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/>
        </p:nvSpPr>
        <p:spPr>
          <a:xfrm>
            <a:off x="3478064" y="9148030"/>
            <a:ext cx="8064896" cy="31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108000"/>
              </a:lnSpc>
              <a:spcBef>
                <a:spcPts val="700"/>
              </a:spcBef>
              <a:defRPr sz="1600">
                <a:solidFill>
                  <a:srgbClr val="686F76"/>
                </a:solidFill>
              </a:defRPr>
            </a:lvl1pPr>
          </a:lstStyle>
          <a:p>
            <a:pPr/>
            <a:r>
              <a:t>&lt;Name&gt;: &lt;Title&gt;</a:t>
            </a: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460587" y="908193"/>
            <a:ext cx="9900001" cy="138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Titeltext</a:t>
            </a:r>
          </a:p>
        </p:txBody>
      </p:sp>
      <p:sp>
        <p:nvSpPr>
          <p:cNvPr id="5" name="Shape 5"/>
          <p:cNvSpPr/>
          <p:nvPr/>
        </p:nvSpPr>
        <p:spPr>
          <a:xfrm>
            <a:off x="453728" y="844359"/>
            <a:ext cx="10162394" cy="4572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defRPr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6" name="image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17200" y="847527"/>
            <a:ext cx="1868635" cy="1220962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/>
          <p:nvPr>
            <p:ph type="body" idx="1"/>
          </p:nvPr>
        </p:nvSpPr>
        <p:spPr>
          <a:xfrm>
            <a:off x="460587" y="2750972"/>
            <a:ext cx="12052882" cy="6158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xfrm>
            <a:off x="11969279" y="9148030"/>
            <a:ext cx="330100" cy="31435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ctr">
              <a:defRPr sz="1600">
                <a:solidFill>
                  <a:srgbClr val="686F7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transition xmlns:p14="http://schemas.microsoft.com/office/powerpoint/2010/main" spd="med" advClick="1"/>
  <p:txStyles>
    <p:titleStyle>
      <a:lvl1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1pPr>
      <a:lvl2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2pPr>
      <a:lvl3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3pPr>
      <a:lvl4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4pPr>
      <a:lvl5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5pPr>
      <a:lvl6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6pPr>
      <a:lvl7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7pPr>
      <a:lvl8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8pPr>
      <a:lvl9pPr marL="0" marR="0" indent="0" algn="l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8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508000" marR="0" indent="-50800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1pPr>
      <a:lvl2pPr marL="832543" marR="0" indent="-470593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2pPr>
      <a:lvl3pPr marL="1105126" marR="0" indent="-478064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3pPr>
      <a:lvl4pPr marL="1385887" marR="0" indent="-485775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4pPr>
      <a:lvl5pPr marL="1519525" marR="0" indent="-441613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30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5pPr>
      <a:lvl6pPr marL="29908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6pPr>
      <a:lvl7pPr marL="33464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7pPr>
      <a:lvl8pPr marL="37020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8pPr>
      <a:lvl9pPr marL="4057650" marR="0" indent="-539750" algn="l" defTabSz="1295400" rtl="0" latinLnBrk="0">
        <a:lnSpc>
          <a:spcPct val="120000"/>
        </a:lnSpc>
        <a:spcBef>
          <a:spcPts val="700"/>
        </a:spcBef>
        <a:spcAft>
          <a:spcPts val="0"/>
        </a:spcAft>
        <a:buClr>
          <a:srgbClr val="000000"/>
        </a:buClr>
        <a:buSzPct val="171000"/>
        <a:buFontTx/>
        <a:buChar char="•"/>
        <a:tabLst/>
        <a:defRPr b="0" baseline="0" cap="none" i="0" spc="0" strike="noStrike" sz="3400" u="none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1pPr>
      <a:lvl2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2pPr>
      <a:lvl3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3pPr>
      <a:lvl4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4pPr>
      <a:lvl5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5pPr>
      <a:lvl6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6pPr>
      <a:lvl7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7pPr>
      <a:lvl8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8pPr>
      <a:lvl9pPr marL="0" marR="0" indent="0" algn="ctr" defTabSz="1295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 MAMI Achievements</a:t>
            </a:r>
          </a:p>
        </p:txBody>
      </p:sp>
      <p:sp>
        <p:nvSpPr>
          <p:cNvPr id="169" name="Shape 169"/>
          <p:cNvSpPr/>
          <p:nvPr>
            <p:ph type="body" idx="1"/>
          </p:nvPr>
        </p:nvSpPr>
        <p:spPr>
          <a:xfrm>
            <a:off x="460587" y="2750972"/>
            <a:ext cx="10299935" cy="6158078"/>
          </a:xfrm>
          <a:prstGeom prst="rect">
            <a:avLst/>
          </a:prstGeom>
        </p:spPr>
        <p:txBody>
          <a:bodyPr/>
          <a:lstStyle/>
          <a:p>
            <a:pPr marL="340894" indent="-340894" defTabSz="971550">
              <a:spcBef>
                <a:spcPts val="500"/>
              </a:spcBef>
              <a:buClrTx/>
              <a:buSzPct val="100000"/>
              <a:buAutoNum type="arabicPeriod" startAt="1"/>
              <a:defRPr sz="2550"/>
            </a:pPr>
            <a:r>
              <a:t>Middlebox Measurements</a:t>
            </a:r>
          </a:p>
          <a:p>
            <a:pPr lvl="1" marL="652462" indent="-381000" defTabSz="971550">
              <a:spcBef>
                <a:spcPts val="500"/>
              </a:spcBef>
              <a:buClr>
                <a:srgbClr val="FF8080"/>
              </a:buClr>
              <a:defRPr sz="2100"/>
            </a:pPr>
            <a:r>
              <a:t>Measurement tools available: Tracebox, PATHspider, copycat, Revelio</a:t>
            </a:r>
          </a:p>
          <a:p>
            <a:pPr lvl="1" marL="652462" indent="-381000" defTabSz="971550">
              <a:spcBef>
                <a:spcPts val="500"/>
              </a:spcBef>
              <a:buClr>
                <a:srgbClr val="FF8080"/>
              </a:buClr>
              <a:defRPr sz="2100"/>
            </a:pPr>
            <a:r>
              <a:t>Published measurement results on ECN, TFO, DSCP, UDP, NAT, …</a:t>
            </a:r>
          </a:p>
          <a:p>
            <a:pPr lvl="1" marL="652462" indent="-381000" defTabSz="971550">
              <a:spcBef>
                <a:spcPts val="500"/>
              </a:spcBef>
              <a:buClr>
                <a:srgbClr val="FF8080"/>
              </a:buClr>
              <a:defRPr sz="2100"/>
            </a:pPr>
            <a:r>
              <a:t>Path Transparency Observatory and public Web UI alive</a:t>
            </a:r>
          </a:p>
          <a:p>
            <a:pPr lvl="1" marL="652462" indent="-381000" defTabSz="971550">
              <a:spcBef>
                <a:spcPts val="500"/>
              </a:spcBef>
              <a:buClr>
                <a:srgbClr val="FF8080"/>
              </a:buClr>
              <a:defRPr sz="2100"/>
            </a:pPr>
            <a:r>
              <a:rPr b="1"/>
              <a:t>Next</a:t>
            </a:r>
            <a:r>
              <a:t>: Large-scale measurement (on MONROE) and full integration of all measurement data in the PTO</a:t>
            </a:r>
          </a:p>
          <a:p>
            <a:pPr marL="280736" indent="-280736" defTabSz="971550">
              <a:spcBef>
                <a:spcPts val="500"/>
              </a:spcBef>
              <a:buClrTx/>
              <a:buSzPct val="100000"/>
              <a:buAutoNum type="arabicPeriod" startAt="1"/>
              <a:defRPr sz="2550"/>
            </a:pPr>
            <a:r>
              <a:t> Middlebox Modeling and Testing</a:t>
            </a:r>
          </a:p>
          <a:p>
            <a:pPr lvl="1" marL="541421" indent="-255671" defTabSz="971550">
              <a:spcBef>
                <a:spcPts val="500"/>
              </a:spcBef>
              <a:buClr>
                <a:schemeClr val="accent1">
                  <a:satOff val="-36923"/>
                  <a:lumOff val="30882"/>
                </a:schemeClr>
              </a:buClr>
              <a:defRPr sz="2100"/>
            </a:pPr>
            <a:r>
              <a:t>Basic classification and initial modeling</a:t>
            </a:r>
          </a:p>
          <a:p>
            <a:pPr lvl="1" marL="541421" indent="-255671" defTabSz="971550">
              <a:spcBef>
                <a:spcPts val="500"/>
              </a:spcBef>
              <a:buClr>
                <a:schemeClr val="accent1">
                  <a:satOff val="-36923"/>
                  <a:lumOff val="30882"/>
                </a:schemeClr>
              </a:buClr>
              <a:defRPr sz="2100"/>
            </a:pPr>
            <a:r>
              <a:rPr b="1"/>
              <a:t>Next</a:t>
            </a:r>
            <a:r>
              <a:t>: Longitudinal analysis of middleboxes behavior and model-based testing</a:t>
            </a:r>
          </a:p>
          <a:p>
            <a:pPr marL="340894" indent="-340894" defTabSz="971550">
              <a:spcBef>
                <a:spcPts val="500"/>
              </a:spcBef>
              <a:buClrTx/>
              <a:buSzPct val="100000"/>
              <a:buAutoNum type="arabicPeriod" startAt="1"/>
              <a:defRPr sz="2550"/>
            </a:pPr>
            <a:r>
              <a:t>Middlebox Cooperation Architecture</a:t>
            </a:r>
          </a:p>
          <a:p>
            <a:pPr lvl="1" marL="652462" indent="-381000" defTabSz="971550">
              <a:spcBef>
                <a:spcPts val="500"/>
              </a:spcBef>
              <a:buClr>
                <a:srgbClr val="87DEAA"/>
              </a:buClr>
              <a:defRPr sz="2100"/>
            </a:pPr>
            <a:r>
              <a:t>Use cases, requirements and initial security analysis completed</a:t>
            </a:r>
          </a:p>
          <a:p>
            <a:pPr lvl="1" marL="652462" indent="-381000" defTabSz="971550">
              <a:spcBef>
                <a:spcPts val="500"/>
              </a:spcBef>
              <a:buClr>
                <a:srgbClr val="87DEAA"/>
              </a:buClr>
              <a:defRPr sz="2100"/>
            </a:pPr>
            <a:r>
              <a:t>Abstract mechanisms and modeling of middlebox states</a:t>
            </a:r>
          </a:p>
          <a:p>
            <a:pPr lvl="1" marL="652462" indent="-381000" defTabSz="971550">
              <a:spcBef>
                <a:spcPts val="500"/>
              </a:spcBef>
              <a:buClr>
                <a:srgbClr val="87DEAA"/>
              </a:buClr>
              <a:defRPr sz="2100"/>
            </a:pPr>
            <a:r>
              <a:rPr b="1"/>
              <a:t>Next</a:t>
            </a:r>
            <a:r>
              <a:t>: Framing format and prototype implementation</a:t>
            </a:r>
          </a:p>
        </p:txBody>
      </p:sp>
      <p:sp>
        <p:nvSpPr>
          <p:cNvPr id="170" name="Shape 170"/>
          <p:cNvSpPr/>
          <p:nvPr>
            <p:ph type="sldNum" sz="quarter" idx="2"/>
          </p:nvPr>
        </p:nvSpPr>
        <p:spPr>
          <a:xfrm>
            <a:off x="12025769" y="9148030"/>
            <a:ext cx="217120" cy="3143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1" name="image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98210" y="2664033"/>
            <a:ext cx="1906614" cy="19066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image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98540" y="6829891"/>
            <a:ext cx="1905954" cy="19059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image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98540" y="4747292"/>
            <a:ext cx="1905954" cy="1905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1295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