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7" autoAdjust="0"/>
    <p:restoredTop sz="95390"/>
  </p:normalViewPr>
  <p:slideViewPr>
    <p:cSldViewPr snapToGrid="0">
      <p:cViewPr>
        <p:scale>
          <a:sx n="23" d="100"/>
          <a:sy n="23" d="100"/>
        </p:scale>
        <p:origin x="1696" y="-1336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22031325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03" y="711360"/>
            <a:ext cx="10058400" cy="4905721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25685560" y="6134803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6055853" y="548847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ithub.com/mami-project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1948366" y="12650081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middleboxes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482223" y="12650081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65181" y="12650081"/>
            <a:ext cx="96116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for Internet-scale </a:t>
            </a:r>
            <a:r>
              <a:rPr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740240" y="11484890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8499" y="739064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597913" y="11484890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89413" y="739064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67995" y="11490829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80233" y="7396582"/>
            <a:ext cx="4381500" cy="4381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Group 10"/>
          <p:cNvGrpSpPr/>
          <p:nvPr/>
        </p:nvGrpSpPr>
        <p:grpSpPr>
          <a:xfrm>
            <a:off x="987731" y="14159909"/>
            <a:ext cx="14007935" cy="22769381"/>
            <a:chOff x="987731" y="15302909"/>
            <a:chExt cx="14007935" cy="22769381"/>
          </a:xfrm>
        </p:grpSpPr>
        <p:sp>
          <p:nvSpPr>
            <p:cNvPr id="36" name="Abgerundetes Rechteck 35"/>
            <p:cNvSpPr/>
            <p:nvPr/>
          </p:nvSpPr>
          <p:spPr>
            <a:xfrm>
              <a:off x="987731" y="15849599"/>
              <a:ext cx="13320000" cy="22222691"/>
            </a:xfrm>
            <a:prstGeom prst="roundRect">
              <a:avLst/>
            </a:prstGeom>
            <a:noFill/>
            <a:ln w="1270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804916" y="153029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7" name="Abgerundetes Rechteck 46"/>
          <p:cNvSpPr/>
          <p:nvPr/>
        </p:nvSpPr>
        <p:spPr>
          <a:xfrm>
            <a:off x="15883413" y="28577988"/>
            <a:ext cx="13320000" cy="8260024"/>
          </a:xfrm>
          <a:prstGeom prst="roundRect">
            <a:avLst/>
          </a:prstGeom>
          <a:noFill/>
          <a:ln w="127000">
            <a:solidFill>
              <a:srgbClr val="8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677917" y="27837468"/>
            <a:ext cx="2190750" cy="232057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Abgerundetes Rechteck 43"/>
          <p:cNvSpPr/>
          <p:nvPr/>
        </p:nvSpPr>
        <p:spPr>
          <a:xfrm>
            <a:off x="15883413" y="14662590"/>
            <a:ext cx="13320000" cy="12744971"/>
          </a:xfrm>
          <a:prstGeom prst="roundRect">
            <a:avLst/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7917" y="14205392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173"/>
          <p:cNvSpPr txBox="1">
            <a:spLocks/>
          </p:cNvSpPr>
          <p:nvPr/>
        </p:nvSpPr>
        <p:spPr>
          <a:xfrm>
            <a:off x="1182789" y="16911012"/>
            <a:ext cx="11866709" cy="5279041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71550">
              <a:spcBef>
                <a:spcPts val="500"/>
              </a:spcBef>
              <a:buSzPct val="100000"/>
              <a:defRPr sz="2550" b="1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Large-scale measurements of path impairments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using FIRE MONROE as well as RIPE Atlas, CAIDA Ark…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UDP/TCP/SCTP connectivity, TCP options </a:t>
            </a:r>
            <a:br>
              <a:rPr lang="en-US" sz="3200" dirty="0" smtClean="0">
                <a:latin typeface="Helvetica Neue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(e.g. TFO, MPTCP), and other protocol (ICMP, DNS, …)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  <a:p>
            <a:pPr defTabSz="971550">
              <a:spcBef>
                <a:spcPts val="500"/>
              </a:spcBef>
              <a:buSzPct val="100000"/>
              <a:defRPr sz="2550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Development of new </a:t>
            </a: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measurement tools</a:t>
            </a: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:</a:t>
            </a:r>
            <a:r>
              <a:rPr lang="en-US" sz="3600" dirty="0" smtClean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Neue"/>
                <a:cs typeface="Helvetica" panose="020B0604020202020204" pitchFamily="34" charset="0"/>
                <a:hlinkClick r:id="rId5"/>
              </a:rPr>
              <a:t>https://github.com/mami-project/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err="1" smtClean="0">
                <a:latin typeface="Helvetica Neue"/>
                <a:cs typeface="Helvetica" panose="020B0604020202020204" pitchFamily="34" charset="0"/>
              </a:rPr>
              <a:t>Tracebox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tracing + impairment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analysis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Copycat: TCP/UDP differential on-path treatment </a:t>
            </a:r>
            <a:endParaRPr lang="en-US" sz="3200" dirty="0" smtClean="0">
              <a:latin typeface="Helvetica Neue"/>
              <a:cs typeface="Helvetica" panose="020B0604020202020204" pitchFamily="34" charset="0"/>
            </a:endParaRP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err="1" smtClean="0">
                <a:latin typeface="Helvetica Neue"/>
                <a:cs typeface="Helvetica" panose="020B0604020202020204" pitchFamily="34" charset="0"/>
              </a:rPr>
              <a:t>PathSpider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A/B testing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currently on ECN support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)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en-US" sz="3200" dirty="0" smtClean="0">
              <a:latin typeface="Helvetica Neue"/>
              <a:cs typeface="Helvetica" panose="020B0604020202020204" pitchFamily="34" charset="0"/>
            </a:endParaRP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451031" y="16878971"/>
            <a:ext cx="13004021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Tx/>
              <a:buSzPct val="100000"/>
              <a:buFont typeface="Arial" charset="0"/>
              <a:buChar char="•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Shim for 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Cooperation Protocol (MCP)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Transport and applications can selectively expose semantic information to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middleboxes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Higher layers can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 fully encrypted!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Implements a </a:t>
            </a: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layer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within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Internet architecture</a:t>
            </a:r>
            <a:endParaRPr lang="de-DE" sz="3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1950" lvl="1"/>
            <a:endParaRPr lang="en-US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/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ClrTx/>
              <a:buSzPct val="100000"/>
              <a:buFont typeface="Arial" charset="0"/>
              <a:buChar char="•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Flexible Transport Layer (FTL)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Maintain connectivity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even if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MCP is not supported)</a:t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e.g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via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fallback or happy-eyeball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Provision of encryption context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different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layers/protocols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with explicit support for the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as a first-order concept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standardization activities </a:t>
            </a: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coordination with industry and transition to practice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(IETF Transport Area, IAB Stack Evolution Program)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3962081" y="18248900"/>
            <a:ext cx="4445001" cy="4495801"/>
            <a:chOff x="24032062" y="17402662"/>
            <a:chExt cx="4445001" cy="4495801"/>
          </a:xfrm>
        </p:grpSpPr>
        <p:pic>
          <p:nvPicPr>
            <p:cNvPr id="23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711251" y="17402662"/>
              <a:ext cx="3022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705162" y="18494862"/>
              <a:ext cx="33782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705162" y="19599762"/>
              <a:ext cx="3276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4711512" y="20704662"/>
              <a:ext cx="3467101" cy="11938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pasted-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4032062" y="19250512"/>
              <a:ext cx="4445001" cy="5334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0" name="Shape 220"/>
          <p:cNvSpPr/>
          <p:nvPr/>
        </p:nvSpPr>
        <p:spPr>
          <a:xfrm rot="20869430">
            <a:off x="23810500" y="22337733"/>
            <a:ext cx="5129161" cy="1395254"/>
          </a:xfrm>
          <a:prstGeom prst="rect">
            <a:avLst/>
          </a:prstGeom>
          <a:solidFill>
            <a:srgbClr val="FFFFFF"/>
          </a:solidFill>
          <a:ln>
            <a:solidFill>
              <a:srgbClr val="FF8080"/>
            </a:solidFill>
          </a:ln>
          <a:effectLst>
            <a:softEdge rad="1270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defRPr sz="4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Missing: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Per-flow information for 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in-network functions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094988" y="31329793"/>
            <a:ext cx="127704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End-to-end testing of endpoint and </a:t>
            </a:r>
            <a:r>
              <a:rPr lang="en-US" sz="3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MCP/FTL software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current c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hallenges to the Internet</a:t>
            </a:r>
          </a:p>
          <a:p>
            <a:pPr marL="2325365" lvl="1" indent="-571500">
              <a:buFont typeface="Arial" charset="0"/>
              <a:buChar char="•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Congestion management in 4G/5G networks</a:t>
            </a:r>
          </a:p>
          <a:p>
            <a:pPr marL="2325365" lvl="1" indent="-571500">
              <a:buFont typeface="Arial" charset="0"/>
              <a:buChar char="•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Low latency support for end-to-end applications</a:t>
            </a:r>
          </a:p>
          <a:p>
            <a:pPr marL="2325365" lvl="1" indent="-571500">
              <a:buFont typeface="Arial" charset="0"/>
              <a:buChar char="•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Gateways for in-network privacy protection</a:t>
            </a:r>
            <a:endParaRPr lang="en-US"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Leveraging FIRE </a:t>
            </a:r>
            <a:r>
              <a:rPr lang="en-US" sz="3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testbeds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for real-world experience</a:t>
            </a:r>
          </a:p>
          <a:p>
            <a:pPr marL="2325365" lvl="1" indent="-571500">
              <a:buFont typeface="Arial" charset="0"/>
              <a:buChar char="•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MONROE provides access to a variety of  European broadband and mobile carriers</a:t>
            </a:r>
          </a:p>
        </p:txBody>
      </p:sp>
      <p:grpSp>
        <p:nvGrpSpPr>
          <p:cNvPr id="69" name="Group 194"/>
          <p:cNvGrpSpPr/>
          <p:nvPr/>
        </p:nvGrpSpPr>
        <p:grpSpPr>
          <a:xfrm>
            <a:off x="1966557" y="30155244"/>
            <a:ext cx="11362348" cy="2898687"/>
            <a:chOff x="0" y="0"/>
            <a:chExt cx="9900001" cy="2462598"/>
          </a:xfrm>
        </p:grpSpPr>
        <p:sp>
          <p:nvSpPr>
            <p:cNvPr id="70" name="Shape 179"/>
            <p:cNvSpPr/>
            <p:nvPr/>
          </p:nvSpPr>
          <p:spPr>
            <a:xfrm>
              <a:off x="0" y="0"/>
              <a:ext cx="2328269" cy="10835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t>active A/B test</a:t>
              </a:r>
            </a:p>
            <a:p>
              <a:pPr algn="ctr">
                <a:defRPr sz="1800"/>
              </a:pPr>
              <a:r>
                <a:t>(PathSpider)</a:t>
              </a:r>
            </a:p>
          </p:txBody>
        </p:sp>
        <p:sp>
          <p:nvSpPr>
            <p:cNvPr id="71" name="Shape 180"/>
            <p:cNvSpPr/>
            <p:nvPr/>
          </p:nvSpPr>
          <p:spPr>
            <a:xfrm>
              <a:off x="7808523" y="263435"/>
              <a:ext cx="2091478" cy="516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traceroute</a:t>
              </a:r>
            </a:p>
          </p:txBody>
        </p:sp>
        <p:sp>
          <p:nvSpPr>
            <p:cNvPr id="72" name="Shape 181"/>
            <p:cNvSpPr/>
            <p:nvPr/>
          </p:nvSpPr>
          <p:spPr>
            <a:xfrm>
              <a:off x="0" y="1379080"/>
              <a:ext cx="2328269" cy="10835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73" name="Shape 182"/>
            <p:cNvSpPr/>
            <p:nvPr/>
          </p:nvSpPr>
          <p:spPr>
            <a:xfrm>
              <a:off x="7808523" y="1014115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looking glass</a:t>
              </a:r>
            </a:p>
          </p:txBody>
        </p:sp>
        <p:sp>
          <p:nvSpPr>
            <p:cNvPr id="74" name="Shape 183"/>
            <p:cNvSpPr/>
            <p:nvPr/>
          </p:nvSpPr>
          <p:spPr>
            <a:xfrm>
              <a:off x="7808523" y="1759966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etc.</a:t>
              </a:r>
            </a:p>
          </p:txBody>
        </p:sp>
        <p:sp>
          <p:nvSpPr>
            <p:cNvPr id="75" name="Shape 184"/>
            <p:cNvSpPr/>
            <p:nvPr/>
          </p:nvSpPr>
          <p:spPr>
            <a:xfrm>
              <a:off x="4128066" y="251084"/>
              <a:ext cx="2126932" cy="2126932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 dirty="0"/>
                <a:t>{t,p,c,v}</a:t>
              </a:r>
            </a:p>
          </p:txBody>
        </p:sp>
        <p:sp>
          <p:nvSpPr>
            <p:cNvPr id="76" name="Shape 185"/>
            <p:cNvSpPr/>
            <p:nvPr/>
          </p:nvSpPr>
          <p:spPr>
            <a:xfrm>
              <a:off x="3400728" y="614483"/>
              <a:ext cx="924800" cy="1400134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186"/>
            <p:cNvSpPr/>
            <p:nvPr/>
          </p:nvSpPr>
          <p:spPr>
            <a:xfrm rot="16200000">
              <a:off x="2162909" y="1013794"/>
              <a:ext cx="2091478" cy="6015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78" name="Shape 187"/>
            <p:cNvSpPr/>
            <p:nvPr/>
          </p:nvSpPr>
          <p:spPr>
            <a:xfrm>
              <a:off x="5996420" y="614483"/>
              <a:ext cx="795889" cy="140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188"/>
            <p:cNvSpPr/>
            <p:nvPr/>
          </p:nvSpPr>
          <p:spPr>
            <a:xfrm rot="16200000">
              <a:off x="6036327" y="974086"/>
              <a:ext cx="2091477" cy="6015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80" name="Shape 189"/>
            <p:cNvSpPr/>
            <p:nvPr/>
          </p:nvSpPr>
          <p:spPr>
            <a:xfrm flipH="1" flipV="1">
              <a:off x="7326515" y="529082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Shape 190"/>
            <p:cNvSpPr/>
            <p:nvPr/>
          </p:nvSpPr>
          <p:spPr>
            <a:xfrm flipH="1">
              <a:off x="7326515" y="1272545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Shape 191"/>
            <p:cNvSpPr/>
            <p:nvPr/>
          </p:nvSpPr>
          <p:spPr>
            <a:xfrm flipH="1">
              <a:off x="7326515" y="1967850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192"/>
            <p:cNvSpPr/>
            <p:nvPr/>
          </p:nvSpPr>
          <p:spPr>
            <a:xfrm>
              <a:off x="2324324" y="541758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Shape 193"/>
            <p:cNvSpPr/>
            <p:nvPr/>
          </p:nvSpPr>
          <p:spPr>
            <a:xfrm>
              <a:off x="2324324" y="1900785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262550" y="26695771"/>
            <a:ext cx="13045181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971550">
              <a:spcBef>
                <a:spcPts val="500"/>
              </a:spcBef>
              <a:buSzPct val="100000"/>
              <a:buFont typeface="Arial" charset="0"/>
              <a:buChar char="•"/>
              <a:defRPr sz="2550"/>
            </a:pP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Path Transparency Observatory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Active measurements by the project + external measurements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Public query interface (end 2016)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to access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path impairment data:</a:t>
            </a:r>
            <a:endParaRPr lang="en-US" sz="3200" dirty="0">
              <a:latin typeface="Helvetica Neue"/>
              <a:cs typeface="Helvetica" panose="020B0604020202020204" pitchFamily="34" charset="0"/>
            </a:endParaRPr>
          </a:p>
          <a:p>
            <a:pPr marL="927496" lvl="2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i="1" dirty="0">
                <a:latin typeface="Helvetica Neue"/>
                <a:cs typeface="Helvetica" panose="020B0604020202020204" pitchFamily="34" charset="0"/>
              </a:rPr>
              <a:t>What is the likelihood that a certain path impairment impacts my traffic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(modifications/stripping/dropping/blocking)?</a:t>
            </a:r>
            <a:endParaRPr lang="en-US" sz="3200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2550" y="33710617"/>
            <a:ext cx="12347269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Common data model for all </a:t>
            </a:r>
            <a:r>
              <a:rPr lang="en-US" sz="3200" i="1" dirty="0" smtClean="0">
                <a:latin typeface="Helvetica Neue"/>
                <a:cs typeface="Helvetica" panose="020B0604020202020204" pitchFamily="34" charset="0"/>
              </a:rPr>
              <a:t>observations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 of path conditions</a:t>
            </a:r>
          </a:p>
          <a:p>
            <a:pPr marL="2211065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time of observation</a:t>
            </a:r>
          </a:p>
          <a:p>
            <a:pPr marL="2211065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p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path to which observation applies</a:t>
            </a:r>
          </a:p>
          <a:p>
            <a:pPr marL="2211065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c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condition observed, e.g. “feature X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  <a:sym typeface="Wingdings"/>
              </a:rPr>
              <a:t>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packet loss”</a:t>
            </a:r>
          </a:p>
          <a:p>
            <a:pPr marL="2211065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v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vector of condition-specific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0782" y="15119542"/>
            <a:ext cx="10528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To understand </a:t>
            </a:r>
            <a:r>
              <a:rPr lang="en-US" sz="44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middlebox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 impairment, 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we must first measure it.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08585" y="15114807"/>
            <a:ext cx="117310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Then we adjust the Internet architecture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for explicit cooperation with path elements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2967" y="22213865"/>
            <a:ext cx="11056446" cy="388990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6423494" y="29089783"/>
            <a:ext cx="116392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Finally, we verify that new protocols</a:t>
            </a:r>
          </a:p>
          <a:p>
            <a:pPr algn="ctr"/>
            <a:r>
              <a:rPr lang="en-US" sz="4400" b="1" i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an coexist and be incrementally deployed</a:t>
            </a:r>
          </a:p>
          <a:p>
            <a:pPr algn="ctr"/>
            <a:r>
              <a:rPr lang="en-US" sz="4400" b="1" i="1" dirty="0"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n today’s Internet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0240" y="37528505"/>
            <a:ext cx="25666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latin typeface="Helvetica Neue" charset="0"/>
                <a:ea typeface="Helvetica Neue" charset="0"/>
                <a:cs typeface="Helvetica Neue" charset="0"/>
              </a:rPr>
              <a:t>Learn more, and follow our progress: https://</a:t>
            </a:r>
            <a:r>
              <a:rPr lang="en-US" sz="66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mami-project.eu</a:t>
            </a:r>
            <a:endParaRPr lang="en-US" sz="6600" b="1" i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273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Bauhaus 93</vt:lpstr>
      <vt:lpstr>Calibri</vt:lpstr>
      <vt:lpstr>Helvetica</vt:lpstr>
      <vt:lpstr>Helvetica Neue</vt:lpstr>
      <vt:lpstr>Wingdings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Microsoft Office User</cp:lastModifiedBy>
  <cp:revision>25</cp:revision>
  <dcterms:created xsi:type="dcterms:W3CDTF">2016-04-13T18:03:01Z</dcterms:created>
  <dcterms:modified xsi:type="dcterms:W3CDTF">2016-04-15T11:52:18Z</dcterms:modified>
</cp:coreProperties>
</file>