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4"/>
  </p:notesMasterIdLst>
  <p:handoutMasterIdLst>
    <p:handoutMasterId r:id="rId5"/>
  </p:handoutMasterIdLst>
  <p:sldIdLst>
    <p:sldId id="260" r:id="rId3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Lg" initials="UL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000"/>
    <a:srgbClr val="87DEAA"/>
    <a:srgbClr val="FF8080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6" autoAdjust="0"/>
    <p:restoredTop sz="96010" autoAdjust="0"/>
  </p:normalViewPr>
  <p:slideViewPr>
    <p:cSldViewPr snapToGrid="0">
      <p:cViewPr varScale="1">
        <p:scale>
          <a:sx n="14" d="100"/>
          <a:sy n="14" d="100"/>
        </p:scale>
        <p:origin x="-2549" y="-72"/>
      </p:cViewPr>
      <p:guideLst>
        <p:guide orient="horz" pos="13481"/>
        <p:guide pos="9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3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C2D87-479B-47DA-B1ED-9BB35FFED4FD}" type="datetimeFigureOut">
              <a:rPr lang="fr-BE" smtClean="0"/>
              <a:t>01-07-16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BB4F8-9F62-4230-BB5D-DA58F9AC854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939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74A89-F09E-48DC-BB1D-4181E7FA7376}" type="datetimeFigureOut">
              <a:rPr lang="fr-BE" smtClean="0"/>
              <a:t>01-07-16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52F78-9984-4678-BC0A-53E197E4EC0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353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52F78-9984-4678-BC0A-53E197E4EC0B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5333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4075" y="29962475"/>
            <a:ext cx="18165763" cy="353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934075" y="3824288"/>
            <a:ext cx="18165763" cy="2568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4075" y="33499425"/>
            <a:ext cx="18165763" cy="5024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253-02D6-4B12-9179-16BBD0BE2CE6}" type="datetimeFigureOut">
              <a:rPr lang="fr-BE" smtClean="0"/>
              <a:t>01-07-16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09A0-DC71-445F-A40A-3FEA6C52D6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237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253-02D6-4B12-9179-16BBD0BE2CE6}" type="datetimeFigureOut">
              <a:rPr lang="fr-BE" smtClean="0"/>
              <a:t>01-07-16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09A0-DC71-445F-A40A-3FEA6C52D6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354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950363" y="1714500"/>
            <a:ext cx="6810375" cy="365220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3488" cy="365220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253-02D6-4B12-9179-16BBD0BE2CE6}" type="datetimeFigureOut">
              <a:rPr lang="fr-BE" smtClean="0"/>
              <a:t>01-07-16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09A0-DC71-445F-A40A-3FEA6C52D6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2532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125" y="13296900"/>
            <a:ext cx="25734963" cy="91757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1838" y="24255413"/>
            <a:ext cx="21191537" cy="109394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253-02D6-4B12-9179-16BBD0BE2CE6}" type="datetimeFigureOut">
              <a:rPr lang="fr-BE" smtClean="0"/>
              <a:t>01-07-16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09A0-DC71-445F-A40A-3FEA6C52D6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784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253-02D6-4B12-9179-16BBD0BE2CE6}" type="datetimeFigureOut">
              <a:rPr lang="fr-BE" smtClean="0"/>
              <a:t>01-07-16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09A0-DC71-445F-A40A-3FEA6C52D6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096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0775" y="27505025"/>
            <a:ext cx="25734963" cy="8501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0775" y="18141950"/>
            <a:ext cx="25734963" cy="9363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253-02D6-4B12-9179-16BBD0BE2CE6}" type="datetimeFigureOut">
              <a:rPr lang="fr-BE" smtClean="0"/>
              <a:t>01-07-16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09A0-DC71-445F-A40A-3FEA6C52D6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416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14475" y="9986963"/>
            <a:ext cx="13546138" cy="2824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13013" y="9986963"/>
            <a:ext cx="13547725" cy="2824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253-02D6-4B12-9179-16BBD0BE2CE6}" type="datetimeFigureOut">
              <a:rPr lang="fr-BE" smtClean="0"/>
              <a:t>01-07-16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09A0-DC71-445F-A40A-3FEA6C52D6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757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4475" y="9580563"/>
            <a:ext cx="13376275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4475" y="13574713"/>
            <a:ext cx="13376275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79700" y="9580563"/>
            <a:ext cx="13381038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79700" y="13574713"/>
            <a:ext cx="13381038" cy="24661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253-02D6-4B12-9179-16BBD0BE2CE6}" type="datetimeFigureOut">
              <a:rPr lang="fr-BE" smtClean="0"/>
              <a:t>01-07-16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09A0-DC71-445F-A40A-3FEA6C52D6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6908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253-02D6-4B12-9179-16BBD0BE2CE6}" type="datetimeFigureOut">
              <a:rPr lang="fr-BE" smtClean="0"/>
              <a:t>01-07-16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09A0-DC71-445F-A40A-3FEA6C52D6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484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253-02D6-4B12-9179-16BBD0BE2CE6}" type="datetimeFigureOut">
              <a:rPr lang="fr-BE" smtClean="0"/>
              <a:t>01-07-16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09A0-DC71-445F-A40A-3FEA6C52D6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754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59975" cy="7251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6400" y="1704975"/>
            <a:ext cx="16924338" cy="3653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4475" y="8956675"/>
            <a:ext cx="9959975" cy="292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253-02D6-4B12-9179-16BBD0BE2CE6}" type="datetimeFigureOut">
              <a:rPr lang="fr-BE" smtClean="0"/>
              <a:t>01-07-16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09A0-DC71-445F-A40A-3FEA6C52D6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576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74276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007" y="422602"/>
            <a:ext cx="6455296" cy="314840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22602"/>
            <a:ext cx="6715125" cy="2771775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6915508" y="2180188"/>
            <a:ext cx="16060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noProof="0" dirty="0" smtClean="0">
                <a:latin typeface="Bauhaus 93" panose="04030905020B02020C02" pitchFamily="82" charset="0"/>
              </a:rPr>
              <a:t>measurement and architecture for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a </a:t>
            </a:r>
            <a:r>
              <a:rPr lang="en-US" sz="4800" baseline="0" noProof="0" dirty="0" err="1" smtClean="0">
                <a:latin typeface="Bauhaus 93" panose="04030905020B02020C02" pitchFamily="82" charset="0"/>
              </a:rPr>
              <a:t>middleboxed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Internet</a:t>
            </a:r>
            <a:endParaRPr lang="en-US" sz="4800" noProof="0" dirty="0">
              <a:latin typeface="Bauhaus 93" panose="04030905020B02020C02" pitchFamily="82" charset="0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1009046" y="2978762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869051" y="2978762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mamiproject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el 1"/>
          <p:cNvSpPr txBox="1">
            <a:spLocks/>
          </p:cNvSpPr>
          <p:nvPr userDrawn="1"/>
        </p:nvSpPr>
        <p:spPr>
          <a:xfrm>
            <a:off x="666000" y="4140000"/>
            <a:ext cx="28878903" cy="1433640"/>
          </a:xfrm>
          <a:prstGeom prst="rect">
            <a:avLst/>
          </a:prstGeom>
        </p:spPr>
        <p:txBody>
          <a:bodyPr anchor="t"/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/>
              <a:t>Towards a Multipath TCP Aware Load Balancer</a:t>
            </a:r>
            <a:endParaRPr lang="en-US" sz="9600" b="1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987594"/>
            <a:ext cx="1935484" cy="14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46263" cy="713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4475" y="9986963"/>
            <a:ext cx="27246263" cy="28249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514475" y="39673213"/>
            <a:ext cx="7062788" cy="2278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88253-02D6-4B12-9179-16BBD0BE2CE6}" type="datetimeFigureOut">
              <a:rPr lang="fr-BE" smtClean="0"/>
              <a:t>01-07-16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344150" y="39673213"/>
            <a:ext cx="9586913" cy="2278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697950" y="39673213"/>
            <a:ext cx="7062788" cy="2278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609A0-DC71-445F-A40A-3FEA6C52D6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822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mp"/><Relationship Id="rId5" Type="http://schemas.openxmlformats.org/officeDocument/2006/relationships/hyperlink" Target="mailto:firstname.name@ulg.ac.be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bgerundetes Rechteck 46"/>
          <p:cNvSpPr/>
          <p:nvPr/>
        </p:nvSpPr>
        <p:spPr>
          <a:xfrm>
            <a:off x="982375" y="28714077"/>
            <a:ext cx="20047054" cy="8855242"/>
          </a:xfrm>
          <a:prstGeom prst="roundRect">
            <a:avLst/>
          </a:prstGeom>
          <a:noFill/>
          <a:ln w="127000">
            <a:solidFill>
              <a:srgbClr val="80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45164" y="28014986"/>
            <a:ext cx="2190750" cy="21907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e 2"/>
          <p:cNvGrpSpPr/>
          <p:nvPr/>
        </p:nvGrpSpPr>
        <p:grpSpPr>
          <a:xfrm>
            <a:off x="982375" y="7281264"/>
            <a:ext cx="28948025" cy="19983898"/>
            <a:chOff x="982375" y="14139264"/>
            <a:chExt cx="28948025" cy="19983898"/>
          </a:xfrm>
        </p:grpSpPr>
        <p:sp>
          <p:nvSpPr>
            <p:cNvPr id="44" name="Abgerundetes Rechteck 43"/>
            <p:cNvSpPr/>
            <p:nvPr/>
          </p:nvSpPr>
          <p:spPr>
            <a:xfrm>
              <a:off x="982375" y="14833343"/>
              <a:ext cx="28293086" cy="19289819"/>
            </a:xfrm>
            <a:prstGeom prst="roundRect">
              <a:avLst>
                <a:gd name="adj" fmla="val 7749"/>
              </a:avLst>
            </a:prstGeom>
            <a:noFill/>
            <a:ln w="127000">
              <a:solidFill>
                <a:srgbClr val="87D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image6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739650" y="14139264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60" name="ZoneTexte 159"/>
          <p:cNvSpPr txBox="1"/>
          <p:nvPr/>
        </p:nvSpPr>
        <p:spPr>
          <a:xfrm>
            <a:off x="4570651" y="8148577"/>
            <a:ext cx="20793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Problem that arises with a load balancer that does not understand MPTCP </a:t>
            </a:r>
            <a:endParaRPr lang="en-US" sz="5400" dirty="0"/>
          </a:p>
        </p:txBody>
      </p:sp>
      <p:sp>
        <p:nvSpPr>
          <p:cNvPr id="161" name="ZoneTexte 160"/>
          <p:cNvSpPr txBox="1"/>
          <p:nvPr/>
        </p:nvSpPr>
        <p:spPr>
          <a:xfrm>
            <a:off x="7246849" y="17633757"/>
            <a:ext cx="15764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Proposed solution: a load balancer that is MPTCP aware </a:t>
            </a:r>
            <a:endParaRPr lang="en-US" sz="5400" dirty="0"/>
          </a:p>
        </p:txBody>
      </p:sp>
      <p:sp>
        <p:nvSpPr>
          <p:cNvPr id="162" name="ZoneTexte 161"/>
          <p:cNvSpPr txBox="1"/>
          <p:nvPr/>
        </p:nvSpPr>
        <p:spPr>
          <a:xfrm>
            <a:off x="5994855" y="28983304"/>
            <a:ext cx="9692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Proof of concept experimentation </a:t>
            </a:r>
            <a:endParaRPr lang="en-US" sz="5400" dirty="0"/>
          </a:p>
        </p:txBody>
      </p:sp>
      <p:sp>
        <p:nvSpPr>
          <p:cNvPr id="165" name="ZoneTexte 164"/>
          <p:cNvSpPr txBox="1"/>
          <p:nvPr/>
        </p:nvSpPr>
        <p:spPr>
          <a:xfrm>
            <a:off x="7895031" y="5957825"/>
            <a:ext cx="144677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Simon Liénardy, Benoit Donnet (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firstname.name@ulg.ac.be</a:t>
            </a:r>
            <a:r>
              <a:rPr lang="en-US" sz="4000" dirty="0" smtClean="0"/>
              <a:t>)</a:t>
            </a:r>
          </a:p>
          <a:p>
            <a:pPr algn="ctr"/>
            <a:r>
              <a:rPr lang="en-US" sz="4000" dirty="0" smtClean="0"/>
              <a:t> </a:t>
            </a:r>
            <a:r>
              <a:rPr lang="fr-BE" sz="4000" dirty="0" smtClean="0"/>
              <a:t>Université</a:t>
            </a:r>
            <a:r>
              <a:rPr lang="en-US" sz="4000" dirty="0" smtClean="0"/>
              <a:t> de Liège, Montefiore Institute, Belgium</a:t>
            </a:r>
            <a:endParaRPr lang="en-US" sz="4000" dirty="0"/>
          </a:p>
        </p:txBody>
      </p:sp>
      <p:grpSp>
        <p:nvGrpSpPr>
          <p:cNvPr id="166" name="Groupe 165"/>
          <p:cNvGrpSpPr/>
          <p:nvPr/>
        </p:nvGrpSpPr>
        <p:grpSpPr>
          <a:xfrm>
            <a:off x="15828933" y="9630697"/>
            <a:ext cx="8592955" cy="6169546"/>
            <a:chOff x="17769065" y="10322288"/>
            <a:chExt cx="12219199" cy="8773107"/>
          </a:xfrm>
        </p:grpSpPr>
        <p:sp>
          <p:nvSpPr>
            <p:cNvPr id="167" name="Forme libre 166"/>
            <p:cNvSpPr/>
            <p:nvPr/>
          </p:nvSpPr>
          <p:spPr>
            <a:xfrm>
              <a:off x="18577367" y="12211291"/>
              <a:ext cx="0" cy="6805914"/>
            </a:xfrm>
            <a:custGeom>
              <a:avLst/>
              <a:gdLst>
                <a:gd name="connsiteX0" fmla="*/ 0 w 0"/>
                <a:gd name="connsiteY0" fmla="*/ 0 h 6805914"/>
                <a:gd name="connsiteX1" fmla="*/ 0 w 0"/>
                <a:gd name="connsiteY1" fmla="*/ 6805914 h 6805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805914">
                  <a:moveTo>
                    <a:pt x="0" y="0"/>
                  </a:moveTo>
                  <a:lnTo>
                    <a:pt x="0" y="6805914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68" name="Forme libre 167"/>
            <p:cNvSpPr/>
            <p:nvPr/>
          </p:nvSpPr>
          <p:spPr>
            <a:xfrm>
              <a:off x="19956683" y="12211291"/>
              <a:ext cx="0" cy="6805914"/>
            </a:xfrm>
            <a:custGeom>
              <a:avLst/>
              <a:gdLst>
                <a:gd name="connsiteX0" fmla="*/ 0 w 0"/>
                <a:gd name="connsiteY0" fmla="*/ 0 h 6805914"/>
                <a:gd name="connsiteX1" fmla="*/ 0 w 0"/>
                <a:gd name="connsiteY1" fmla="*/ 6805914 h 6805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805914">
                  <a:moveTo>
                    <a:pt x="0" y="0"/>
                  </a:moveTo>
                  <a:lnTo>
                    <a:pt x="0" y="6805914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69" name="Forme libre 168"/>
            <p:cNvSpPr/>
            <p:nvPr/>
          </p:nvSpPr>
          <p:spPr>
            <a:xfrm>
              <a:off x="27480229" y="12289481"/>
              <a:ext cx="0" cy="6805914"/>
            </a:xfrm>
            <a:custGeom>
              <a:avLst/>
              <a:gdLst>
                <a:gd name="connsiteX0" fmla="*/ 0 w 0"/>
                <a:gd name="connsiteY0" fmla="*/ 0 h 6805914"/>
                <a:gd name="connsiteX1" fmla="*/ 0 w 0"/>
                <a:gd name="connsiteY1" fmla="*/ 6805914 h 6805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805914">
                  <a:moveTo>
                    <a:pt x="0" y="0"/>
                  </a:moveTo>
                  <a:lnTo>
                    <a:pt x="0" y="6805914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0" name="Forme libre 169"/>
            <p:cNvSpPr/>
            <p:nvPr/>
          </p:nvSpPr>
          <p:spPr>
            <a:xfrm>
              <a:off x="29274304" y="12261351"/>
              <a:ext cx="0" cy="6805914"/>
            </a:xfrm>
            <a:custGeom>
              <a:avLst/>
              <a:gdLst>
                <a:gd name="connsiteX0" fmla="*/ 0 w 0"/>
                <a:gd name="connsiteY0" fmla="*/ 0 h 6805914"/>
                <a:gd name="connsiteX1" fmla="*/ 0 w 0"/>
                <a:gd name="connsiteY1" fmla="*/ 6805914 h 6805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805914">
                  <a:moveTo>
                    <a:pt x="0" y="0"/>
                  </a:moveTo>
                  <a:lnTo>
                    <a:pt x="0" y="6805914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1" name="Forme libre 170"/>
            <p:cNvSpPr/>
            <p:nvPr/>
          </p:nvSpPr>
          <p:spPr>
            <a:xfrm>
              <a:off x="24576912" y="12289481"/>
              <a:ext cx="0" cy="6805914"/>
            </a:xfrm>
            <a:custGeom>
              <a:avLst/>
              <a:gdLst>
                <a:gd name="connsiteX0" fmla="*/ 0 w 0"/>
                <a:gd name="connsiteY0" fmla="*/ 0 h 6805914"/>
                <a:gd name="connsiteX1" fmla="*/ 0 w 0"/>
                <a:gd name="connsiteY1" fmla="*/ 6805914 h 6805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805914">
                  <a:moveTo>
                    <a:pt x="0" y="0"/>
                  </a:moveTo>
                  <a:lnTo>
                    <a:pt x="0" y="6805914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2" name="ZoneTexte 171"/>
            <p:cNvSpPr txBox="1"/>
            <p:nvPr/>
          </p:nvSpPr>
          <p:spPr>
            <a:xfrm>
              <a:off x="17988796" y="10322288"/>
              <a:ext cx="2312845" cy="118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4800" dirty="0" smtClean="0"/>
                <a:t>Client</a:t>
              </a:r>
              <a:endParaRPr lang="fr-BE" sz="4800" dirty="0"/>
            </a:p>
          </p:txBody>
        </p:sp>
        <p:sp>
          <p:nvSpPr>
            <p:cNvPr id="173" name="ZoneTexte 172"/>
            <p:cNvSpPr txBox="1"/>
            <p:nvPr/>
          </p:nvSpPr>
          <p:spPr>
            <a:xfrm>
              <a:off x="24058180" y="10349036"/>
              <a:ext cx="1106000" cy="118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4800" dirty="0" smtClean="0"/>
                <a:t>LB</a:t>
              </a:r>
              <a:endParaRPr lang="fr-BE" sz="4800" dirty="0"/>
            </a:p>
          </p:txBody>
        </p:sp>
        <p:sp>
          <p:nvSpPr>
            <p:cNvPr id="174" name="ZoneTexte 173"/>
            <p:cNvSpPr txBox="1"/>
            <p:nvPr/>
          </p:nvSpPr>
          <p:spPr>
            <a:xfrm>
              <a:off x="27003736" y="10349036"/>
              <a:ext cx="2866301" cy="118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4800" dirty="0" smtClean="0"/>
                <a:t>Servers</a:t>
              </a:r>
              <a:endParaRPr lang="fr-BE" sz="4800" dirty="0"/>
            </a:p>
          </p:txBody>
        </p:sp>
        <p:sp>
          <p:nvSpPr>
            <p:cNvPr id="175" name="Forme libre 174"/>
            <p:cNvSpPr/>
            <p:nvPr/>
          </p:nvSpPr>
          <p:spPr>
            <a:xfrm>
              <a:off x="28152404" y="12289481"/>
              <a:ext cx="0" cy="6805914"/>
            </a:xfrm>
            <a:custGeom>
              <a:avLst/>
              <a:gdLst>
                <a:gd name="connsiteX0" fmla="*/ 0 w 0"/>
                <a:gd name="connsiteY0" fmla="*/ 0 h 6805914"/>
                <a:gd name="connsiteX1" fmla="*/ 0 w 0"/>
                <a:gd name="connsiteY1" fmla="*/ 6805914 h 6805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805914">
                  <a:moveTo>
                    <a:pt x="0" y="0"/>
                  </a:moveTo>
                  <a:lnTo>
                    <a:pt x="0" y="6805914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6" name="ZoneTexte 175"/>
            <p:cNvSpPr txBox="1"/>
            <p:nvPr/>
          </p:nvSpPr>
          <p:spPr>
            <a:xfrm>
              <a:off x="28288527" y="15036782"/>
              <a:ext cx="816508" cy="1094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4400" dirty="0" smtClean="0"/>
                <a:t>…</a:t>
              </a:r>
              <a:endParaRPr lang="fr-BE" sz="4400" dirty="0"/>
            </a:p>
          </p:txBody>
        </p:sp>
        <p:sp>
          <p:nvSpPr>
            <p:cNvPr id="177" name="ZoneTexte 176"/>
            <p:cNvSpPr txBox="1"/>
            <p:nvPr/>
          </p:nvSpPr>
          <p:spPr>
            <a:xfrm>
              <a:off x="27219002" y="11327294"/>
              <a:ext cx="522455" cy="74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/>
                <a:t>1</a:t>
              </a:r>
              <a:endParaRPr lang="fr-BE" sz="2800" dirty="0"/>
            </a:p>
          </p:txBody>
        </p:sp>
        <p:sp>
          <p:nvSpPr>
            <p:cNvPr id="178" name="ZoneTexte 177"/>
            <p:cNvSpPr txBox="1"/>
            <p:nvPr/>
          </p:nvSpPr>
          <p:spPr>
            <a:xfrm>
              <a:off x="27895377" y="11324393"/>
              <a:ext cx="522455" cy="74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/>
                <a:t>2</a:t>
              </a:r>
            </a:p>
          </p:txBody>
        </p:sp>
        <p:sp>
          <p:nvSpPr>
            <p:cNvPr id="179" name="ZoneTexte 178"/>
            <p:cNvSpPr txBox="1"/>
            <p:nvPr/>
          </p:nvSpPr>
          <p:spPr>
            <a:xfrm>
              <a:off x="28977744" y="11327294"/>
              <a:ext cx="593120" cy="74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/>
                <a:t>N</a:t>
              </a:r>
            </a:p>
          </p:txBody>
        </p:sp>
        <p:sp>
          <p:nvSpPr>
            <p:cNvPr id="180" name="ZoneTexte 179"/>
            <p:cNvSpPr txBox="1"/>
            <p:nvPr/>
          </p:nvSpPr>
          <p:spPr>
            <a:xfrm>
              <a:off x="17769065" y="11327294"/>
              <a:ext cx="1447921" cy="74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/>
                <a:t>Addr</a:t>
              </a:r>
              <a:r>
                <a:rPr lang="fr-BE" sz="2800" baseline="-25000" dirty="0" smtClean="0"/>
                <a:t>1</a:t>
              </a:r>
              <a:endParaRPr lang="fr-BE" sz="2800" baseline="-25000" dirty="0"/>
            </a:p>
          </p:txBody>
        </p:sp>
        <p:sp>
          <p:nvSpPr>
            <p:cNvPr id="181" name="ZoneTexte 180"/>
            <p:cNvSpPr txBox="1"/>
            <p:nvPr/>
          </p:nvSpPr>
          <p:spPr>
            <a:xfrm>
              <a:off x="19232722" y="11296237"/>
              <a:ext cx="1447921" cy="74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/>
                <a:t>Addr</a:t>
              </a:r>
              <a:r>
                <a:rPr lang="fr-BE" sz="2800" baseline="-25000" dirty="0" smtClean="0"/>
                <a:t>2</a:t>
              </a:r>
              <a:endParaRPr lang="fr-BE" sz="2800" baseline="-25000" dirty="0"/>
            </a:p>
          </p:txBody>
        </p:sp>
        <p:cxnSp>
          <p:nvCxnSpPr>
            <p:cNvPr id="182" name="Connecteur droit avec flèche 181"/>
            <p:cNvCxnSpPr/>
            <p:nvPr/>
          </p:nvCxnSpPr>
          <p:spPr>
            <a:xfrm>
              <a:off x="18577367" y="12616405"/>
              <a:ext cx="5999544" cy="231494"/>
            </a:xfrm>
            <a:prstGeom prst="straightConnector1">
              <a:avLst/>
            </a:prstGeom>
            <a:ln w="57150">
              <a:solidFill>
                <a:srgbClr val="80B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avec flèche 182"/>
            <p:cNvCxnSpPr/>
            <p:nvPr/>
          </p:nvCxnSpPr>
          <p:spPr>
            <a:xfrm>
              <a:off x="24505301" y="12847899"/>
              <a:ext cx="3647102" cy="115747"/>
            </a:xfrm>
            <a:prstGeom prst="straightConnector1">
              <a:avLst/>
            </a:prstGeom>
            <a:ln w="57150">
              <a:solidFill>
                <a:srgbClr val="80B3FF"/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ZoneTexte 183"/>
            <p:cNvSpPr txBox="1"/>
            <p:nvPr/>
          </p:nvSpPr>
          <p:spPr>
            <a:xfrm flipH="1">
              <a:off x="21298727" y="12003683"/>
              <a:ext cx="5367567" cy="612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2800" b="1" dirty="0" smtClean="0">
                  <a:solidFill>
                    <a:srgbClr val="80B3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SYN + MP_CAP(</a:t>
              </a:r>
              <a:r>
                <a:rPr lang="fr-BE" sz="2800" b="1" dirty="0" err="1" smtClean="0">
                  <a:solidFill>
                    <a:srgbClr val="80B3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fr-BE" sz="2800" b="1" baseline="-25000" dirty="0" err="1" smtClean="0">
                  <a:solidFill>
                    <a:srgbClr val="80B3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fr-BE" sz="2800" b="1" dirty="0" smtClean="0">
                  <a:solidFill>
                    <a:srgbClr val="80B3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fr-BE" sz="2800" b="1" dirty="0">
                <a:solidFill>
                  <a:srgbClr val="80B3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5" name="Connecteur droit avec flèche 184"/>
            <p:cNvCxnSpPr/>
            <p:nvPr/>
          </p:nvCxnSpPr>
          <p:spPr>
            <a:xfrm flipH="1">
              <a:off x="18577367" y="13188545"/>
              <a:ext cx="9575036" cy="261237"/>
            </a:xfrm>
            <a:prstGeom prst="straightConnector1">
              <a:avLst/>
            </a:prstGeom>
            <a:ln w="57150">
              <a:solidFill>
                <a:srgbClr val="80B3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ZoneTexte 185"/>
            <p:cNvSpPr txBox="1"/>
            <p:nvPr/>
          </p:nvSpPr>
          <p:spPr>
            <a:xfrm flipH="1">
              <a:off x="20663074" y="13480540"/>
              <a:ext cx="6650887" cy="612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2800" b="1" dirty="0" smtClean="0">
                  <a:solidFill>
                    <a:srgbClr val="80B3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SYN/ACK + MP_CAP(</a:t>
              </a:r>
              <a:r>
                <a:rPr lang="fr-BE" sz="2800" b="1" dirty="0" err="1" smtClean="0">
                  <a:solidFill>
                    <a:srgbClr val="80B3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fr-BE" sz="2800" b="1" baseline="-25000" dirty="0" err="1">
                  <a:solidFill>
                    <a:srgbClr val="80B3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fr-BE" sz="2800" b="1" dirty="0" smtClean="0">
                  <a:solidFill>
                    <a:srgbClr val="80B3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fr-BE" sz="2800" b="1" dirty="0">
                <a:solidFill>
                  <a:srgbClr val="80B3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7" name="Connecteur droit avec flèche 186"/>
            <p:cNvCxnSpPr/>
            <p:nvPr/>
          </p:nvCxnSpPr>
          <p:spPr>
            <a:xfrm>
              <a:off x="18577368" y="14285089"/>
              <a:ext cx="5999544" cy="231494"/>
            </a:xfrm>
            <a:prstGeom prst="straightConnector1">
              <a:avLst/>
            </a:prstGeom>
            <a:ln w="57150">
              <a:solidFill>
                <a:srgbClr val="80B3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avec flèche 187"/>
            <p:cNvCxnSpPr/>
            <p:nvPr/>
          </p:nvCxnSpPr>
          <p:spPr>
            <a:xfrm>
              <a:off x="24505302" y="14516583"/>
              <a:ext cx="3647102" cy="115747"/>
            </a:xfrm>
            <a:prstGeom prst="straightConnector1">
              <a:avLst/>
            </a:prstGeom>
            <a:ln w="57150">
              <a:solidFill>
                <a:srgbClr val="80B3FF"/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ZoneTexte 188"/>
            <p:cNvSpPr txBox="1"/>
            <p:nvPr/>
          </p:nvSpPr>
          <p:spPr>
            <a:xfrm flipH="1">
              <a:off x="20449587" y="14730420"/>
              <a:ext cx="6819728" cy="612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2800" b="1" dirty="0" smtClean="0">
                  <a:solidFill>
                    <a:srgbClr val="80B3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ACK + MP_CAP(</a:t>
              </a:r>
              <a:r>
                <a:rPr lang="fr-BE" sz="2800" b="1" dirty="0" err="1" smtClean="0">
                  <a:solidFill>
                    <a:srgbClr val="80B3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fr-BE" sz="2800" b="1" baseline="-25000" dirty="0" err="1" smtClean="0">
                  <a:solidFill>
                    <a:srgbClr val="80B3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fr-BE" sz="2800" b="1" dirty="0" err="1" smtClean="0">
                  <a:solidFill>
                    <a:srgbClr val="80B3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,Key</a:t>
              </a:r>
              <a:r>
                <a:rPr lang="fr-BE" sz="2800" b="1" baseline="-25000" dirty="0" err="1" smtClean="0">
                  <a:solidFill>
                    <a:srgbClr val="80B3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fr-BE" sz="2800" b="1" dirty="0" smtClean="0">
                  <a:solidFill>
                    <a:srgbClr val="80B3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fr-BE" sz="2800" b="1" dirty="0">
                <a:solidFill>
                  <a:srgbClr val="80B3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ZoneTexte 189"/>
            <p:cNvSpPr txBox="1"/>
            <p:nvPr/>
          </p:nvSpPr>
          <p:spPr>
            <a:xfrm>
              <a:off x="22642025" y="15614247"/>
              <a:ext cx="1405249" cy="685210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fr-BE" sz="4400" dirty="0" smtClean="0"/>
                <a:t>…</a:t>
              </a:r>
              <a:endParaRPr lang="fr-BE" sz="4400" dirty="0"/>
            </a:p>
          </p:txBody>
        </p:sp>
        <p:cxnSp>
          <p:nvCxnSpPr>
            <p:cNvPr id="191" name="Connecteur droit avec flèche 190"/>
            <p:cNvCxnSpPr/>
            <p:nvPr/>
          </p:nvCxnSpPr>
          <p:spPr>
            <a:xfrm>
              <a:off x="19956683" y="17025651"/>
              <a:ext cx="4572163" cy="210982"/>
            </a:xfrm>
            <a:prstGeom prst="straightConnector1">
              <a:avLst/>
            </a:prstGeom>
            <a:ln w="57150">
              <a:solidFill>
                <a:srgbClr val="87DEA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avec flèche 191"/>
            <p:cNvCxnSpPr/>
            <p:nvPr/>
          </p:nvCxnSpPr>
          <p:spPr>
            <a:xfrm>
              <a:off x="24576912" y="17236633"/>
              <a:ext cx="4729482" cy="115747"/>
            </a:xfrm>
            <a:prstGeom prst="straightConnector1">
              <a:avLst/>
            </a:prstGeom>
            <a:ln w="57150">
              <a:solidFill>
                <a:srgbClr val="87DEAA"/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ZoneTexte 192"/>
            <p:cNvSpPr txBox="1"/>
            <p:nvPr/>
          </p:nvSpPr>
          <p:spPr>
            <a:xfrm flipH="1">
              <a:off x="20707699" y="16412928"/>
              <a:ext cx="7806960" cy="612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2800" b="1" dirty="0" smtClean="0">
                  <a:solidFill>
                    <a:srgbClr val="87DE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SYN + MP_JOIN(</a:t>
              </a:r>
              <a:r>
                <a:rPr lang="fr-BE" sz="2800" b="1" dirty="0" err="1" smtClean="0">
                  <a:solidFill>
                    <a:srgbClr val="87DE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Tok</a:t>
              </a:r>
              <a:r>
                <a:rPr lang="fr-BE" sz="2800" b="1" baseline="-25000" dirty="0" err="1" smtClean="0">
                  <a:solidFill>
                    <a:srgbClr val="87DE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fr-BE" sz="2800" b="1" dirty="0" err="1" smtClean="0">
                  <a:solidFill>
                    <a:srgbClr val="87DE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,Nonce</a:t>
              </a:r>
              <a:r>
                <a:rPr lang="fr-BE" sz="2800" b="1" baseline="-25000" dirty="0" err="1" smtClean="0">
                  <a:solidFill>
                    <a:srgbClr val="87DE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fr-BE" sz="2800" b="1" dirty="0" smtClean="0">
                  <a:solidFill>
                    <a:srgbClr val="87DE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fr-BE" sz="4400" b="1" dirty="0">
                <a:solidFill>
                  <a:srgbClr val="87DEAA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ZoneTexte 193"/>
            <p:cNvSpPr txBox="1"/>
            <p:nvPr/>
          </p:nvSpPr>
          <p:spPr>
            <a:xfrm>
              <a:off x="29319923" y="17025651"/>
              <a:ext cx="668341" cy="11816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BE" sz="4800" dirty="0" smtClean="0">
                  <a:solidFill>
                    <a:srgbClr val="FF8080"/>
                  </a:solidFill>
                </a:rPr>
                <a:t>?</a:t>
              </a:r>
              <a:endParaRPr lang="fr-BE" sz="4800" dirty="0">
                <a:solidFill>
                  <a:srgbClr val="FF8080"/>
                </a:solidFill>
              </a:endParaRPr>
            </a:p>
          </p:txBody>
        </p:sp>
        <p:cxnSp>
          <p:nvCxnSpPr>
            <p:cNvPr id="195" name="Connecteur droit avec flèche 194"/>
            <p:cNvCxnSpPr/>
            <p:nvPr/>
          </p:nvCxnSpPr>
          <p:spPr>
            <a:xfrm flipH="1">
              <a:off x="19956683" y="17799227"/>
              <a:ext cx="9317621" cy="261237"/>
            </a:xfrm>
            <a:prstGeom prst="straightConnector1">
              <a:avLst/>
            </a:prstGeom>
            <a:ln w="57150">
              <a:solidFill>
                <a:srgbClr val="FF808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ZoneTexte 195"/>
            <p:cNvSpPr txBox="1"/>
            <p:nvPr/>
          </p:nvSpPr>
          <p:spPr>
            <a:xfrm flipH="1">
              <a:off x="24026010" y="18076356"/>
              <a:ext cx="1101803" cy="612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2800" b="1" dirty="0" smtClean="0">
                  <a:solidFill>
                    <a:srgbClr val="FF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RST</a:t>
              </a:r>
              <a:endParaRPr lang="fr-BE" sz="2800" b="1" dirty="0">
                <a:solidFill>
                  <a:srgbClr val="FF808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86" name="ZoneTexte 285"/>
          <p:cNvSpPr txBox="1"/>
          <p:nvPr/>
        </p:nvSpPr>
        <p:spPr>
          <a:xfrm>
            <a:off x="11039961" y="30074189"/>
            <a:ext cx="9886988" cy="6771084"/>
          </a:xfrm>
          <a:prstGeom prst="rect">
            <a:avLst/>
          </a:prstGeom>
          <a:noFill/>
        </p:spPr>
        <p:txBody>
          <a:bodyPr wrap="square" tIns="0" bIns="0" numCol="2" rtlCol="0">
            <a:spAutoFit/>
          </a:bodyPr>
          <a:lstStyle/>
          <a:p>
            <a:r>
              <a:rPr lang="en-US" sz="2400" dirty="0" smtClean="0"/>
              <a:t>We implemented both situations presented above. We used 4 VMs: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 Client;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 load balancer implemented </a:t>
            </a:r>
            <a:r>
              <a:rPr lang="en-US" sz="2400" dirty="0" smtClean="0"/>
              <a:t>using Click </a:t>
            </a:r>
            <a:r>
              <a:rPr lang="en-US" sz="2400" dirty="0" smtClean="0"/>
              <a:t>[2];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2 Servers.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 smtClean="0"/>
              <a:t>Servers and Client are MPTCP capable (MPTCP </a:t>
            </a:r>
            <a:r>
              <a:rPr lang="en-US" sz="2400" dirty="0" err="1" smtClean="0"/>
              <a:t>linux</a:t>
            </a:r>
            <a:r>
              <a:rPr lang="en-US" sz="2400" dirty="0" smtClean="0"/>
              <a:t> version 0.89 [3]).</a:t>
            </a:r>
          </a:p>
          <a:p>
            <a:endParaRPr lang="en-US" sz="2400" dirty="0" smtClean="0"/>
          </a:p>
          <a:p>
            <a:r>
              <a:rPr lang="en-US" sz="2400" dirty="0" smtClean="0"/>
              <a:t>We implemented 2 versions of the load balancer.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The first </a:t>
            </a:r>
            <a:r>
              <a:rPr lang="en-US" sz="2400" dirty="0" smtClean="0"/>
              <a:t>load balancer (in </a:t>
            </a:r>
            <a:r>
              <a:rPr lang="en-US" sz="2400" dirty="0" smtClean="0">
                <a:solidFill>
                  <a:srgbClr val="FF0000"/>
                </a:solidFill>
              </a:rPr>
              <a:t>RED</a:t>
            </a:r>
            <a:r>
              <a:rPr lang="en-US" sz="2400" dirty="0" smtClean="0"/>
              <a:t>) does not understand MPTCP and simply </a:t>
            </a:r>
            <a:r>
              <a:rPr lang="en-US" sz="2400" dirty="0" smtClean="0"/>
              <a:t>hashes </a:t>
            </a:r>
            <a:r>
              <a:rPr lang="en-US" sz="2400" dirty="0" smtClean="0"/>
              <a:t>the </a:t>
            </a:r>
            <a:r>
              <a:rPr lang="en-US" sz="2400" dirty="0" err="1" smtClean="0"/>
              <a:t>IP_src</a:t>
            </a:r>
            <a:r>
              <a:rPr lang="en-US" sz="2400" dirty="0" smtClean="0"/>
              <a:t> and </a:t>
            </a:r>
            <a:r>
              <a:rPr lang="en-US" sz="2400" dirty="0" err="1" smtClean="0"/>
              <a:t>IP_dest</a:t>
            </a:r>
            <a:r>
              <a:rPr lang="en-US" sz="2400" dirty="0" smtClean="0"/>
              <a:t> of the Client.</a:t>
            </a:r>
          </a:p>
          <a:p>
            <a:endParaRPr lang="en-US" sz="2400" dirty="0" smtClean="0"/>
          </a:p>
          <a:p>
            <a:r>
              <a:rPr lang="en-US" sz="2400" dirty="0" smtClean="0"/>
              <a:t>The second </a:t>
            </a:r>
            <a:r>
              <a:rPr lang="en-US" sz="2400" dirty="0"/>
              <a:t>load balancer (in </a:t>
            </a:r>
            <a:r>
              <a:rPr lang="en-US" sz="2400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) is our </a:t>
            </a:r>
            <a:r>
              <a:rPr lang="en-US" sz="2400" cap="small" dirty="0"/>
              <a:t>MpLb </a:t>
            </a:r>
            <a:r>
              <a:rPr lang="en-US" sz="2400" dirty="0"/>
              <a:t>implementation.</a:t>
            </a:r>
          </a:p>
          <a:p>
            <a:endParaRPr lang="en-US" sz="2400" dirty="0"/>
          </a:p>
          <a:p>
            <a:r>
              <a:rPr lang="en-US" sz="2400" dirty="0"/>
              <a:t>The client is connected to the LB thanks to two links limited</a:t>
            </a:r>
          </a:p>
          <a:p>
            <a:r>
              <a:rPr lang="en-US" sz="2400" dirty="0"/>
              <a:t>at 50 Mbps (this is a software limitation).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We </a:t>
            </a:r>
            <a:r>
              <a:rPr lang="en-US" sz="2400" dirty="0"/>
              <a:t>can see in the graph that there is a </a:t>
            </a:r>
            <a:r>
              <a:rPr lang="en-US" sz="2400" dirty="0" smtClean="0"/>
              <a:t>factor 2 </a:t>
            </a:r>
            <a:r>
              <a:rPr lang="en-US" sz="2400" dirty="0"/>
              <a:t>between both time and </a:t>
            </a:r>
            <a:r>
              <a:rPr lang="en-US" sz="2400" dirty="0" smtClean="0"/>
              <a:t>throughput </a:t>
            </a:r>
            <a:r>
              <a:rPr lang="en-US" sz="2400" dirty="0"/>
              <a:t>curves. In fact, </a:t>
            </a:r>
            <a:r>
              <a:rPr lang="en-US" sz="2400" dirty="0" smtClean="0"/>
              <a:t>MpLb manages </a:t>
            </a:r>
            <a:r>
              <a:rPr lang="en-US" sz="2400" dirty="0"/>
              <a:t>to use both links between the client and the </a:t>
            </a:r>
            <a:r>
              <a:rPr lang="en-US" sz="2400" dirty="0" smtClean="0"/>
              <a:t>LB to </a:t>
            </a:r>
            <a:r>
              <a:rPr lang="en-US" sz="2400" dirty="0"/>
              <a:t>transmit data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link between the LB and the </a:t>
            </a:r>
            <a:r>
              <a:rPr lang="en-US" sz="2400" dirty="0" smtClean="0"/>
              <a:t>server was </a:t>
            </a:r>
            <a:r>
              <a:rPr lang="en-US" sz="2400" dirty="0"/>
              <a:t>set up to not be the limiting factor of the exchange</a:t>
            </a:r>
            <a:r>
              <a:rPr lang="en-US" sz="2400" dirty="0" smtClean="0"/>
              <a:t>.</a:t>
            </a:r>
          </a:p>
        </p:txBody>
      </p:sp>
      <p:grpSp>
        <p:nvGrpSpPr>
          <p:cNvPr id="287" name="Groupe 286"/>
          <p:cNvGrpSpPr/>
          <p:nvPr/>
        </p:nvGrpSpPr>
        <p:grpSpPr>
          <a:xfrm>
            <a:off x="15843447" y="19714558"/>
            <a:ext cx="13292287" cy="6178433"/>
            <a:chOff x="15843447" y="19714558"/>
            <a:chExt cx="13292287" cy="6178433"/>
          </a:xfrm>
        </p:grpSpPr>
        <p:grpSp>
          <p:nvGrpSpPr>
            <p:cNvPr id="197" name="Groupe 196"/>
            <p:cNvGrpSpPr/>
            <p:nvPr/>
          </p:nvGrpSpPr>
          <p:grpSpPr>
            <a:xfrm>
              <a:off x="15843447" y="19714558"/>
              <a:ext cx="8495300" cy="6178433"/>
              <a:chOff x="17831974" y="19806387"/>
              <a:chExt cx="12026182" cy="8746359"/>
            </a:xfrm>
          </p:grpSpPr>
          <p:sp>
            <p:nvSpPr>
              <p:cNvPr id="198" name="Forme libre 197"/>
              <p:cNvSpPr/>
              <p:nvPr/>
            </p:nvSpPr>
            <p:spPr>
              <a:xfrm>
                <a:off x="18578332" y="21668642"/>
                <a:ext cx="0" cy="6805914"/>
              </a:xfrm>
              <a:custGeom>
                <a:avLst/>
                <a:gdLst>
                  <a:gd name="connsiteX0" fmla="*/ 0 w 0"/>
                  <a:gd name="connsiteY0" fmla="*/ 0 h 6805914"/>
                  <a:gd name="connsiteX1" fmla="*/ 0 w 0"/>
                  <a:gd name="connsiteY1" fmla="*/ 6805914 h 6805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805914">
                    <a:moveTo>
                      <a:pt x="0" y="0"/>
                    </a:moveTo>
                    <a:lnTo>
                      <a:pt x="0" y="6805914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99" name="Forme libre 198"/>
              <p:cNvSpPr/>
              <p:nvPr/>
            </p:nvSpPr>
            <p:spPr>
              <a:xfrm>
                <a:off x="19957648" y="21668642"/>
                <a:ext cx="0" cy="6805914"/>
              </a:xfrm>
              <a:custGeom>
                <a:avLst/>
                <a:gdLst>
                  <a:gd name="connsiteX0" fmla="*/ 0 w 0"/>
                  <a:gd name="connsiteY0" fmla="*/ 0 h 6805914"/>
                  <a:gd name="connsiteX1" fmla="*/ 0 w 0"/>
                  <a:gd name="connsiteY1" fmla="*/ 6805914 h 6805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805914">
                    <a:moveTo>
                      <a:pt x="0" y="0"/>
                    </a:moveTo>
                    <a:lnTo>
                      <a:pt x="0" y="6805914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00" name="Forme libre 199"/>
              <p:cNvSpPr/>
              <p:nvPr/>
            </p:nvSpPr>
            <p:spPr>
              <a:xfrm>
                <a:off x="27481194" y="21746832"/>
                <a:ext cx="0" cy="6805914"/>
              </a:xfrm>
              <a:custGeom>
                <a:avLst/>
                <a:gdLst>
                  <a:gd name="connsiteX0" fmla="*/ 0 w 0"/>
                  <a:gd name="connsiteY0" fmla="*/ 0 h 6805914"/>
                  <a:gd name="connsiteX1" fmla="*/ 0 w 0"/>
                  <a:gd name="connsiteY1" fmla="*/ 6805914 h 6805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805914">
                    <a:moveTo>
                      <a:pt x="0" y="0"/>
                    </a:moveTo>
                    <a:lnTo>
                      <a:pt x="0" y="6805914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01" name="Forme libre 200"/>
              <p:cNvSpPr/>
              <p:nvPr/>
            </p:nvSpPr>
            <p:spPr>
              <a:xfrm>
                <a:off x="29275269" y="21718702"/>
                <a:ext cx="0" cy="6805914"/>
              </a:xfrm>
              <a:custGeom>
                <a:avLst/>
                <a:gdLst>
                  <a:gd name="connsiteX0" fmla="*/ 0 w 0"/>
                  <a:gd name="connsiteY0" fmla="*/ 0 h 6805914"/>
                  <a:gd name="connsiteX1" fmla="*/ 0 w 0"/>
                  <a:gd name="connsiteY1" fmla="*/ 6805914 h 6805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805914">
                    <a:moveTo>
                      <a:pt x="0" y="0"/>
                    </a:moveTo>
                    <a:lnTo>
                      <a:pt x="0" y="6805914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02" name="Forme libre 201"/>
              <p:cNvSpPr/>
              <p:nvPr/>
            </p:nvSpPr>
            <p:spPr>
              <a:xfrm>
                <a:off x="24577877" y="21746832"/>
                <a:ext cx="0" cy="6805914"/>
              </a:xfrm>
              <a:custGeom>
                <a:avLst/>
                <a:gdLst>
                  <a:gd name="connsiteX0" fmla="*/ 0 w 0"/>
                  <a:gd name="connsiteY0" fmla="*/ 0 h 6805914"/>
                  <a:gd name="connsiteX1" fmla="*/ 0 w 0"/>
                  <a:gd name="connsiteY1" fmla="*/ 6805914 h 6805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805914">
                    <a:moveTo>
                      <a:pt x="0" y="0"/>
                    </a:moveTo>
                    <a:lnTo>
                      <a:pt x="0" y="6805914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03" name="ZoneTexte 202"/>
              <p:cNvSpPr txBox="1"/>
              <p:nvPr/>
            </p:nvSpPr>
            <p:spPr>
              <a:xfrm>
                <a:off x="18138494" y="19806387"/>
                <a:ext cx="2302478" cy="117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4800" dirty="0" smtClean="0"/>
                  <a:t>Client</a:t>
                </a:r>
                <a:endParaRPr lang="fr-BE" sz="4800" dirty="0"/>
              </a:p>
            </p:txBody>
          </p:sp>
          <p:sp>
            <p:nvSpPr>
              <p:cNvPr id="204" name="ZoneTexte 203"/>
              <p:cNvSpPr txBox="1"/>
              <p:nvPr/>
            </p:nvSpPr>
            <p:spPr>
              <a:xfrm>
                <a:off x="23508517" y="19866364"/>
                <a:ext cx="2110862" cy="117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4800" cap="small" dirty="0" err="1" smtClean="0"/>
                  <a:t>MpLb</a:t>
                </a:r>
                <a:endParaRPr lang="fr-BE" sz="4800" cap="small" dirty="0"/>
              </a:p>
            </p:txBody>
          </p:sp>
          <p:sp>
            <p:nvSpPr>
              <p:cNvPr id="205" name="ZoneTexte 204"/>
              <p:cNvSpPr txBox="1"/>
              <p:nvPr/>
            </p:nvSpPr>
            <p:spPr>
              <a:xfrm>
                <a:off x="27004703" y="19806387"/>
                <a:ext cx="2853453" cy="117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4800" dirty="0" smtClean="0"/>
                  <a:t>Servers</a:t>
                </a:r>
                <a:endParaRPr lang="fr-BE" sz="4800" dirty="0"/>
              </a:p>
            </p:txBody>
          </p:sp>
          <p:sp>
            <p:nvSpPr>
              <p:cNvPr id="206" name="Forme libre 205"/>
              <p:cNvSpPr/>
              <p:nvPr/>
            </p:nvSpPr>
            <p:spPr>
              <a:xfrm>
                <a:off x="28153369" y="21746832"/>
                <a:ext cx="0" cy="6805914"/>
              </a:xfrm>
              <a:custGeom>
                <a:avLst/>
                <a:gdLst>
                  <a:gd name="connsiteX0" fmla="*/ 0 w 0"/>
                  <a:gd name="connsiteY0" fmla="*/ 0 h 6805914"/>
                  <a:gd name="connsiteX1" fmla="*/ 0 w 0"/>
                  <a:gd name="connsiteY1" fmla="*/ 6805914 h 6805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6805914">
                    <a:moveTo>
                      <a:pt x="0" y="0"/>
                    </a:moveTo>
                    <a:lnTo>
                      <a:pt x="0" y="6805914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07" name="ZoneTexte 206"/>
              <p:cNvSpPr txBox="1"/>
              <p:nvPr/>
            </p:nvSpPr>
            <p:spPr>
              <a:xfrm>
                <a:off x="28289490" y="24303764"/>
                <a:ext cx="812848" cy="1089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4400" dirty="0" smtClean="0"/>
                  <a:t>…</a:t>
                </a:r>
                <a:endParaRPr lang="fr-BE" sz="4400" dirty="0"/>
              </a:p>
            </p:txBody>
          </p:sp>
          <p:sp>
            <p:nvSpPr>
              <p:cNvPr id="208" name="ZoneTexte 207"/>
              <p:cNvSpPr txBox="1"/>
              <p:nvPr/>
            </p:nvSpPr>
            <p:spPr>
              <a:xfrm>
                <a:off x="27164440" y="20591900"/>
                <a:ext cx="703924" cy="117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4800" dirty="0" smtClean="0"/>
                  <a:t>1</a:t>
                </a:r>
                <a:endParaRPr lang="fr-BE" sz="4800" dirty="0"/>
              </a:p>
            </p:txBody>
          </p:sp>
          <p:sp>
            <p:nvSpPr>
              <p:cNvPr id="209" name="ZoneTexte 208"/>
              <p:cNvSpPr txBox="1"/>
              <p:nvPr/>
            </p:nvSpPr>
            <p:spPr>
              <a:xfrm>
                <a:off x="27836616" y="20591900"/>
                <a:ext cx="703924" cy="117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4800" dirty="0"/>
                  <a:t>2</a:t>
                </a:r>
              </a:p>
            </p:txBody>
          </p:sp>
          <p:sp>
            <p:nvSpPr>
              <p:cNvPr id="210" name="ZoneTexte 209"/>
              <p:cNvSpPr txBox="1"/>
              <p:nvPr/>
            </p:nvSpPr>
            <p:spPr>
              <a:xfrm>
                <a:off x="28896800" y="20591900"/>
                <a:ext cx="824194" cy="117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4800" dirty="0"/>
                  <a:t>N</a:t>
                </a:r>
              </a:p>
            </p:txBody>
          </p:sp>
          <p:sp>
            <p:nvSpPr>
              <p:cNvPr id="211" name="ZoneTexte 210"/>
              <p:cNvSpPr txBox="1"/>
              <p:nvPr/>
            </p:nvSpPr>
            <p:spPr>
              <a:xfrm>
                <a:off x="17831974" y="20784645"/>
                <a:ext cx="14927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2800" dirty="0" smtClean="0"/>
                  <a:t>Addr</a:t>
                </a:r>
                <a:r>
                  <a:rPr lang="fr-BE" sz="2800" baseline="-25000" dirty="0" smtClean="0"/>
                  <a:t>1</a:t>
                </a:r>
                <a:endParaRPr lang="fr-BE" sz="2800" baseline="-25000" dirty="0"/>
              </a:p>
            </p:txBody>
          </p:sp>
          <p:sp>
            <p:nvSpPr>
              <p:cNvPr id="212" name="ZoneTexte 211"/>
              <p:cNvSpPr txBox="1"/>
              <p:nvPr/>
            </p:nvSpPr>
            <p:spPr>
              <a:xfrm>
                <a:off x="19211290" y="20784644"/>
                <a:ext cx="14927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2800" dirty="0" smtClean="0"/>
                  <a:t>Addr</a:t>
                </a:r>
                <a:r>
                  <a:rPr lang="fr-BE" sz="2800" baseline="-25000" dirty="0" smtClean="0"/>
                  <a:t>2</a:t>
                </a:r>
                <a:endParaRPr lang="fr-BE" sz="2800" baseline="-25000" dirty="0"/>
              </a:p>
            </p:txBody>
          </p:sp>
          <p:cxnSp>
            <p:nvCxnSpPr>
              <p:cNvPr id="213" name="Connecteur droit avec flèche 212"/>
              <p:cNvCxnSpPr/>
              <p:nvPr/>
            </p:nvCxnSpPr>
            <p:spPr>
              <a:xfrm>
                <a:off x="18578332" y="21853831"/>
                <a:ext cx="5999544" cy="231494"/>
              </a:xfrm>
              <a:prstGeom prst="straightConnector1">
                <a:avLst/>
              </a:prstGeom>
              <a:ln w="57150">
                <a:solidFill>
                  <a:srgbClr val="80B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necteur droit avec flèche 213"/>
              <p:cNvCxnSpPr/>
              <p:nvPr/>
            </p:nvCxnSpPr>
            <p:spPr>
              <a:xfrm>
                <a:off x="24506266" y="22085325"/>
                <a:ext cx="3647102" cy="115747"/>
              </a:xfrm>
              <a:prstGeom prst="straightConnector1">
                <a:avLst/>
              </a:prstGeom>
              <a:ln w="57150">
                <a:solidFill>
                  <a:srgbClr val="80B3FF"/>
                </a:solidFill>
                <a:prstDash val="lg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ZoneTexte 214"/>
              <p:cNvSpPr txBox="1"/>
              <p:nvPr/>
            </p:nvSpPr>
            <p:spPr>
              <a:xfrm flipH="1">
                <a:off x="21146680" y="21243856"/>
                <a:ext cx="5402488" cy="6099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BE" sz="2800" b="1" dirty="0" smtClean="0">
                    <a:solidFill>
                      <a:srgbClr val="80B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SYN + MP_CAP(</a:t>
                </a:r>
                <a:r>
                  <a:rPr lang="fr-BE" sz="2800" b="1" dirty="0" err="1" smtClean="0">
                    <a:solidFill>
                      <a:srgbClr val="80B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Key</a:t>
                </a:r>
                <a:r>
                  <a:rPr lang="fr-BE" sz="2800" b="1" baseline="-25000" dirty="0" err="1" smtClean="0">
                    <a:solidFill>
                      <a:srgbClr val="80B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fr-BE" sz="2800" b="1" dirty="0" smtClean="0">
                    <a:solidFill>
                      <a:srgbClr val="80B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fr-BE" sz="2800" b="1" dirty="0">
                  <a:solidFill>
                    <a:srgbClr val="80B3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16" name="Connecteur droit avec flèche 215"/>
              <p:cNvCxnSpPr/>
              <p:nvPr/>
            </p:nvCxnSpPr>
            <p:spPr>
              <a:xfrm flipH="1">
                <a:off x="18578332" y="22425971"/>
                <a:ext cx="9575036" cy="261237"/>
              </a:xfrm>
              <a:prstGeom prst="straightConnector1">
                <a:avLst/>
              </a:prstGeom>
              <a:ln w="57150">
                <a:solidFill>
                  <a:srgbClr val="80B3FF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ZoneTexte 216"/>
              <p:cNvSpPr txBox="1"/>
              <p:nvPr/>
            </p:nvSpPr>
            <p:spPr>
              <a:xfrm flipH="1">
                <a:off x="20575778" y="22714887"/>
                <a:ext cx="6544218" cy="6099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BE" sz="2800" b="1" dirty="0" smtClean="0">
                    <a:solidFill>
                      <a:srgbClr val="80B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SYN/ACK + MP_CAP(</a:t>
                </a:r>
                <a:r>
                  <a:rPr lang="fr-BE" sz="2800" b="1" dirty="0" err="1" smtClean="0">
                    <a:solidFill>
                      <a:srgbClr val="80B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Key</a:t>
                </a:r>
                <a:r>
                  <a:rPr lang="fr-BE" sz="2800" b="1" baseline="-25000" dirty="0" err="1">
                    <a:solidFill>
                      <a:srgbClr val="80B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fr-BE" sz="2800" b="1" dirty="0" smtClean="0">
                    <a:solidFill>
                      <a:srgbClr val="80B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fr-BE" sz="2800" b="1" dirty="0">
                  <a:solidFill>
                    <a:srgbClr val="80B3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18" name="Connecteur droit avec flèche 217"/>
              <p:cNvCxnSpPr/>
              <p:nvPr/>
            </p:nvCxnSpPr>
            <p:spPr>
              <a:xfrm>
                <a:off x="18578333" y="23372040"/>
                <a:ext cx="5999544" cy="231494"/>
              </a:xfrm>
              <a:prstGeom prst="straightConnector1">
                <a:avLst/>
              </a:prstGeom>
              <a:ln w="57150">
                <a:solidFill>
                  <a:srgbClr val="80B3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avec flèche 218"/>
              <p:cNvCxnSpPr/>
              <p:nvPr/>
            </p:nvCxnSpPr>
            <p:spPr>
              <a:xfrm>
                <a:off x="24506267" y="23603534"/>
                <a:ext cx="3647102" cy="115747"/>
              </a:xfrm>
              <a:prstGeom prst="straightConnector1">
                <a:avLst/>
              </a:prstGeom>
              <a:ln w="57150">
                <a:solidFill>
                  <a:srgbClr val="80B3FF"/>
                </a:solidFill>
                <a:prstDash val="lg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ZoneTexte 219"/>
              <p:cNvSpPr txBox="1"/>
              <p:nvPr/>
            </p:nvSpPr>
            <p:spPr>
              <a:xfrm flipH="1">
                <a:off x="20506243" y="23874773"/>
                <a:ext cx="6899294" cy="6099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BE" sz="2800" b="1" dirty="0" smtClean="0">
                    <a:solidFill>
                      <a:srgbClr val="80B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ACK + MP_CAP(</a:t>
                </a:r>
                <a:r>
                  <a:rPr lang="fr-BE" sz="2800" b="1" dirty="0" err="1" smtClean="0">
                    <a:solidFill>
                      <a:srgbClr val="80B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Key</a:t>
                </a:r>
                <a:r>
                  <a:rPr lang="fr-BE" sz="2800" b="1" baseline="-25000" dirty="0" err="1" smtClean="0">
                    <a:solidFill>
                      <a:srgbClr val="80B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fr-BE" sz="2800" b="1" dirty="0" err="1" smtClean="0">
                    <a:solidFill>
                      <a:srgbClr val="80B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,Key</a:t>
                </a:r>
                <a:r>
                  <a:rPr lang="fr-BE" sz="2800" b="1" baseline="-25000" dirty="0" err="1" smtClean="0">
                    <a:solidFill>
                      <a:srgbClr val="80B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fr-BE" sz="2800" b="1" dirty="0" smtClean="0">
                    <a:solidFill>
                      <a:srgbClr val="80B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fr-BE" sz="2800" b="1" dirty="0">
                  <a:solidFill>
                    <a:srgbClr val="80B3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1" name="Connecteur droit avec flèche 220"/>
              <p:cNvCxnSpPr/>
              <p:nvPr/>
            </p:nvCxnSpPr>
            <p:spPr>
              <a:xfrm>
                <a:off x="19964177" y="25455463"/>
                <a:ext cx="4611934" cy="57874"/>
              </a:xfrm>
              <a:prstGeom prst="straightConnector1">
                <a:avLst/>
              </a:prstGeom>
              <a:ln w="57150">
                <a:solidFill>
                  <a:srgbClr val="87DEAA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necteur droit avec flèche 221"/>
              <p:cNvCxnSpPr/>
              <p:nvPr/>
            </p:nvCxnSpPr>
            <p:spPr>
              <a:xfrm>
                <a:off x="24576111" y="25513337"/>
                <a:ext cx="3577258" cy="57873"/>
              </a:xfrm>
              <a:prstGeom prst="straightConnector1">
                <a:avLst/>
              </a:prstGeom>
              <a:ln w="57150">
                <a:solidFill>
                  <a:srgbClr val="87DEAA"/>
                </a:solidFill>
                <a:prstDash val="lg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ZoneTexte 222"/>
              <p:cNvSpPr txBox="1"/>
              <p:nvPr/>
            </p:nvSpPr>
            <p:spPr>
              <a:xfrm flipH="1">
                <a:off x="20051221" y="24729663"/>
                <a:ext cx="7680014" cy="6099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BE" sz="2800" b="1" dirty="0" smtClean="0">
                    <a:solidFill>
                      <a:srgbClr val="87DEAA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SYN + MP_JOIN(</a:t>
                </a:r>
                <a:r>
                  <a:rPr lang="fr-BE" sz="2800" b="1" dirty="0" err="1" smtClean="0">
                    <a:solidFill>
                      <a:srgbClr val="87DEAA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Tok</a:t>
                </a:r>
                <a:r>
                  <a:rPr lang="fr-BE" sz="2800" b="1" baseline="-25000" dirty="0" err="1" smtClean="0">
                    <a:solidFill>
                      <a:srgbClr val="87DEAA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fr-BE" sz="2800" b="1" dirty="0" err="1" smtClean="0">
                    <a:solidFill>
                      <a:srgbClr val="87DEAA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,Nonce</a:t>
                </a:r>
                <a:r>
                  <a:rPr lang="fr-BE" sz="2800" b="1" baseline="-25000" dirty="0" err="1" smtClean="0">
                    <a:solidFill>
                      <a:srgbClr val="87DEAA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fr-BE" sz="2800" b="1" dirty="0" smtClean="0">
                    <a:solidFill>
                      <a:srgbClr val="87DEAA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fr-BE" sz="2800" b="1" dirty="0">
                  <a:solidFill>
                    <a:srgbClr val="87DEAA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4" name="Connecteur droit avec flèche 223"/>
              <p:cNvCxnSpPr/>
              <p:nvPr/>
            </p:nvCxnSpPr>
            <p:spPr>
              <a:xfrm flipH="1">
                <a:off x="19957648" y="25753671"/>
                <a:ext cx="8194756" cy="127054"/>
              </a:xfrm>
              <a:prstGeom prst="straightConnector1">
                <a:avLst/>
              </a:prstGeom>
              <a:ln w="57150">
                <a:solidFill>
                  <a:srgbClr val="87DEAA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ZoneTexte 224"/>
              <p:cNvSpPr txBox="1"/>
              <p:nvPr/>
            </p:nvSpPr>
            <p:spPr>
              <a:xfrm flipH="1">
                <a:off x="20082053" y="26041924"/>
                <a:ext cx="9140787" cy="6099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BE" sz="2800" b="1" dirty="0" smtClean="0">
                    <a:solidFill>
                      <a:srgbClr val="87DEAA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SYN/ACK + MP_JOIN(</a:t>
                </a:r>
                <a:r>
                  <a:rPr lang="fr-BE" sz="2800" b="1" dirty="0" err="1" smtClean="0">
                    <a:solidFill>
                      <a:srgbClr val="87DEAA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HMAC</a:t>
                </a:r>
                <a:r>
                  <a:rPr lang="fr-BE" sz="2800" b="1" baseline="-25000" dirty="0" err="1" smtClean="0">
                    <a:solidFill>
                      <a:srgbClr val="87DEAA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fr-BE" sz="2800" b="1" dirty="0" err="1" smtClean="0">
                    <a:solidFill>
                      <a:srgbClr val="87DEAA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,Nonce</a:t>
                </a:r>
                <a:r>
                  <a:rPr lang="fr-BE" sz="2800" b="1" baseline="-25000" dirty="0" err="1" smtClean="0">
                    <a:solidFill>
                      <a:srgbClr val="87DEAA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fr-BE" sz="2800" b="1" dirty="0" smtClean="0">
                    <a:solidFill>
                      <a:srgbClr val="87DEAA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fr-BE" sz="2800" b="1" dirty="0">
                  <a:solidFill>
                    <a:srgbClr val="87DEAA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6" name="Connecteur droit avec flèche 225"/>
              <p:cNvCxnSpPr/>
              <p:nvPr/>
            </p:nvCxnSpPr>
            <p:spPr>
              <a:xfrm>
                <a:off x="19964177" y="27432789"/>
                <a:ext cx="4618463" cy="57874"/>
              </a:xfrm>
              <a:prstGeom prst="straightConnector1">
                <a:avLst/>
              </a:prstGeom>
              <a:ln w="57150">
                <a:solidFill>
                  <a:srgbClr val="87DEAA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necteur droit avec flèche 226"/>
              <p:cNvCxnSpPr/>
              <p:nvPr/>
            </p:nvCxnSpPr>
            <p:spPr>
              <a:xfrm>
                <a:off x="24582640" y="27490663"/>
                <a:ext cx="3577258" cy="57873"/>
              </a:xfrm>
              <a:prstGeom prst="straightConnector1">
                <a:avLst/>
              </a:prstGeom>
              <a:ln w="57150">
                <a:solidFill>
                  <a:srgbClr val="87DEAA"/>
                </a:solidFill>
                <a:prstDash val="lg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ZoneTexte 227"/>
              <p:cNvSpPr txBox="1"/>
              <p:nvPr/>
            </p:nvSpPr>
            <p:spPr>
              <a:xfrm flipH="1">
                <a:off x="21636425" y="26718059"/>
                <a:ext cx="6032979" cy="6099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BE" sz="2800" b="1" dirty="0" smtClean="0">
                    <a:solidFill>
                      <a:srgbClr val="87DEAA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ACK + MP_JOIN(HMAC</a:t>
                </a:r>
                <a:r>
                  <a:rPr lang="fr-BE" sz="2800" b="1" baseline="-25000" dirty="0" smtClean="0">
                    <a:solidFill>
                      <a:srgbClr val="87DEAA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fr-BE" sz="2800" b="1" dirty="0" smtClean="0">
                    <a:solidFill>
                      <a:srgbClr val="87DEAA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fr-BE" sz="2800" b="1" dirty="0">
                  <a:solidFill>
                    <a:srgbClr val="87DEAA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9" name="Connecteur droit avec flèche 228"/>
              <p:cNvCxnSpPr/>
              <p:nvPr/>
            </p:nvCxnSpPr>
            <p:spPr>
              <a:xfrm flipH="1">
                <a:off x="19964177" y="27730997"/>
                <a:ext cx="8194756" cy="127054"/>
              </a:xfrm>
              <a:prstGeom prst="straightConnector1">
                <a:avLst/>
              </a:prstGeom>
              <a:ln w="57150">
                <a:solidFill>
                  <a:srgbClr val="87DEAA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ZoneTexte 229"/>
              <p:cNvSpPr txBox="1"/>
              <p:nvPr/>
            </p:nvSpPr>
            <p:spPr>
              <a:xfrm flipH="1">
                <a:off x="24110212" y="27914641"/>
                <a:ext cx="1084471" cy="6099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BE" sz="2800" b="1" dirty="0" smtClean="0">
                    <a:solidFill>
                      <a:srgbClr val="87DEAA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ACK</a:t>
                </a:r>
                <a:endParaRPr lang="fr-BE" sz="2800" b="1" dirty="0">
                  <a:solidFill>
                    <a:srgbClr val="87DEAA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" name="Ellipse 4"/>
            <p:cNvSpPr/>
            <p:nvPr/>
          </p:nvSpPr>
          <p:spPr>
            <a:xfrm>
              <a:off x="20500695" y="22281118"/>
              <a:ext cx="231493" cy="231493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20500695" y="21208654"/>
              <a:ext cx="231493" cy="231493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20500695" y="23634824"/>
              <a:ext cx="231493" cy="23149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4" name="Ellipse 133"/>
            <p:cNvSpPr/>
            <p:nvPr/>
          </p:nvSpPr>
          <p:spPr>
            <a:xfrm>
              <a:off x="20500695" y="25026988"/>
              <a:ext cx="231493" cy="231493"/>
            </a:xfrm>
            <a:prstGeom prst="ellipse">
              <a:avLst/>
            </a:prstGeom>
            <a:solidFill>
              <a:srgbClr val="6C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5" name="Ellipse 134"/>
            <p:cNvSpPr/>
            <p:nvPr/>
          </p:nvSpPr>
          <p:spPr>
            <a:xfrm>
              <a:off x="24644759" y="20154294"/>
              <a:ext cx="231493" cy="23149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6" name="Ellipse 135"/>
            <p:cNvSpPr/>
            <p:nvPr/>
          </p:nvSpPr>
          <p:spPr>
            <a:xfrm>
              <a:off x="24644758" y="21657303"/>
              <a:ext cx="231493" cy="23149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7" name="Ellipse 136"/>
            <p:cNvSpPr/>
            <p:nvPr/>
          </p:nvSpPr>
          <p:spPr>
            <a:xfrm>
              <a:off x="24645887" y="23462860"/>
              <a:ext cx="231493" cy="23149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8" name="Ellipse 137"/>
            <p:cNvSpPr/>
            <p:nvPr/>
          </p:nvSpPr>
          <p:spPr>
            <a:xfrm>
              <a:off x="24647015" y="24884456"/>
              <a:ext cx="231493" cy="231493"/>
            </a:xfrm>
            <a:prstGeom prst="ellipse">
              <a:avLst/>
            </a:prstGeom>
            <a:solidFill>
              <a:srgbClr val="6C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4962114" y="20008325"/>
              <a:ext cx="41736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New MPTCP connection, Server selected, mapping flow ID/server registered.</a:t>
              </a:r>
              <a:endParaRPr lang="en-US" sz="2400" dirty="0"/>
            </a:p>
          </p:txBody>
        </p:sp>
        <p:sp>
          <p:nvSpPr>
            <p:cNvPr id="140" name="ZoneTexte 139"/>
            <p:cNvSpPr txBox="1"/>
            <p:nvPr/>
          </p:nvSpPr>
          <p:spPr>
            <a:xfrm>
              <a:off x="24962114" y="21530270"/>
              <a:ext cx="4173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Token</a:t>
              </a:r>
              <a:r>
                <a:rPr lang="en-US" sz="2400" baseline="-25000" dirty="0" err="1" smtClean="0"/>
                <a:t>S</a:t>
              </a:r>
              <a:r>
                <a:rPr lang="en-US" sz="2400" dirty="0" smtClean="0"/>
                <a:t> calculated and mapping </a:t>
              </a:r>
              <a:r>
                <a:rPr lang="en-US" sz="2400" dirty="0" err="1" smtClean="0"/>
                <a:t>Token</a:t>
              </a:r>
              <a:r>
                <a:rPr lang="en-US" sz="2400" baseline="-25000" dirty="0" err="1" smtClean="0"/>
                <a:t>S</a:t>
              </a:r>
              <a:r>
                <a:rPr lang="en-US" sz="2400" dirty="0" smtClean="0"/>
                <a:t> /server registered. Packet forwarded thanks to </a:t>
              </a:r>
              <a:r>
                <a:rPr lang="en-US" sz="2400" dirty="0"/>
                <a:t>flow ID/server </a:t>
              </a:r>
              <a:r>
                <a:rPr lang="en-US" sz="2400" dirty="0" smtClean="0"/>
                <a:t>mapping.</a:t>
              </a:r>
              <a:endParaRPr lang="en-US" sz="2400" dirty="0"/>
            </a:p>
          </p:txBody>
        </p:sp>
        <p:sp>
          <p:nvSpPr>
            <p:cNvPr id="142" name="ZoneTexte 141"/>
            <p:cNvSpPr txBox="1"/>
            <p:nvPr/>
          </p:nvSpPr>
          <p:spPr>
            <a:xfrm>
              <a:off x="24962114" y="23350283"/>
              <a:ext cx="41736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Server selected thanks to Token/server mapping, </a:t>
              </a:r>
              <a:r>
                <a:rPr lang="en-US" sz="2400" dirty="0"/>
                <a:t>flow ID/server </a:t>
              </a:r>
              <a:r>
                <a:rPr lang="en-US" sz="2400" dirty="0" smtClean="0"/>
                <a:t>registered.</a:t>
              </a:r>
              <a:endParaRPr lang="en-US" sz="2400" dirty="0"/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24962114" y="24768118"/>
              <a:ext cx="41736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Packet forwarded thanks to </a:t>
              </a:r>
              <a:r>
                <a:rPr lang="en-US" sz="2400" dirty="0"/>
                <a:t>flow ID/server </a:t>
              </a:r>
              <a:r>
                <a:rPr lang="en-US" sz="2400" dirty="0" smtClean="0"/>
                <a:t>mapping</a:t>
              </a:r>
              <a:endParaRPr lang="en-US" sz="2400" dirty="0"/>
            </a:p>
          </p:txBody>
        </p:sp>
      </p:grpSp>
      <p:sp>
        <p:nvSpPr>
          <p:cNvPr id="144" name="Ellipse 143"/>
          <p:cNvSpPr/>
          <p:nvPr/>
        </p:nvSpPr>
        <p:spPr>
          <a:xfrm>
            <a:off x="20500695" y="11291045"/>
            <a:ext cx="231493" cy="2314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5" name="Ellipse 144"/>
          <p:cNvSpPr/>
          <p:nvPr/>
        </p:nvSpPr>
        <p:spPr>
          <a:xfrm>
            <a:off x="20501643" y="12460510"/>
            <a:ext cx="231493" cy="2314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6" name="Ellipse 145"/>
          <p:cNvSpPr/>
          <p:nvPr/>
        </p:nvSpPr>
        <p:spPr>
          <a:xfrm>
            <a:off x="24647015" y="11336369"/>
            <a:ext cx="231493" cy="23149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7" name="Ellipse 146"/>
          <p:cNvSpPr/>
          <p:nvPr/>
        </p:nvSpPr>
        <p:spPr>
          <a:xfrm>
            <a:off x="20501643" y="14398669"/>
            <a:ext cx="231493" cy="2314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8" name="Ellipse 147"/>
          <p:cNvSpPr/>
          <p:nvPr/>
        </p:nvSpPr>
        <p:spPr>
          <a:xfrm>
            <a:off x="24644757" y="14420882"/>
            <a:ext cx="231493" cy="2314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9" name="ZoneTexte 148"/>
          <p:cNvSpPr txBox="1"/>
          <p:nvPr/>
        </p:nvSpPr>
        <p:spPr>
          <a:xfrm>
            <a:off x="24962114" y="11184030"/>
            <a:ext cx="4173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Server is selected on the basis of the hash of the flow ID.</a:t>
            </a:r>
            <a:endParaRPr lang="en-US" sz="2400" dirty="0"/>
          </a:p>
        </p:txBody>
      </p:sp>
      <p:sp>
        <p:nvSpPr>
          <p:cNvPr id="150" name="ZoneTexte 149"/>
          <p:cNvSpPr txBox="1"/>
          <p:nvPr/>
        </p:nvSpPr>
        <p:spPr>
          <a:xfrm>
            <a:off x="24962114" y="14296292"/>
            <a:ext cx="4173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Since the flow IDs are different, the selected servers can be different too.</a:t>
            </a:r>
            <a:endParaRPr lang="en-US" sz="2400" dirty="0"/>
          </a:p>
        </p:txBody>
      </p:sp>
      <p:pic>
        <p:nvPicPr>
          <p:cNvPr id="27" name="Image 26" descr="Capture d’écra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57" y="30318128"/>
            <a:ext cx="9183796" cy="5647139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2525572" y="36082728"/>
            <a:ext cx="6938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</a:t>
            </a:r>
            <a:r>
              <a:rPr lang="en-US" sz="2800" cap="small" dirty="0" smtClean="0"/>
              <a:t>pLb</a:t>
            </a:r>
            <a:r>
              <a:rPr lang="en-US" sz="2800" dirty="0" smtClean="0"/>
              <a:t> performance vs. unaware load-balancer</a:t>
            </a:r>
            <a:endParaRPr lang="en-US" sz="2800" dirty="0"/>
          </a:p>
        </p:txBody>
      </p:sp>
      <p:grpSp>
        <p:nvGrpSpPr>
          <p:cNvPr id="280" name="Groupe 279"/>
          <p:cNvGrpSpPr/>
          <p:nvPr/>
        </p:nvGrpSpPr>
        <p:grpSpPr>
          <a:xfrm>
            <a:off x="3134610" y="9363694"/>
            <a:ext cx="10614507" cy="5862955"/>
            <a:chOff x="3134610" y="9653919"/>
            <a:chExt cx="10614507" cy="5862955"/>
          </a:xfrm>
        </p:grpSpPr>
        <p:grpSp>
          <p:nvGrpSpPr>
            <p:cNvPr id="254" name="Groupe 253"/>
            <p:cNvGrpSpPr/>
            <p:nvPr/>
          </p:nvGrpSpPr>
          <p:grpSpPr>
            <a:xfrm>
              <a:off x="3134610" y="9653919"/>
              <a:ext cx="10614507" cy="5862955"/>
              <a:chOff x="3134610" y="9653919"/>
              <a:chExt cx="10614507" cy="5862955"/>
            </a:xfrm>
          </p:grpSpPr>
          <p:sp>
            <p:nvSpPr>
              <p:cNvPr id="232" name="tower"/>
              <p:cNvSpPr>
                <a:spLocks noEditPoints="1" noChangeArrowheads="1"/>
              </p:cNvSpPr>
              <p:nvPr/>
            </p:nvSpPr>
            <p:spPr bwMode="auto">
              <a:xfrm>
                <a:off x="12538738" y="10674590"/>
                <a:ext cx="554802" cy="1109605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BE" sz="4400" dirty="0"/>
              </a:p>
            </p:txBody>
          </p:sp>
          <p:sp>
            <p:nvSpPr>
              <p:cNvPr id="233" name="tower"/>
              <p:cNvSpPr>
                <a:spLocks noEditPoints="1" noChangeArrowheads="1"/>
              </p:cNvSpPr>
              <p:nvPr/>
            </p:nvSpPr>
            <p:spPr bwMode="auto">
              <a:xfrm>
                <a:off x="12538736" y="12120162"/>
                <a:ext cx="554802" cy="1109605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BE" sz="4400"/>
              </a:p>
            </p:txBody>
          </p:sp>
          <p:sp>
            <p:nvSpPr>
              <p:cNvPr id="234" name="tower"/>
              <p:cNvSpPr>
                <a:spLocks noEditPoints="1" noChangeArrowheads="1"/>
              </p:cNvSpPr>
              <p:nvPr/>
            </p:nvSpPr>
            <p:spPr bwMode="auto">
              <a:xfrm>
                <a:off x="12538736" y="14117044"/>
                <a:ext cx="554802" cy="1109605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BE" sz="4400"/>
              </a:p>
            </p:txBody>
          </p:sp>
          <p:sp>
            <p:nvSpPr>
              <p:cNvPr id="235" name="laptop"/>
              <p:cNvSpPr>
                <a:spLocks noEditPoints="1" noChangeArrowheads="1"/>
              </p:cNvSpPr>
              <p:nvPr/>
            </p:nvSpPr>
            <p:spPr bwMode="auto">
              <a:xfrm>
                <a:off x="3333156" y="12257401"/>
                <a:ext cx="1109604" cy="835123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BE" sz="4400" dirty="0"/>
              </a:p>
            </p:txBody>
          </p:sp>
          <p:sp>
            <p:nvSpPr>
              <p:cNvPr id="236" name="Cylindre 235"/>
              <p:cNvSpPr/>
              <p:nvPr/>
            </p:nvSpPr>
            <p:spPr>
              <a:xfrm rot="5400000">
                <a:off x="6819576" y="10568163"/>
                <a:ext cx="420481" cy="2392289"/>
              </a:xfrm>
              <a:prstGeom prst="can">
                <a:avLst/>
              </a:prstGeom>
              <a:solidFill>
                <a:srgbClr val="87DEA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4400"/>
              </a:p>
            </p:txBody>
          </p:sp>
          <p:sp>
            <p:nvSpPr>
              <p:cNvPr id="237" name="Cylindre 236"/>
              <p:cNvSpPr/>
              <p:nvPr/>
            </p:nvSpPr>
            <p:spPr>
              <a:xfrm rot="5400000">
                <a:off x="6819576" y="12225018"/>
                <a:ext cx="420481" cy="2392289"/>
              </a:xfrm>
              <a:prstGeom prst="can">
                <a:avLst/>
              </a:prstGeom>
              <a:solidFill>
                <a:srgbClr val="80B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4400"/>
              </a:p>
            </p:txBody>
          </p:sp>
          <p:sp>
            <p:nvSpPr>
              <p:cNvPr id="238" name="Rectangle à coins arrondis 237"/>
              <p:cNvSpPr/>
              <p:nvPr/>
            </p:nvSpPr>
            <p:spPr>
              <a:xfrm>
                <a:off x="11951001" y="10423360"/>
                <a:ext cx="1730274" cy="5093514"/>
              </a:xfrm>
              <a:prstGeom prst="roundRect">
                <a:avLst>
                  <a:gd name="adj" fmla="val 15325"/>
                </a:avLst>
              </a:prstGeom>
              <a:noFill/>
              <a:ln w="38100">
                <a:solidFill>
                  <a:srgbClr val="FF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4400"/>
              </a:p>
            </p:txBody>
          </p:sp>
          <p:sp>
            <p:nvSpPr>
              <p:cNvPr id="239" name="ZoneTexte 238"/>
              <p:cNvSpPr txBox="1"/>
              <p:nvPr/>
            </p:nvSpPr>
            <p:spPr>
              <a:xfrm>
                <a:off x="3134610" y="13201509"/>
                <a:ext cx="150669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4400" dirty="0" smtClean="0"/>
                  <a:t>Client</a:t>
                </a:r>
                <a:endParaRPr lang="fr-BE" sz="4400" dirty="0"/>
              </a:p>
            </p:txBody>
          </p:sp>
          <p:sp>
            <p:nvSpPr>
              <p:cNvPr id="240" name="ZoneTexte 239"/>
              <p:cNvSpPr txBox="1"/>
              <p:nvPr/>
            </p:nvSpPr>
            <p:spPr>
              <a:xfrm>
                <a:off x="11883157" y="9653919"/>
                <a:ext cx="18659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4400" dirty="0" smtClean="0"/>
                  <a:t>Servers</a:t>
                </a:r>
                <a:endParaRPr lang="fr-BE" sz="4400" dirty="0"/>
              </a:p>
            </p:txBody>
          </p:sp>
          <p:sp>
            <p:nvSpPr>
              <p:cNvPr id="241" name="tower"/>
              <p:cNvSpPr>
                <a:spLocks noEditPoints="1" noChangeArrowheads="1"/>
              </p:cNvSpPr>
              <p:nvPr/>
            </p:nvSpPr>
            <p:spPr bwMode="auto">
              <a:xfrm>
                <a:off x="9763558" y="12120162"/>
                <a:ext cx="554802" cy="1109605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BE" sz="4400"/>
              </a:p>
            </p:txBody>
          </p:sp>
          <p:sp>
            <p:nvSpPr>
              <p:cNvPr id="242" name="ZoneTexte 241"/>
              <p:cNvSpPr txBox="1"/>
              <p:nvPr/>
            </p:nvSpPr>
            <p:spPr>
              <a:xfrm>
                <a:off x="9676917" y="13291089"/>
                <a:ext cx="72808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4400" dirty="0" smtClean="0"/>
                  <a:t>LB</a:t>
                </a:r>
              </a:p>
            </p:txBody>
          </p:sp>
          <p:cxnSp>
            <p:nvCxnSpPr>
              <p:cNvPr id="243" name="Connecteur en angle 242"/>
              <p:cNvCxnSpPr/>
              <p:nvPr/>
            </p:nvCxnSpPr>
            <p:spPr>
              <a:xfrm flipV="1">
                <a:off x="4442760" y="12745899"/>
                <a:ext cx="5320799" cy="6215"/>
              </a:xfrm>
              <a:prstGeom prst="bentConnector5">
                <a:avLst>
                  <a:gd name="adj1" fmla="val 16174"/>
                  <a:gd name="adj2" fmla="val -10922861"/>
                  <a:gd name="adj3" fmla="val 84242"/>
                </a:avLst>
              </a:prstGeom>
              <a:ln w="57150">
                <a:solidFill>
                  <a:srgbClr val="80B3FF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necteur en angle 243"/>
              <p:cNvCxnSpPr/>
              <p:nvPr/>
            </p:nvCxnSpPr>
            <p:spPr>
              <a:xfrm>
                <a:off x="4442760" y="12484921"/>
                <a:ext cx="5320799" cy="37400"/>
              </a:xfrm>
              <a:prstGeom prst="bentConnector5">
                <a:avLst>
                  <a:gd name="adj1" fmla="val 16174"/>
                  <a:gd name="adj2" fmla="val -1894142"/>
                  <a:gd name="adj3" fmla="val 84452"/>
                </a:avLst>
              </a:prstGeom>
              <a:ln w="57150">
                <a:solidFill>
                  <a:srgbClr val="87DEAA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ZoneTexte 244"/>
              <p:cNvSpPr txBox="1"/>
              <p:nvPr/>
            </p:nvSpPr>
            <p:spPr>
              <a:xfrm>
                <a:off x="12500898" y="11067396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4400" dirty="0" smtClean="0"/>
                  <a:t>1</a:t>
                </a:r>
                <a:endParaRPr lang="fr-BE" sz="4400" dirty="0"/>
              </a:p>
            </p:txBody>
          </p:sp>
          <p:sp>
            <p:nvSpPr>
              <p:cNvPr id="246" name="ZoneTexte 245"/>
              <p:cNvSpPr txBox="1"/>
              <p:nvPr/>
            </p:nvSpPr>
            <p:spPr>
              <a:xfrm>
                <a:off x="12500898" y="12521648"/>
                <a:ext cx="47000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4400" dirty="0" smtClean="0"/>
                  <a:t>2</a:t>
                </a:r>
                <a:endParaRPr lang="fr-BE" sz="4400" dirty="0"/>
              </a:p>
            </p:txBody>
          </p:sp>
          <p:sp>
            <p:nvSpPr>
              <p:cNvPr id="247" name="ZoneTexte 246"/>
              <p:cNvSpPr txBox="1"/>
              <p:nvPr/>
            </p:nvSpPr>
            <p:spPr>
              <a:xfrm>
                <a:off x="12461624" y="14531844"/>
                <a:ext cx="54854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4400" dirty="0" smtClean="0"/>
                  <a:t>N</a:t>
                </a:r>
                <a:endParaRPr lang="fr-BE" sz="4400" dirty="0"/>
              </a:p>
            </p:txBody>
          </p:sp>
          <p:sp>
            <p:nvSpPr>
              <p:cNvPr id="248" name="ZoneTexte 247"/>
              <p:cNvSpPr txBox="1"/>
              <p:nvPr/>
            </p:nvSpPr>
            <p:spPr>
              <a:xfrm rot="5400000">
                <a:off x="12677897" y="13299131"/>
                <a:ext cx="5741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4400" dirty="0" smtClean="0"/>
                  <a:t>…</a:t>
                </a:r>
                <a:endParaRPr lang="fr-BE" sz="4400" dirty="0"/>
              </a:p>
            </p:txBody>
          </p:sp>
          <p:cxnSp>
            <p:nvCxnSpPr>
              <p:cNvPr id="249" name="Connecteur droit 248"/>
              <p:cNvCxnSpPr>
                <a:stCxn id="241" idx="4"/>
                <a:endCxn id="232" idx="9"/>
              </p:cNvCxnSpPr>
              <p:nvPr/>
            </p:nvCxnSpPr>
            <p:spPr>
              <a:xfrm flipV="1">
                <a:off x="10318361" y="11266790"/>
                <a:ext cx="2220377" cy="1451787"/>
              </a:xfrm>
              <a:prstGeom prst="line">
                <a:avLst/>
              </a:prstGeom>
              <a:ln w="539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cteur droit 249"/>
              <p:cNvCxnSpPr>
                <a:stCxn id="241" idx="4"/>
                <a:endCxn id="233" idx="9"/>
              </p:cNvCxnSpPr>
              <p:nvPr/>
            </p:nvCxnSpPr>
            <p:spPr>
              <a:xfrm flipV="1">
                <a:off x="10318361" y="12712362"/>
                <a:ext cx="2220376" cy="6216"/>
              </a:xfrm>
              <a:prstGeom prst="line">
                <a:avLst/>
              </a:prstGeom>
              <a:ln w="539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necteur droit 250"/>
              <p:cNvCxnSpPr>
                <a:stCxn id="241" idx="4"/>
                <a:endCxn id="234" idx="9"/>
              </p:cNvCxnSpPr>
              <p:nvPr/>
            </p:nvCxnSpPr>
            <p:spPr>
              <a:xfrm>
                <a:off x="10318361" y="12718578"/>
                <a:ext cx="2220375" cy="1990666"/>
              </a:xfrm>
              <a:prstGeom prst="line">
                <a:avLst/>
              </a:prstGeom>
              <a:ln w="539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necteur droit avec flèche 251"/>
              <p:cNvCxnSpPr>
                <a:stCxn id="241" idx="4"/>
                <a:endCxn id="233" idx="9"/>
              </p:cNvCxnSpPr>
              <p:nvPr/>
            </p:nvCxnSpPr>
            <p:spPr>
              <a:xfrm flipV="1">
                <a:off x="10318361" y="12712362"/>
                <a:ext cx="2220376" cy="6216"/>
              </a:xfrm>
              <a:prstGeom prst="straightConnector1">
                <a:avLst/>
              </a:prstGeom>
              <a:ln w="57150">
                <a:solidFill>
                  <a:srgbClr val="80B3FF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necteur droit avec flèche 252"/>
              <p:cNvCxnSpPr>
                <a:stCxn id="241" idx="4"/>
                <a:endCxn id="234" idx="9"/>
              </p:cNvCxnSpPr>
              <p:nvPr/>
            </p:nvCxnSpPr>
            <p:spPr>
              <a:xfrm>
                <a:off x="10318361" y="12718578"/>
                <a:ext cx="2220375" cy="1990666"/>
              </a:xfrm>
              <a:prstGeom prst="straightConnector1">
                <a:avLst/>
              </a:prstGeom>
              <a:ln w="57150">
                <a:solidFill>
                  <a:srgbClr val="87DEAA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ZoneTexte 30"/>
            <p:cNvSpPr txBox="1"/>
            <p:nvPr/>
          </p:nvSpPr>
          <p:spPr>
            <a:xfrm>
              <a:off x="5909862" y="10859976"/>
              <a:ext cx="22399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4000" dirty="0" err="1" smtClean="0"/>
                <a:t>Subflow</a:t>
              </a:r>
              <a:r>
                <a:rPr lang="fr-BE" sz="4000" dirty="0" smtClean="0"/>
                <a:t> 1</a:t>
              </a:r>
              <a:endParaRPr lang="fr-BE" sz="4000" dirty="0"/>
            </a:p>
          </p:txBody>
        </p:sp>
        <p:sp>
          <p:nvSpPr>
            <p:cNvPr id="231" name="ZoneTexte 230"/>
            <p:cNvSpPr txBox="1"/>
            <p:nvPr/>
          </p:nvSpPr>
          <p:spPr>
            <a:xfrm>
              <a:off x="5909860" y="13633120"/>
              <a:ext cx="22399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4000" dirty="0" err="1" smtClean="0"/>
                <a:t>Subflow</a:t>
              </a:r>
              <a:r>
                <a:rPr lang="fr-BE" sz="4000" dirty="0" smtClean="0"/>
                <a:t> 2</a:t>
              </a:r>
              <a:endParaRPr lang="fr-BE" sz="4000" dirty="0"/>
            </a:p>
          </p:txBody>
        </p:sp>
      </p:grpSp>
      <p:grpSp>
        <p:nvGrpSpPr>
          <p:cNvPr id="279" name="Groupe 278"/>
          <p:cNvGrpSpPr/>
          <p:nvPr/>
        </p:nvGrpSpPr>
        <p:grpSpPr>
          <a:xfrm>
            <a:off x="3134610" y="18951539"/>
            <a:ext cx="10614507" cy="5862955"/>
            <a:chOff x="3134610" y="19782732"/>
            <a:chExt cx="10614507" cy="5862955"/>
          </a:xfrm>
        </p:grpSpPr>
        <p:sp>
          <p:nvSpPr>
            <p:cNvPr id="256" name="tower"/>
            <p:cNvSpPr>
              <a:spLocks noEditPoints="1" noChangeArrowheads="1"/>
            </p:cNvSpPr>
            <p:nvPr/>
          </p:nvSpPr>
          <p:spPr bwMode="auto">
            <a:xfrm>
              <a:off x="12538738" y="20803403"/>
              <a:ext cx="554802" cy="1109605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 sz="4400" dirty="0"/>
            </a:p>
          </p:txBody>
        </p:sp>
        <p:sp>
          <p:nvSpPr>
            <p:cNvPr id="257" name="tower"/>
            <p:cNvSpPr>
              <a:spLocks noEditPoints="1" noChangeArrowheads="1"/>
            </p:cNvSpPr>
            <p:nvPr/>
          </p:nvSpPr>
          <p:spPr bwMode="auto">
            <a:xfrm>
              <a:off x="12538736" y="22248975"/>
              <a:ext cx="554802" cy="1109605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 sz="4400"/>
            </a:p>
          </p:txBody>
        </p:sp>
        <p:sp>
          <p:nvSpPr>
            <p:cNvPr id="258" name="tower"/>
            <p:cNvSpPr>
              <a:spLocks noEditPoints="1" noChangeArrowheads="1"/>
            </p:cNvSpPr>
            <p:nvPr/>
          </p:nvSpPr>
          <p:spPr bwMode="auto">
            <a:xfrm>
              <a:off x="12538736" y="24245857"/>
              <a:ext cx="554802" cy="1109605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 sz="4400"/>
            </a:p>
          </p:txBody>
        </p:sp>
        <p:sp>
          <p:nvSpPr>
            <p:cNvPr id="259" name="laptop"/>
            <p:cNvSpPr>
              <a:spLocks noEditPoints="1" noChangeArrowheads="1"/>
            </p:cNvSpPr>
            <p:nvPr/>
          </p:nvSpPr>
          <p:spPr bwMode="auto">
            <a:xfrm>
              <a:off x="3333156" y="22386214"/>
              <a:ext cx="1109604" cy="835123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 sz="4400" dirty="0"/>
            </a:p>
          </p:txBody>
        </p:sp>
        <p:sp>
          <p:nvSpPr>
            <p:cNvPr id="260" name="Cylindre 259"/>
            <p:cNvSpPr/>
            <p:nvPr/>
          </p:nvSpPr>
          <p:spPr>
            <a:xfrm rot="5400000">
              <a:off x="6819576" y="20696976"/>
              <a:ext cx="420481" cy="2392289"/>
            </a:xfrm>
            <a:prstGeom prst="can">
              <a:avLst/>
            </a:prstGeom>
            <a:solidFill>
              <a:srgbClr val="87DEA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4400"/>
            </a:p>
          </p:txBody>
        </p:sp>
        <p:sp>
          <p:nvSpPr>
            <p:cNvPr id="261" name="Cylindre 260"/>
            <p:cNvSpPr/>
            <p:nvPr/>
          </p:nvSpPr>
          <p:spPr>
            <a:xfrm rot="5400000">
              <a:off x="6819576" y="22353831"/>
              <a:ext cx="420481" cy="2392289"/>
            </a:xfrm>
            <a:prstGeom prst="can">
              <a:avLst/>
            </a:prstGeom>
            <a:solidFill>
              <a:srgbClr val="80B3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4400"/>
            </a:p>
          </p:txBody>
        </p:sp>
        <p:sp>
          <p:nvSpPr>
            <p:cNvPr id="262" name="Rectangle à coins arrondis 261"/>
            <p:cNvSpPr/>
            <p:nvPr/>
          </p:nvSpPr>
          <p:spPr>
            <a:xfrm>
              <a:off x="11951001" y="20552173"/>
              <a:ext cx="1730274" cy="5093514"/>
            </a:xfrm>
            <a:prstGeom prst="roundRect">
              <a:avLst>
                <a:gd name="adj" fmla="val 15325"/>
              </a:avLst>
            </a:prstGeom>
            <a:noFill/>
            <a:ln w="381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4400"/>
            </a:p>
          </p:txBody>
        </p:sp>
        <p:sp>
          <p:nvSpPr>
            <p:cNvPr id="263" name="ZoneTexte 262"/>
            <p:cNvSpPr txBox="1"/>
            <p:nvPr/>
          </p:nvSpPr>
          <p:spPr>
            <a:xfrm>
              <a:off x="3134610" y="23330322"/>
              <a:ext cx="150669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4400" dirty="0" smtClean="0"/>
                <a:t>Client</a:t>
              </a:r>
              <a:endParaRPr lang="fr-BE" sz="4400" dirty="0"/>
            </a:p>
          </p:txBody>
        </p:sp>
        <p:sp>
          <p:nvSpPr>
            <p:cNvPr id="264" name="ZoneTexte 263"/>
            <p:cNvSpPr txBox="1"/>
            <p:nvPr/>
          </p:nvSpPr>
          <p:spPr>
            <a:xfrm>
              <a:off x="11883157" y="19782732"/>
              <a:ext cx="18659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4400" dirty="0" smtClean="0"/>
                <a:t>Servers</a:t>
              </a:r>
              <a:endParaRPr lang="fr-BE" sz="4400" dirty="0"/>
            </a:p>
          </p:txBody>
        </p:sp>
        <p:sp>
          <p:nvSpPr>
            <p:cNvPr id="265" name="tower"/>
            <p:cNvSpPr>
              <a:spLocks noEditPoints="1" noChangeArrowheads="1"/>
            </p:cNvSpPr>
            <p:nvPr/>
          </p:nvSpPr>
          <p:spPr bwMode="auto">
            <a:xfrm>
              <a:off x="9763558" y="22248975"/>
              <a:ext cx="554802" cy="1109605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BE" sz="4400"/>
            </a:p>
          </p:txBody>
        </p:sp>
        <p:sp>
          <p:nvSpPr>
            <p:cNvPr id="266" name="ZoneTexte 265"/>
            <p:cNvSpPr txBox="1"/>
            <p:nvPr/>
          </p:nvSpPr>
          <p:spPr>
            <a:xfrm>
              <a:off x="9292196" y="23447369"/>
              <a:ext cx="138211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4400" cap="small" dirty="0" err="1" smtClean="0"/>
                <a:t>MpLb</a:t>
              </a:r>
              <a:endParaRPr lang="fr-BE" sz="4400" cap="small" dirty="0" smtClean="0"/>
            </a:p>
          </p:txBody>
        </p:sp>
        <p:cxnSp>
          <p:nvCxnSpPr>
            <p:cNvPr id="267" name="Connecteur en angle 266"/>
            <p:cNvCxnSpPr/>
            <p:nvPr/>
          </p:nvCxnSpPr>
          <p:spPr>
            <a:xfrm flipV="1">
              <a:off x="4442760" y="22874712"/>
              <a:ext cx="5320799" cy="6215"/>
            </a:xfrm>
            <a:prstGeom prst="bentConnector5">
              <a:avLst>
                <a:gd name="adj1" fmla="val 16174"/>
                <a:gd name="adj2" fmla="val -10922861"/>
                <a:gd name="adj3" fmla="val 84242"/>
              </a:avLst>
            </a:prstGeom>
            <a:ln w="57150">
              <a:solidFill>
                <a:srgbClr val="80B3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eur en angle 267"/>
            <p:cNvCxnSpPr/>
            <p:nvPr/>
          </p:nvCxnSpPr>
          <p:spPr>
            <a:xfrm>
              <a:off x="4442760" y="22613734"/>
              <a:ext cx="5320799" cy="37400"/>
            </a:xfrm>
            <a:prstGeom prst="bentConnector5">
              <a:avLst>
                <a:gd name="adj1" fmla="val 16174"/>
                <a:gd name="adj2" fmla="val -1894142"/>
                <a:gd name="adj3" fmla="val 84452"/>
              </a:avLst>
            </a:prstGeom>
            <a:ln w="57150">
              <a:solidFill>
                <a:srgbClr val="87DEAA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ZoneTexte 268"/>
            <p:cNvSpPr txBox="1"/>
            <p:nvPr/>
          </p:nvSpPr>
          <p:spPr>
            <a:xfrm>
              <a:off x="12500898" y="21196209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4400" dirty="0" smtClean="0"/>
                <a:t>1</a:t>
              </a:r>
              <a:endParaRPr lang="fr-BE" sz="4400" dirty="0"/>
            </a:p>
          </p:txBody>
        </p:sp>
        <p:sp>
          <p:nvSpPr>
            <p:cNvPr id="270" name="ZoneTexte 269"/>
            <p:cNvSpPr txBox="1"/>
            <p:nvPr/>
          </p:nvSpPr>
          <p:spPr>
            <a:xfrm>
              <a:off x="12500898" y="22650461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4400" dirty="0" smtClean="0"/>
                <a:t>2</a:t>
              </a:r>
              <a:endParaRPr lang="fr-BE" sz="4400" dirty="0"/>
            </a:p>
          </p:txBody>
        </p:sp>
        <p:sp>
          <p:nvSpPr>
            <p:cNvPr id="271" name="ZoneTexte 270"/>
            <p:cNvSpPr txBox="1"/>
            <p:nvPr/>
          </p:nvSpPr>
          <p:spPr>
            <a:xfrm>
              <a:off x="12461624" y="24660657"/>
              <a:ext cx="5485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4400" dirty="0" smtClean="0"/>
                <a:t>N</a:t>
              </a:r>
              <a:endParaRPr lang="fr-BE" sz="4400" dirty="0"/>
            </a:p>
          </p:txBody>
        </p:sp>
        <p:sp>
          <p:nvSpPr>
            <p:cNvPr id="272" name="ZoneTexte 271"/>
            <p:cNvSpPr txBox="1"/>
            <p:nvPr/>
          </p:nvSpPr>
          <p:spPr>
            <a:xfrm rot="5400000">
              <a:off x="12677897" y="23427944"/>
              <a:ext cx="5741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4400" dirty="0" smtClean="0"/>
                <a:t>…</a:t>
              </a:r>
              <a:endParaRPr lang="fr-BE" sz="4400" dirty="0"/>
            </a:p>
          </p:txBody>
        </p:sp>
        <p:cxnSp>
          <p:nvCxnSpPr>
            <p:cNvPr id="273" name="Connecteur droit 272"/>
            <p:cNvCxnSpPr>
              <a:stCxn id="265" idx="4"/>
              <a:endCxn id="256" idx="9"/>
            </p:cNvCxnSpPr>
            <p:nvPr/>
          </p:nvCxnSpPr>
          <p:spPr>
            <a:xfrm flipV="1">
              <a:off x="10318361" y="21395603"/>
              <a:ext cx="2220377" cy="1451787"/>
            </a:xfrm>
            <a:prstGeom prst="line">
              <a:avLst/>
            </a:prstGeom>
            <a:ln w="539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eur droit 273"/>
            <p:cNvCxnSpPr>
              <a:stCxn id="265" idx="4"/>
              <a:endCxn id="257" idx="9"/>
            </p:cNvCxnSpPr>
            <p:nvPr/>
          </p:nvCxnSpPr>
          <p:spPr>
            <a:xfrm flipV="1">
              <a:off x="10318361" y="22841175"/>
              <a:ext cx="2220376" cy="6216"/>
            </a:xfrm>
            <a:prstGeom prst="line">
              <a:avLst/>
            </a:prstGeom>
            <a:ln w="539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cteur droit 274"/>
            <p:cNvCxnSpPr>
              <a:stCxn id="265" idx="4"/>
              <a:endCxn id="258" idx="9"/>
            </p:cNvCxnSpPr>
            <p:nvPr/>
          </p:nvCxnSpPr>
          <p:spPr>
            <a:xfrm>
              <a:off x="10318361" y="22847391"/>
              <a:ext cx="2220375" cy="1990666"/>
            </a:xfrm>
            <a:prstGeom prst="line">
              <a:avLst/>
            </a:prstGeom>
            <a:ln w="539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avec flèche 275"/>
            <p:cNvCxnSpPr>
              <a:stCxn id="265" idx="4"/>
              <a:endCxn id="257" idx="9"/>
            </p:cNvCxnSpPr>
            <p:nvPr/>
          </p:nvCxnSpPr>
          <p:spPr>
            <a:xfrm flipV="1">
              <a:off x="10318361" y="22841175"/>
              <a:ext cx="2220376" cy="6216"/>
            </a:xfrm>
            <a:prstGeom prst="straightConnector1">
              <a:avLst/>
            </a:prstGeom>
            <a:ln w="57150">
              <a:solidFill>
                <a:srgbClr val="80B3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cteur droit avec flèche 276"/>
            <p:cNvCxnSpPr/>
            <p:nvPr/>
          </p:nvCxnSpPr>
          <p:spPr>
            <a:xfrm flipV="1">
              <a:off x="10353086" y="23081482"/>
              <a:ext cx="2182537" cy="1"/>
            </a:xfrm>
            <a:prstGeom prst="straightConnector1">
              <a:avLst/>
            </a:prstGeom>
            <a:ln w="57150">
              <a:solidFill>
                <a:srgbClr val="87DEAA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ZoneTexte 254"/>
            <p:cNvSpPr txBox="1"/>
            <p:nvPr/>
          </p:nvSpPr>
          <p:spPr>
            <a:xfrm>
              <a:off x="5983204" y="20965101"/>
              <a:ext cx="22399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4000" dirty="0" err="1" smtClean="0"/>
                <a:t>Subflow</a:t>
              </a:r>
              <a:r>
                <a:rPr lang="fr-BE" sz="4000" dirty="0" smtClean="0"/>
                <a:t> 1</a:t>
              </a:r>
              <a:endParaRPr lang="fr-BE" sz="4000" dirty="0"/>
            </a:p>
          </p:txBody>
        </p:sp>
        <p:sp>
          <p:nvSpPr>
            <p:cNvPr id="278" name="ZoneTexte 277"/>
            <p:cNvSpPr txBox="1"/>
            <p:nvPr/>
          </p:nvSpPr>
          <p:spPr>
            <a:xfrm>
              <a:off x="5983204" y="23765402"/>
              <a:ext cx="22399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4000" dirty="0" err="1" smtClean="0"/>
                <a:t>Subflow</a:t>
              </a:r>
              <a:r>
                <a:rPr lang="fr-BE" sz="4000" dirty="0" smtClean="0"/>
                <a:t> 2</a:t>
              </a:r>
              <a:endParaRPr lang="fr-BE" sz="4000" dirty="0"/>
            </a:p>
          </p:txBody>
        </p:sp>
      </p:grpSp>
      <p:grpSp>
        <p:nvGrpSpPr>
          <p:cNvPr id="283" name="Groupe 282"/>
          <p:cNvGrpSpPr/>
          <p:nvPr/>
        </p:nvGrpSpPr>
        <p:grpSpPr>
          <a:xfrm>
            <a:off x="22509831" y="28714077"/>
            <a:ext cx="6765630" cy="8855242"/>
            <a:chOff x="22509831" y="28714077"/>
            <a:chExt cx="6765630" cy="8855242"/>
          </a:xfrm>
        </p:grpSpPr>
        <p:sp>
          <p:nvSpPr>
            <p:cNvPr id="29" name="Abgerundetes Rechteck 46"/>
            <p:cNvSpPr/>
            <p:nvPr/>
          </p:nvSpPr>
          <p:spPr>
            <a:xfrm>
              <a:off x="22509831" y="28714077"/>
              <a:ext cx="6765630" cy="8855242"/>
            </a:xfrm>
            <a:prstGeom prst="roundRect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ZoneTexte 162"/>
            <p:cNvSpPr txBox="1"/>
            <p:nvPr/>
          </p:nvSpPr>
          <p:spPr>
            <a:xfrm>
              <a:off x="24088031" y="28983304"/>
              <a:ext cx="36092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Future work</a:t>
              </a:r>
              <a:endParaRPr lang="en-US" sz="5400" dirty="0"/>
            </a:p>
          </p:txBody>
        </p:sp>
        <p:sp>
          <p:nvSpPr>
            <p:cNvPr id="164" name="ZoneTexte 163"/>
            <p:cNvSpPr txBox="1"/>
            <p:nvPr/>
          </p:nvSpPr>
          <p:spPr>
            <a:xfrm>
              <a:off x="24243037" y="33175437"/>
              <a:ext cx="32992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References</a:t>
              </a:r>
              <a:endParaRPr lang="en-US" sz="54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23423766" y="29946864"/>
              <a:ext cx="493775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Deeper tests on more complex topologies;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Case of several load balancers in parallel</a:t>
              </a:r>
              <a:r>
                <a:rPr lang="fr-BE" sz="3200" dirty="0" smtClean="0"/>
                <a:t>.</a:t>
              </a:r>
              <a:endParaRPr lang="fr-BE" sz="3200" dirty="0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2669687" y="34095715"/>
              <a:ext cx="6445914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000" dirty="0"/>
                <a:t>[</a:t>
              </a:r>
              <a:r>
                <a:rPr lang="en-US" sz="2000" dirty="0" smtClean="0"/>
                <a:t>1] A</a:t>
              </a:r>
              <a:r>
                <a:rPr lang="en-US" sz="2000" dirty="0"/>
                <a:t>. Ford, C. </a:t>
              </a:r>
              <a:r>
                <a:rPr lang="en-US" sz="2000" dirty="0" err="1"/>
                <a:t>Raiciu</a:t>
              </a:r>
              <a:r>
                <a:rPr lang="en-US" sz="2000" dirty="0"/>
                <a:t>, M. Handley, and O. Bonaventure, “TCP extensions for multipath operation with multiple addresses,” Internet Engineering Task Force, RFC 6824, January 2013</a:t>
              </a:r>
              <a:r>
                <a:rPr lang="en-US" sz="2000" dirty="0" smtClean="0"/>
                <a:t>.</a:t>
              </a:r>
              <a:r>
                <a:rPr lang="fr-BE" sz="2000" dirty="0"/>
                <a:t> </a:t>
              </a:r>
              <a:endParaRPr lang="fr-BE" sz="2000" dirty="0" smtClean="0"/>
            </a:p>
            <a:p>
              <a:pPr algn="just"/>
              <a:endParaRPr lang="en-US" sz="1000" dirty="0" smtClean="0"/>
            </a:p>
            <a:p>
              <a:pPr algn="just"/>
              <a:r>
                <a:rPr lang="en-US" sz="2000" dirty="0" smtClean="0"/>
                <a:t>[2] E. Kohler, R. Morris, B. Chen, J. </a:t>
              </a:r>
              <a:r>
                <a:rPr lang="en-US" sz="2000" dirty="0" err="1" smtClean="0"/>
                <a:t>Jannotti</a:t>
              </a:r>
              <a:r>
                <a:rPr lang="en-US" sz="2000" dirty="0" smtClean="0"/>
                <a:t>, and F. </a:t>
              </a:r>
              <a:r>
                <a:rPr lang="en-US" sz="2000" dirty="0" err="1" smtClean="0"/>
                <a:t>Kaashoek</a:t>
              </a:r>
              <a:r>
                <a:rPr lang="en-US" sz="2000" dirty="0" smtClean="0"/>
                <a:t>, “The click modular router,” ACM Transactions on Computer Systems, vol. 18, no. 3, pp. 263–297, August 2000.</a:t>
              </a:r>
            </a:p>
            <a:p>
              <a:pPr algn="just"/>
              <a:endParaRPr lang="en-US" sz="1000" dirty="0" smtClean="0"/>
            </a:p>
            <a:p>
              <a:pPr algn="just"/>
              <a:r>
                <a:rPr lang="fr-BE" sz="2000" dirty="0" smtClean="0"/>
                <a:t>[3</a:t>
              </a:r>
              <a:r>
                <a:rPr lang="en-US" sz="2000" dirty="0" smtClean="0"/>
                <a:t>] C. </a:t>
              </a:r>
              <a:r>
                <a:rPr lang="en-US" sz="2000" dirty="0" err="1" smtClean="0"/>
                <a:t>Paasch</a:t>
              </a:r>
              <a:r>
                <a:rPr lang="en-US" sz="2000" dirty="0" smtClean="0"/>
                <a:t>, S. </a:t>
              </a:r>
              <a:r>
                <a:rPr lang="en-US" sz="2000" dirty="0" err="1" smtClean="0"/>
                <a:t>Barré</a:t>
              </a:r>
              <a:r>
                <a:rPr lang="en-US" sz="2000" dirty="0" smtClean="0"/>
                <a:t> et al., “Multipath TCP in the Linux kernel,” available from http://www.multipath-tcp.org</a:t>
              </a:r>
              <a:endParaRPr lang="en-US" sz="2000" dirty="0"/>
            </a:p>
          </p:txBody>
        </p:sp>
      </p:grpSp>
      <p:sp>
        <p:nvSpPr>
          <p:cNvPr id="284" name="ZoneTexte 283"/>
          <p:cNvSpPr txBox="1"/>
          <p:nvPr/>
        </p:nvSpPr>
        <p:spPr>
          <a:xfrm>
            <a:off x="2066867" y="15344783"/>
            <a:ext cx="121962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Multipath TCP [1] is a TCP extension enabling to create multiple </a:t>
            </a:r>
            <a:r>
              <a:rPr lang="en-US" sz="2800" dirty="0" err="1" smtClean="0"/>
              <a:t>subflows</a:t>
            </a:r>
            <a:r>
              <a:rPr lang="en-US" sz="2800" dirty="0" smtClean="0"/>
              <a:t> between hosts. Each </a:t>
            </a:r>
            <a:r>
              <a:rPr lang="en-US" sz="2800" dirty="0" err="1" smtClean="0"/>
              <a:t>subflow</a:t>
            </a:r>
            <a:r>
              <a:rPr lang="en-US" sz="2800" dirty="0" smtClean="0"/>
              <a:t> has its own 5-tuple and is forwarded independently of the others in the Internet. But a load balancer (LB) could balance different </a:t>
            </a:r>
            <a:r>
              <a:rPr lang="en-US" sz="2800" dirty="0" err="1" smtClean="0"/>
              <a:t>subflows</a:t>
            </a:r>
            <a:r>
              <a:rPr lang="en-US" sz="2800" dirty="0" smtClean="0"/>
              <a:t> of a MPTCP connection to distinct servers.</a:t>
            </a:r>
            <a:endParaRPr lang="en-US" sz="2800" dirty="0"/>
          </a:p>
        </p:txBody>
      </p:sp>
      <p:sp>
        <p:nvSpPr>
          <p:cNvPr id="288" name="ZoneTexte 287"/>
          <p:cNvSpPr txBox="1"/>
          <p:nvPr/>
        </p:nvSpPr>
        <p:spPr>
          <a:xfrm>
            <a:off x="2066867" y="24929817"/>
            <a:ext cx="121962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Our proposed solution </a:t>
            </a:r>
            <a:r>
              <a:rPr lang="en-US" sz="2800" dirty="0" smtClean="0"/>
              <a:t>registers </a:t>
            </a:r>
            <a:r>
              <a:rPr lang="en-US" sz="2800" dirty="0" smtClean="0"/>
              <a:t>the </a:t>
            </a:r>
            <a:r>
              <a:rPr lang="en-US" sz="2800" dirty="0" err="1" smtClean="0"/>
              <a:t>subflow</a:t>
            </a:r>
            <a:r>
              <a:rPr lang="en-US" sz="2800" dirty="0" smtClean="0"/>
              <a:t> authentication materials that are exchanged between the host during the first </a:t>
            </a:r>
            <a:r>
              <a:rPr lang="en-US" sz="2800" dirty="0" err="1" smtClean="0"/>
              <a:t>subflow</a:t>
            </a:r>
            <a:r>
              <a:rPr lang="en-US" sz="2800" dirty="0" smtClean="0"/>
              <a:t> establishment in the MP_CAPABLE option. Hence, new </a:t>
            </a:r>
            <a:r>
              <a:rPr lang="en-US" sz="2800" dirty="0" err="1" smtClean="0"/>
              <a:t>subflows</a:t>
            </a:r>
            <a:r>
              <a:rPr lang="en-US" sz="2800" dirty="0" smtClean="0"/>
              <a:t> belonging to a previously encountered MPTCP Connection can be recognized and forwarded to the proper server.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418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1598</TotalTime>
  <Words>453</Words>
  <Application>Microsoft Office PowerPoint</Application>
  <PresentationFormat>Personnalisé</PresentationFormat>
  <Paragraphs>93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Larissa</vt:lpstr>
      <vt:lpstr>Conception personnalisée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MpLb_ANRW_2016</dc:title>
  <dc:creator>Simon Liénardy;Benoit Donnet</dc:creator>
  <cp:lastModifiedBy>ULg</cp:lastModifiedBy>
  <cp:revision>106</cp:revision>
  <dcterms:created xsi:type="dcterms:W3CDTF">2016-04-13T18:03:01Z</dcterms:created>
  <dcterms:modified xsi:type="dcterms:W3CDTF">2016-07-01T10:49:17Z</dcterms:modified>
</cp:coreProperties>
</file>